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3" r:id="rId4"/>
    <p:sldMasterId id="2147483726" r:id="rId5"/>
  </p:sldMasterIdLst>
  <p:notesMasterIdLst>
    <p:notesMasterId r:id="rId145"/>
  </p:notesMasterIdLst>
  <p:handoutMasterIdLst>
    <p:handoutMasterId r:id="rId146"/>
  </p:handoutMasterIdLst>
  <p:sldIdLst>
    <p:sldId id="295" r:id="rId6"/>
    <p:sldId id="2222" r:id="rId7"/>
    <p:sldId id="342" r:id="rId8"/>
    <p:sldId id="2325" r:id="rId9"/>
    <p:sldId id="2457" r:id="rId10"/>
    <p:sldId id="2383" r:id="rId11"/>
    <p:sldId id="2413" r:id="rId12"/>
    <p:sldId id="2504" r:id="rId13"/>
    <p:sldId id="256" r:id="rId14"/>
    <p:sldId id="2414" r:id="rId15"/>
    <p:sldId id="2214" r:id="rId16"/>
    <p:sldId id="417" r:id="rId17"/>
    <p:sldId id="316" r:id="rId18"/>
    <p:sldId id="2449" r:id="rId19"/>
    <p:sldId id="2450" r:id="rId20"/>
    <p:sldId id="2399" r:id="rId21"/>
    <p:sldId id="2506" r:id="rId22"/>
    <p:sldId id="313" r:id="rId23"/>
    <p:sldId id="2507" r:id="rId24"/>
    <p:sldId id="2463" r:id="rId25"/>
    <p:sldId id="2447" r:id="rId26"/>
    <p:sldId id="2452" r:id="rId27"/>
    <p:sldId id="2453" r:id="rId28"/>
    <p:sldId id="2454" r:id="rId29"/>
    <p:sldId id="2455" r:id="rId30"/>
    <p:sldId id="442" r:id="rId31"/>
    <p:sldId id="443" r:id="rId32"/>
    <p:sldId id="444" r:id="rId33"/>
    <p:sldId id="2331" r:id="rId34"/>
    <p:sldId id="2404" r:id="rId35"/>
    <p:sldId id="2269" r:id="rId36"/>
    <p:sldId id="464" r:id="rId37"/>
    <p:sldId id="482" r:id="rId38"/>
    <p:sldId id="2394" r:id="rId39"/>
    <p:sldId id="2395" r:id="rId40"/>
    <p:sldId id="2145" r:id="rId41"/>
    <p:sldId id="2386" r:id="rId42"/>
    <p:sldId id="2515" r:id="rId43"/>
    <p:sldId id="2415" r:id="rId44"/>
    <p:sldId id="2445" r:id="rId45"/>
    <p:sldId id="2444" r:id="rId46"/>
    <p:sldId id="2418" r:id="rId47"/>
    <p:sldId id="2412" r:id="rId48"/>
    <p:sldId id="2464" r:id="rId49"/>
    <p:sldId id="314" r:id="rId50"/>
    <p:sldId id="317" r:id="rId51"/>
    <p:sldId id="2465" r:id="rId52"/>
    <p:sldId id="2516" r:id="rId53"/>
    <p:sldId id="2517" r:id="rId54"/>
    <p:sldId id="503" r:id="rId55"/>
    <p:sldId id="2441" r:id="rId56"/>
    <p:sldId id="2440" r:id="rId57"/>
    <p:sldId id="2467" r:id="rId58"/>
    <p:sldId id="2442" r:id="rId59"/>
    <p:sldId id="2238" r:id="rId60"/>
    <p:sldId id="315" r:id="rId61"/>
    <p:sldId id="2466" r:id="rId62"/>
    <p:sldId id="2502" r:id="rId63"/>
    <p:sldId id="463" r:id="rId64"/>
    <p:sldId id="473" r:id="rId65"/>
    <p:sldId id="2290" r:id="rId66"/>
    <p:sldId id="2499" r:id="rId67"/>
    <p:sldId id="2500" r:id="rId68"/>
    <p:sldId id="2501" r:id="rId69"/>
    <p:sldId id="2292" r:id="rId70"/>
    <p:sldId id="2303" r:id="rId71"/>
    <p:sldId id="2304" r:id="rId72"/>
    <p:sldId id="2350" r:id="rId73"/>
    <p:sldId id="2351" r:id="rId74"/>
    <p:sldId id="2352" r:id="rId75"/>
    <p:sldId id="399" r:id="rId76"/>
    <p:sldId id="2146" r:id="rId77"/>
    <p:sldId id="2459" r:id="rId78"/>
    <p:sldId id="2348" r:id="rId79"/>
    <p:sldId id="2518" r:id="rId80"/>
    <p:sldId id="2392" r:id="rId81"/>
    <p:sldId id="2461" r:id="rId82"/>
    <p:sldId id="2519" r:id="rId83"/>
    <p:sldId id="2488" r:id="rId84"/>
    <p:sldId id="2489" r:id="rId85"/>
    <p:sldId id="2387" r:id="rId86"/>
    <p:sldId id="2382" r:id="rId87"/>
    <p:sldId id="2460" r:id="rId88"/>
    <p:sldId id="2470" r:id="rId89"/>
    <p:sldId id="2494" r:id="rId90"/>
    <p:sldId id="989" r:id="rId91"/>
    <p:sldId id="1675" r:id="rId92"/>
    <p:sldId id="2436" r:id="rId93"/>
    <p:sldId id="2495" r:id="rId94"/>
    <p:sldId id="2477" r:id="rId95"/>
    <p:sldId id="2483" r:id="rId96"/>
    <p:sldId id="2406" r:id="rId97"/>
    <p:sldId id="2478" r:id="rId98"/>
    <p:sldId id="2425" r:id="rId99"/>
    <p:sldId id="2482" r:id="rId100"/>
    <p:sldId id="2398" r:id="rId101"/>
    <p:sldId id="2496" r:id="rId102"/>
    <p:sldId id="2335" r:id="rId103"/>
    <p:sldId id="2490" r:id="rId104"/>
    <p:sldId id="481" r:id="rId105"/>
    <p:sldId id="2407" r:id="rId106"/>
    <p:sldId id="2359" r:id="rId107"/>
    <p:sldId id="2471" r:id="rId108"/>
    <p:sldId id="2456" r:id="rId109"/>
    <p:sldId id="2497" r:id="rId110"/>
    <p:sldId id="2402" r:id="rId111"/>
    <p:sldId id="2403" r:id="rId112"/>
    <p:sldId id="519" r:id="rId113"/>
    <p:sldId id="2505" r:id="rId114"/>
    <p:sldId id="2435" r:id="rId115"/>
    <p:sldId id="2485" r:id="rId116"/>
    <p:sldId id="2253" r:id="rId117"/>
    <p:sldId id="2484" r:id="rId118"/>
    <p:sldId id="2486" r:id="rId119"/>
    <p:sldId id="2508" r:id="rId120"/>
    <p:sldId id="2509" r:id="rId121"/>
    <p:sldId id="2510" r:id="rId122"/>
    <p:sldId id="2511" r:id="rId123"/>
    <p:sldId id="2417" r:id="rId124"/>
    <p:sldId id="2363" r:id="rId125"/>
    <p:sldId id="2424" r:id="rId126"/>
    <p:sldId id="2512" r:id="rId127"/>
    <p:sldId id="2433" r:id="rId128"/>
    <p:sldId id="2434" r:id="rId129"/>
    <p:sldId id="2365" r:id="rId130"/>
    <p:sldId id="2498" r:id="rId131"/>
    <p:sldId id="2229" r:id="rId132"/>
    <p:sldId id="2420" r:id="rId133"/>
    <p:sldId id="2419" r:id="rId134"/>
    <p:sldId id="2513" r:id="rId135"/>
    <p:sldId id="2421" r:id="rId136"/>
    <p:sldId id="2492" r:id="rId137"/>
    <p:sldId id="2409" r:id="rId138"/>
    <p:sldId id="2422" r:id="rId139"/>
    <p:sldId id="2410" r:id="rId140"/>
    <p:sldId id="2514" r:id="rId141"/>
    <p:sldId id="2423" r:id="rId142"/>
    <p:sldId id="2426" r:id="rId143"/>
    <p:sldId id="2493" r:id="rId144"/>
  </p:sldIdLst>
  <p:sldSz cx="12192000" cy="6858000"/>
  <p:notesSz cx="7023100" cy="9309100"/>
  <p:defaultTextStyle>
    <a:defPPr>
      <a:defRPr lang="en-US"/>
    </a:defPPr>
    <a:lvl1pPr marL="0" algn="l" defTabSz="457159" rtl="0" eaLnBrk="1" latinLnBrk="0" hangingPunct="1">
      <a:defRPr sz="1800" kern="1200">
        <a:solidFill>
          <a:schemeClr val="tx1"/>
        </a:solidFill>
        <a:latin typeface="+mn-lt"/>
        <a:ea typeface="+mn-ea"/>
        <a:cs typeface="+mn-cs"/>
      </a:defRPr>
    </a:lvl1pPr>
    <a:lvl2pPr marL="457159" algn="l" defTabSz="457159" rtl="0" eaLnBrk="1" latinLnBrk="0" hangingPunct="1">
      <a:defRPr sz="1800" kern="1200">
        <a:solidFill>
          <a:schemeClr val="tx1"/>
        </a:solidFill>
        <a:latin typeface="+mn-lt"/>
        <a:ea typeface="+mn-ea"/>
        <a:cs typeface="+mn-cs"/>
      </a:defRPr>
    </a:lvl2pPr>
    <a:lvl3pPr marL="914318" algn="l" defTabSz="457159" rtl="0" eaLnBrk="1" latinLnBrk="0" hangingPunct="1">
      <a:defRPr sz="1800" kern="1200">
        <a:solidFill>
          <a:schemeClr val="tx1"/>
        </a:solidFill>
        <a:latin typeface="+mn-lt"/>
        <a:ea typeface="+mn-ea"/>
        <a:cs typeface="+mn-cs"/>
      </a:defRPr>
    </a:lvl3pPr>
    <a:lvl4pPr marL="1371477" algn="l" defTabSz="457159" rtl="0" eaLnBrk="1" latinLnBrk="0" hangingPunct="1">
      <a:defRPr sz="1800" kern="1200">
        <a:solidFill>
          <a:schemeClr val="tx1"/>
        </a:solidFill>
        <a:latin typeface="+mn-lt"/>
        <a:ea typeface="+mn-ea"/>
        <a:cs typeface="+mn-cs"/>
      </a:defRPr>
    </a:lvl4pPr>
    <a:lvl5pPr marL="1828637" algn="l" defTabSz="457159" rtl="0" eaLnBrk="1" latinLnBrk="0" hangingPunct="1">
      <a:defRPr sz="1800" kern="1200">
        <a:solidFill>
          <a:schemeClr val="tx1"/>
        </a:solidFill>
        <a:latin typeface="+mn-lt"/>
        <a:ea typeface="+mn-ea"/>
        <a:cs typeface="+mn-cs"/>
      </a:defRPr>
    </a:lvl5pPr>
    <a:lvl6pPr marL="2285797" algn="l" defTabSz="457159" rtl="0" eaLnBrk="1" latinLnBrk="0" hangingPunct="1">
      <a:defRPr sz="1800" kern="1200">
        <a:solidFill>
          <a:schemeClr val="tx1"/>
        </a:solidFill>
        <a:latin typeface="+mn-lt"/>
        <a:ea typeface="+mn-ea"/>
        <a:cs typeface="+mn-cs"/>
      </a:defRPr>
    </a:lvl6pPr>
    <a:lvl7pPr marL="2742956" algn="l" defTabSz="457159" rtl="0" eaLnBrk="1" latinLnBrk="0" hangingPunct="1">
      <a:defRPr sz="1800" kern="1200">
        <a:solidFill>
          <a:schemeClr val="tx1"/>
        </a:solidFill>
        <a:latin typeface="+mn-lt"/>
        <a:ea typeface="+mn-ea"/>
        <a:cs typeface="+mn-cs"/>
      </a:defRPr>
    </a:lvl7pPr>
    <a:lvl8pPr marL="3200115" algn="l" defTabSz="457159" rtl="0" eaLnBrk="1" latinLnBrk="0" hangingPunct="1">
      <a:defRPr sz="1800" kern="1200">
        <a:solidFill>
          <a:schemeClr val="tx1"/>
        </a:solidFill>
        <a:latin typeface="+mn-lt"/>
        <a:ea typeface="+mn-ea"/>
        <a:cs typeface="+mn-cs"/>
      </a:defRPr>
    </a:lvl8pPr>
    <a:lvl9pPr marL="3657274" algn="l" defTabSz="45715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6E6E"/>
    <a:srgbClr val="79C14B"/>
    <a:srgbClr val="969696"/>
    <a:srgbClr val="F57D20"/>
    <a:srgbClr val="007D96"/>
    <a:srgbClr val="006BA6"/>
    <a:srgbClr val="A0A0A0"/>
    <a:srgbClr val="8C8C8C"/>
    <a:srgbClr val="828282"/>
    <a:srgbClr val="78787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76" autoAdjust="0"/>
    <p:restoredTop sz="70588" autoAdjust="0"/>
  </p:normalViewPr>
  <p:slideViewPr>
    <p:cSldViewPr snapToGrid="0" snapToObjects="1">
      <p:cViewPr varScale="1">
        <p:scale>
          <a:sx n="92" d="100"/>
          <a:sy n="92" d="100"/>
        </p:scale>
        <p:origin x="1626" y="78"/>
      </p:cViewPr>
      <p:guideLst>
        <p:guide orient="horz" pos="2160"/>
        <p:guide pos="3840"/>
      </p:guideLst>
    </p:cSldViewPr>
  </p:slideViewPr>
  <p:outlineViewPr>
    <p:cViewPr>
      <p:scale>
        <a:sx n="33" d="100"/>
        <a:sy n="33" d="100"/>
      </p:scale>
      <p:origin x="0" y="-4003"/>
    </p:cViewPr>
  </p:outlineViewPr>
  <p:notesTextViewPr>
    <p:cViewPr>
      <p:scale>
        <a:sx n="100" d="100"/>
        <a:sy n="100" d="100"/>
      </p:scale>
      <p:origin x="0" y="0"/>
    </p:cViewPr>
  </p:notesTextViewPr>
  <p:sorterViewPr>
    <p:cViewPr varScale="1">
      <p:scale>
        <a:sx n="1" d="1"/>
        <a:sy n="1" d="1"/>
      </p:scale>
      <p:origin x="0" y="-5592"/>
    </p:cViewPr>
  </p:sorterViewPr>
  <p:notesViewPr>
    <p:cSldViewPr snapToGrid="0" snapToObjects="1">
      <p:cViewPr varScale="1">
        <p:scale>
          <a:sx n="47" d="100"/>
          <a:sy n="47" d="100"/>
        </p:scale>
        <p:origin x="446" y="67"/>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63" Type="http://schemas.openxmlformats.org/officeDocument/2006/relationships/slide" Target="slides/slide58.xml"/><Relationship Id="rId84" Type="http://schemas.openxmlformats.org/officeDocument/2006/relationships/slide" Target="slides/slide79.xml"/><Relationship Id="rId138" Type="http://schemas.openxmlformats.org/officeDocument/2006/relationships/slide" Target="slides/slide133.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53" Type="http://schemas.openxmlformats.org/officeDocument/2006/relationships/slide" Target="slides/slide48.xml"/><Relationship Id="rId74" Type="http://schemas.openxmlformats.org/officeDocument/2006/relationships/slide" Target="slides/slide69.xml"/><Relationship Id="rId128" Type="http://schemas.openxmlformats.org/officeDocument/2006/relationships/slide" Target="slides/slide123.xml"/><Relationship Id="rId149" Type="http://schemas.openxmlformats.org/officeDocument/2006/relationships/theme" Target="theme/theme1.xml"/><Relationship Id="rId5" Type="http://schemas.openxmlformats.org/officeDocument/2006/relationships/slideMaster" Target="slideMasters/slideMaster2.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134" Type="http://schemas.openxmlformats.org/officeDocument/2006/relationships/slide" Target="slides/slide129.xml"/><Relationship Id="rId139" Type="http://schemas.openxmlformats.org/officeDocument/2006/relationships/slide" Target="slides/slide134.xml"/><Relationship Id="rId80" Type="http://schemas.openxmlformats.org/officeDocument/2006/relationships/slide" Target="slides/slide75.xml"/><Relationship Id="rId85" Type="http://schemas.openxmlformats.org/officeDocument/2006/relationships/slide" Target="slides/slide80.xml"/><Relationship Id="rId150" Type="http://schemas.openxmlformats.org/officeDocument/2006/relationships/tableStyles" Target="tableStyles.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124" Type="http://schemas.openxmlformats.org/officeDocument/2006/relationships/slide" Target="slides/slide119.xml"/><Relationship Id="rId129" Type="http://schemas.openxmlformats.org/officeDocument/2006/relationships/slide" Target="slides/slide124.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40" Type="http://schemas.openxmlformats.org/officeDocument/2006/relationships/slide" Target="slides/slide135.xml"/><Relationship Id="rId145"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slide" Target="slides/slide114.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130" Type="http://schemas.openxmlformats.org/officeDocument/2006/relationships/slide" Target="slides/slide125.xml"/><Relationship Id="rId135" Type="http://schemas.openxmlformats.org/officeDocument/2006/relationships/slide" Target="slides/slide130.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141" Type="http://schemas.openxmlformats.org/officeDocument/2006/relationships/slide" Target="slides/slide136.xml"/><Relationship Id="rId146" Type="http://schemas.openxmlformats.org/officeDocument/2006/relationships/handoutMaster" Target="handoutMasters/handoutMaster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slide" Target="slides/slide131.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slide" Target="slides/slide137.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137" Type="http://schemas.openxmlformats.org/officeDocument/2006/relationships/slide" Target="slides/slide132.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slide" Target="slides/slide127.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43" Type="http://schemas.openxmlformats.org/officeDocument/2006/relationships/slide" Target="slides/slide138.xml"/><Relationship Id="rId148"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47" Type="http://schemas.openxmlformats.org/officeDocument/2006/relationships/slide" Target="slides/slide42.xml"/><Relationship Id="rId68" Type="http://schemas.openxmlformats.org/officeDocument/2006/relationships/slide" Target="slides/slide63.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6" Type="http://schemas.openxmlformats.org/officeDocument/2006/relationships/slide" Target="slides/slide11.xml"/><Relationship Id="rId37" Type="http://schemas.openxmlformats.org/officeDocument/2006/relationships/slide" Target="slides/slide32.xml"/><Relationship Id="rId58" Type="http://schemas.openxmlformats.org/officeDocument/2006/relationships/slide" Target="slides/slide53.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44" Type="http://schemas.openxmlformats.org/officeDocument/2006/relationships/slide" Target="slides/slide139.xml"/><Relationship Id="rId90" Type="http://schemas.openxmlformats.org/officeDocument/2006/relationships/slide" Target="slides/slide8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PC visit</c:v>
                </c:pt>
              </c:strCache>
            </c:strRef>
          </c:tx>
          <c:spPr>
            <a:solidFill>
              <a:schemeClr val="accent1"/>
            </a:solidFill>
            <a:ln>
              <a:noFill/>
            </a:ln>
            <a:effectLst/>
          </c:spPr>
          <c:invertIfNegative val="0"/>
          <c:dLbls>
            <c:dLbl>
              <c:idx val="1"/>
              <c:layout>
                <c:manualLayout>
                  <c:x val="-4.5715777690772483E-3"/>
                  <c:y val="-1.38099738893628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DA0-4CFE-9946-166906C6173D}"/>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Usual Care</c:v>
                </c:pt>
                <c:pt idx="1">
                  <c:v>Intervention</c:v>
                </c:pt>
              </c:strCache>
            </c:strRef>
          </c:cat>
          <c:val>
            <c:numRef>
              <c:f>Sheet1!$B$2:$B$3</c:f>
              <c:numCache>
                <c:formatCode>General</c:formatCode>
                <c:ptCount val="2"/>
                <c:pt idx="0">
                  <c:v>255789</c:v>
                </c:pt>
                <c:pt idx="1">
                  <c:v>228258</c:v>
                </c:pt>
              </c:numCache>
            </c:numRef>
          </c:val>
          <c:extLst>
            <c:ext xmlns:c16="http://schemas.microsoft.com/office/drawing/2014/chart" uri="{C3380CC4-5D6E-409C-BE32-E72D297353CC}">
              <c16:uniqueId val="{00000000-6903-4DEB-A827-87F466DC0A2E}"/>
            </c:ext>
          </c:extLst>
        </c:ser>
        <c:ser>
          <c:idx val="1"/>
          <c:order val="1"/>
          <c:tx>
            <c:strRef>
              <c:f>Sheet1!$C$1</c:f>
              <c:strCache>
                <c:ptCount val="1"/>
                <c:pt idx="0">
                  <c:v>Screened</c:v>
                </c:pt>
              </c:strCache>
            </c:strRef>
          </c:tx>
          <c:spPr>
            <a:solidFill>
              <a:schemeClr val="accent2"/>
            </a:solidFill>
            <a:ln>
              <a:noFill/>
            </a:ln>
            <a:effectLst/>
          </c:spPr>
          <c:invertIfNegative val="0"/>
          <c:dLbls>
            <c:dLbl>
              <c:idx val="1"/>
              <c:layout>
                <c:manualLayout>
                  <c:x val="-3.0477185127181653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DA0-4CFE-9946-166906C6173D}"/>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Usual Care</c:v>
                </c:pt>
                <c:pt idx="1">
                  <c:v>Intervention</c:v>
                </c:pt>
              </c:strCache>
            </c:strRef>
          </c:cat>
          <c:val>
            <c:numRef>
              <c:f>Sheet1!$C$2:$C$3</c:f>
              <c:numCache>
                <c:formatCode>General</c:formatCode>
                <c:ptCount val="2"/>
                <c:pt idx="0">
                  <c:v>12181</c:v>
                </c:pt>
                <c:pt idx="1">
                  <c:v>179602</c:v>
                </c:pt>
              </c:numCache>
            </c:numRef>
          </c:val>
          <c:extLst>
            <c:ext xmlns:c16="http://schemas.microsoft.com/office/drawing/2014/chart" uri="{C3380CC4-5D6E-409C-BE32-E72D297353CC}">
              <c16:uniqueId val="{00000001-6903-4DEB-A827-87F466DC0A2E}"/>
            </c:ext>
          </c:extLst>
        </c:ser>
        <c:ser>
          <c:idx val="2"/>
          <c:order val="2"/>
          <c:tx>
            <c:strRef>
              <c:f>Sheet1!$D$1</c:f>
              <c:strCache>
                <c:ptCount val="1"/>
                <c:pt idx="0">
                  <c:v>Positive screen</c:v>
                </c:pt>
              </c:strCache>
            </c:strRef>
          </c:tx>
          <c:spPr>
            <a:solidFill>
              <a:schemeClr val="accent3"/>
            </a:solidFill>
            <a:ln>
              <a:noFill/>
            </a:ln>
            <a:effectLst/>
          </c:spPr>
          <c:invertIfNegative val="0"/>
          <c:dLbls>
            <c:dLbl>
              <c:idx val="1"/>
              <c:layout>
                <c:manualLayout>
                  <c:x val="-3.0477185127181653E-3"/>
                  <c:y val="2.761994777872550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DA0-4CFE-9946-166906C6173D}"/>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Usual Care</c:v>
                </c:pt>
                <c:pt idx="1">
                  <c:v>Intervention</c:v>
                </c:pt>
              </c:strCache>
            </c:strRef>
          </c:cat>
          <c:val>
            <c:numRef>
              <c:f>Sheet1!$D$2:$D$3</c:f>
              <c:numCache>
                <c:formatCode>General</c:formatCode>
                <c:ptCount val="2"/>
                <c:pt idx="0">
                  <c:v>4285</c:v>
                </c:pt>
                <c:pt idx="1">
                  <c:v>52263</c:v>
                </c:pt>
              </c:numCache>
            </c:numRef>
          </c:val>
          <c:extLst>
            <c:ext xmlns:c16="http://schemas.microsoft.com/office/drawing/2014/chart" uri="{C3380CC4-5D6E-409C-BE32-E72D297353CC}">
              <c16:uniqueId val="{00000002-6903-4DEB-A827-87F466DC0A2E}"/>
            </c:ext>
          </c:extLst>
        </c:ser>
        <c:ser>
          <c:idx val="3"/>
          <c:order val="3"/>
          <c:tx>
            <c:strRef>
              <c:f>Sheet1!$E$1</c:f>
              <c:strCache>
                <c:ptCount val="1"/>
                <c:pt idx="0">
                  <c:v>Brief counseling</c:v>
                </c:pt>
              </c:strCache>
            </c:strRef>
          </c:tx>
          <c:spPr>
            <a:solidFill>
              <a:schemeClr val="accent4"/>
            </a:solidFill>
            <a:ln>
              <a:noFill/>
            </a:ln>
            <a:effectLst/>
          </c:spPr>
          <c:invertIfNegative val="0"/>
          <c:dLbls>
            <c:dLbl>
              <c:idx val="1"/>
              <c:layout>
                <c:manualLayout>
                  <c:x val="-7.6192962817955255E-3"/>
                  <c:y val="1.38099738893627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DA0-4CFE-9946-166906C6173D}"/>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Usual Care</c:v>
                </c:pt>
                <c:pt idx="1">
                  <c:v>Intervention</c:v>
                </c:pt>
              </c:strCache>
            </c:strRef>
          </c:cat>
          <c:val>
            <c:numRef>
              <c:f>Sheet1!$E$2:$E$3</c:f>
              <c:numCache>
                <c:formatCode>General</c:formatCode>
                <c:ptCount val="2"/>
                <c:pt idx="0">
                  <c:v>496</c:v>
                </c:pt>
                <c:pt idx="1">
                  <c:v>2422</c:v>
                </c:pt>
              </c:numCache>
            </c:numRef>
          </c:val>
          <c:extLst>
            <c:ext xmlns:c16="http://schemas.microsoft.com/office/drawing/2014/chart" uri="{C3380CC4-5D6E-409C-BE32-E72D297353CC}">
              <c16:uniqueId val="{00000003-6903-4DEB-A827-87F466DC0A2E}"/>
            </c:ext>
          </c:extLst>
        </c:ser>
        <c:dLbls>
          <c:showLegendKey val="0"/>
          <c:showVal val="0"/>
          <c:showCatName val="0"/>
          <c:showSerName val="0"/>
          <c:showPercent val="0"/>
          <c:showBubbleSize val="0"/>
        </c:dLbls>
        <c:gapWidth val="219"/>
        <c:overlap val="-27"/>
        <c:axId val="503771496"/>
        <c:axId val="503769528"/>
      </c:barChart>
      <c:catAx>
        <c:axId val="503771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503769528"/>
        <c:crosses val="autoZero"/>
        <c:auto val="1"/>
        <c:lblAlgn val="ctr"/>
        <c:lblOffset val="100"/>
        <c:noMultiLvlLbl val="0"/>
      </c:catAx>
      <c:valAx>
        <c:axId val="5037695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5037714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2800" dirty="0"/>
              <a:t>AUD Diagnosis Cascade </a:t>
            </a:r>
          </a:p>
        </c:rich>
      </c:tx>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High Positive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Usual Care</c:v>
                </c:pt>
                <c:pt idx="1">
                  <c:v>SPARC Intervetnion</c:v>
                </c:pt>
              </c:strCache>
            </c:strRef>
          </c:cat>
          <c:val>
            <c:numRef>
              <c:f>Sheet1!$B$2:$B$3</c:f>
              <c:numCache>
                <c:formatCode>General</c:formatCode>
                <c:ptCount val="2"/>
                <c:pt idx="0">
                  <c:v>849</c:v>
                </c:pt>
                <c:pt idx="1">
                  <c:v>4798</c:v>
                </c:pt>
              </c:numCache>
            </c:numRef>
          </c:val>
          <c:extLst>
            <c:ext xmlns:c16="http://schemas.microsoft.com/office/drawing/2014/chart" uri="{C3380CC4-5D6E-409C-BE32-E72D297353CC}">
              <c16:uniqueId val="{00000000-6903-4DEB-A827-87F466DC0A2E}"/>
            </c:ext>
          </c:extLst>
        </c:ser>
        <c:ser>
          <c:idx val="1"/>
          <c:order val="1"/>
          <c:tx>
            <c:strRef>
              <c:f>Sheet1!$C$1</c:f>
              <c:strCache>
                <c:ptCount val="1"/>
                <c:pt idx="0">
                  <c:v>AUD Assessment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Usual Care</c:v>
                </c:pt>
                <c:pt idx="1">
                  <c:v>SPARC Intervetnion</c:v>
                </c:pt>
              </c:strCache>
            </c:strRef>
          </c:cat>
          <c:val>
            <c:numRef>
              <c:f>Sheet1!$C$2:$C$3</c:f>
              <c:numCache>
                <c:formatCode>General</c:formatCode>
                <c:ptCount val="2"/>
                <c:pt idx="0">
                  <c:v>58</c:v>
                </c:pt>
                <c:pt idx="1">
                  <c:v>3285</c:v>
                </c:pt>
              </c:numCache>
            </c:numRef>
          </c:val>
          <c:extLst>
            <c:ext xmlns:c16="http://schemas.microsoft.com/office/drawing/2014/chart" uri="{C3380CC4-5D6E-409C-BE32-E72D297353CC}">
              <c16:uniqueId val="{00000001-6903-4DEB-A827-87F466DC0A2E}"/>
            </c:ext>
          </c:extLst>
        </c:ser>
        <c:ser>
          <c:idx val="2"/>
          <c:order val="2"/>
          <c:tx>
            <c:strRef>
              <c:f>Sheet1!$D$1</c:f>
              <c:strCache>
                <c:ptCount val="1"/>
                <c:pt idx="0">
                  <c:v>4-11 Sx</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Usual Care</c:v>
                </c:pt>
                <c:pt idx="1">
                  <c:v>SPARC Intervetnion</c:v>
                </c:pt>
              </c:strCache>
            </c:strRef>
          </c:cat>
          <c:val>
            <c:numRef>
              <c:f>Sheet1!$D$2:$D$3</c:f>
              <c:numCache>
                <c:formatCode>General</c:formatCode>
                <c:ptCount val="2"/>
                <c:pt idx="0">
                  <c:v>25</c:v>
                </c:pt>
                <c:pt idx="1">
                  <c:v>1047</c:v>
                </c:pt>
              </c:numCache>
            </c:numRef>
          </c:val>
          <c:extLst>
            <c:ext xmlns:c16="http://schemas.microsoft.com/office/drawing/2014/chart" uri="{C3380CC4-5D6E-409C-BE32-E72D297353CC}">
              <c16:uniqueId val="{00000002-6903-4DEB-A827-87F466DC0A2E}"/>
            </c:ext>
          </c:extLst>
        </c:ser>
        <c:ser>
          <c:idx val="3"/>
          <c:order val="3"/>
          <c:tx>
            <c:strRef>
              <c:f>Sheet1!$E$1</c:f>
              <c:strCache>
                <c:ptCount val="1"/>
                <c:pt idx="0">
                  <c:v>AUD Diagnosis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Usual Care</c:v>
                </c:pt>
                <c:pt idx="1">
                  <c:v>SPARC Intervetnion</c:v>
                </c:pt>
              </c:strCache>
            </c:strRef>
          </c:cat>
          <c:val>
            <c:numRef>
              <c:f>Sheet1!$E$2:$E$3</c:f>
              <c:numCache>
                <c:formatCode>General</c:formatCode>
                <c:ptCount val="2"/>
                <c:pt idx="0">
                  <c:v>18</c:v>
                </c:pt>
                <c:pt idx="1">
                  <c:v>513</c:v>
                </c:pt>
              </c:numCache>
            </c:numRef>
          </c:val>
          <c:extLst>
            <c:ext xmlns:c16="http://schemas.microsoft.com/office/drawing/2014/chart" uri="{C3380CC4-5D6E-409C-BE32-E72D297353CC}">
              <c16:uniqueId val="{00000000-715E-4154-84DF-CCDC562017F5}"/>
            </c:ext>
          </c:extLst>
        </c:ser>
        <c:dLbls>
          <c:showLegendKey val="0"/>
          <c:showVal val="0"/>
          <c:showCatName val="0"/>
          <c:showSerName val="0"/>
          <c:showPercent val="0"/>
          <c:showBubbleSize val="0"/>
        </c:dLbls>
        <c:gapWidth val="219"/>
        <c:overlap val="-27"/>
        <c:axId val="503771496"/>
        <c:axId val="503769528"/>
      </c:barChart>
      <c:catAx>
        <c:axId val="503771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503769528"/>
        <c:crosses val="autoZero"/>
        <c:auto val="1"/>
        <c:lblAlgn val="ctr"/>
        <c:lblOffset val="100"/>
        <c:noMultiLvlLbl val="0"/>
      </c:catAx>
      <c:valAx>
        <c:axId val="5037695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03771496"/>
        <c:crosses val="autoZero"/>
        <c:crossBetween val="between"/>
      </c:valAx>
      <c:spPr>
        <a:noFill/>
        <a:ln>
          <a:noFill/>
        </a:ln>
        <a:effectLst/>
      </c:spPr>
    </c:plotArea>
    <c:legend>
      <c:legendPos val="b"/>
      <c:layout>
        <c:manualLayout>
          <c:xMode val="edge"/>
          <c:yMode val="edge"/>
          <c:x val="1.9745880121553174E-2"/>
          <c:y val="0.8161120634947634"/>
          <c:w val="0.98025411987844679"/>
          <c:h val="0.18388793650523666"/>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358547173188288E-2"/>
          <c:y val="6.4174473916941893E-2"/>
          <c:w val="0.91879695411264517"/>
          <c:h val="0.87362582279471457"/>
        </c:manualLayout>
      </c:layout>
      <c:barChart>
        <c:barDir val="col"/>
        <c:grouping val="clustered"/>
        <c:varyColors val="0"/>
        <c:ser>
          <c:idx val="0"/>
          <c:order val="0"/>
          <c:tx>
            <c:strRef>
              <c:f>Sheet1!$B$1</c:f>
              <c:strCache>
                <c:ptCount val="1"/>
                <c:pt idx="0">
                  <c:v>Screened</c:v>
                </c:pt>
              </c:strCache>
            </c:strRef>
          </c:tx>
          <c:spPr>
            <a:solidFill>
              <a:schemeClr val="accent1"/>
            </a:solidFill>
            <a:ln>
              <a:noFill/>
            </a:ln>
            <a:effectLst/>
          </c:spPr>
          <c:invertIfNegative val="0"/>
          <c:val>
            <c:numRef>
              <c:f>Sheet1!$B$2</c:f>
              <c:numCache>
                <c:formatCode>General</c:formatCode>
                <c:ptCount val="1"/>
                <c:pt idx="0">
                  <c:v>60135</c:v>
                </c:pt>
              </c:numCache>
            </c:numRef>
          </c:val>
          <c:extLst>
            <c:ext xmlns:c16="http://schemas.microsoft.com/office/drawing/2014/chart" uri="{C3380CC4-5D6E-409C-BE32-E72D297353CC}">
              <c16:uniqueId val="{00000000-3A00-4DEB-B4A1-503D5B3AA08D}"/>
            </c:ext>
          </c:extLst>
        </c:ser>
        <c:ser>
          <c:idx val="1"/>
          <c:order val="1"/>
          <c:tx>
            <c:strRef>
              <c:f>Sheet1!$C$1</c:f>
              <c:strCache>
                <c:ptCount val="1"/>
                <c:pt idx="0">
                  <c:v>AUDIT-C 3-6 Women, 4-6 Men</c:v>
                </c:pt>
              </c:strCache>
            </c:strRef>
          </c:tx>
          <c:spPr>
            <a:solidFill>
              <a:schemeClr val="accent2"/>
            </a:solidFill>
            <a:ln>
              <a:noFill/>
            </a:ln>
            <a:effectLst/>
          </c:spPr>
          <c:invertIfNegative val="0"/>
          <c:val>
            <c:numRef>
              <c:f>Sheet1!$C$2</c:f>
              <c:numCache>
                <c:formatCode>General</c:formatCode>
                <c:ptCount val="1"/>
                <c:pt idx="0">
                  <c:v>13289</c:v>
                </c:pt>
              </c:numCache>
            </c:numRef>
          </c:val>
          <c:extLst>
            <c:ext xmlns:c16="http://schemas.microsoft.com/office/drawing/2014/chart" uri="{C3380CC4-5D6E-409C-BE32-E72D297353CC}">
              <c16:uniqueId val="{00000001-3A00-4DEB-B4A1-503D5B3AA08D}"/>
            </c:ext>
          </c:extLst>
        </c:ser>
        <c:ser>
          <c:idx val="2"/>
          <c:order val="2"/>
          <c:tx>
            <c:strRef>
              <c:f>Sheet1!$D$1</c:f>
              <c:strCache>
                <c:ptCount val="1"/>
                <c:pt idx="0">
                  <c:v>AUDIT-C 7+</c:v>
                </c:pt>
              </c:strCache>
            </c:strRef>
          </c:tx>
          <c:spPr>
            <a:solidFill>
              <a:schemeClr val="accent3"/>
            </a:solidFill>
            <a:ln>
              <a:noFill/>
            </a:ln>
            <a:effectLst/>
          </c:spPr>
          <c:invertIfNegative val="0"/>
          <c:val>
            <c:numRef>
              <c:f>Sheet1!$D$2</c:f>
              <c:numCache>
                <c:formatCode>General</c:formatCode>
                <c:ptCount val="1"/>
                <c:pt idx="0">
                  <c:v>1153</c:v>
                </c:pt>
              </c:numCache>
            </c:numRef>
          </c:val>
          <c:extLst>
            <c:ext xmlns:c16="http://schemas.microsoft.com/office/drawing/2014/chart" uri="{C3380CC4-5D6E-409C-BE32-E72D297353CC}">
              <c16:uniqueId val="{00000000-9196-482B-BE3D-65FD9BB4182F}"/>
            </c:ext>
          </c:extLst>
        </c:ser>
        <c:ser>
          <c:idx val="3"/>
          <c:order val="3"/>
          <c:tx>
            <c:strRef>
              <c:f>Sheet1!$E$1</c:f>
              <c:strCache>
                <c:ptCount val="1"/>
                <c:pt idx="0">
                  <c:v>Assessed </c:v>
                </c:pt>
              </c:strCache>
            </c:strRef>
          </c:tx>
          <c:spPr>
            <a:solidFill>
              <a:schemeClr val="accent4"/>
            </a:solidFill>
            <a:ln>
              <a:noFill/>
            </a:ln>
            <a:effectLst/>
          </c:spPr>
          <c:invertIfNegative val="0"/>
          <c:val>
            <c:numRef>
              <c:f>Sheet1!$E$2</c:f>
              <c:numCache>
                <c:formatCode>General</c:formatCode>
                <c:ptCount val="1"/>
                <c:pt idx="0">
                  <c:v>838</c:v>
                </c:pt>
              </c:numCache>
            </c:numRef>
          </c:val>
          <c:extLst>
            <c:ext xmlns:c16="http://schemas.microsoft.com/office/drawing/2014/chart" uri="{C3380CC4-5D6E-409C-BE32-E72D297353CC}">
              <c16:uniqueId val="{00000001-9196-482B-BE3D-65FD9BB4182F}"/>
            </c:ext>
          </c:extLst>
        </c:ser>
        <c:ser>
          <c:idx val="4"/>
          <c:order val="4"/>
          <c:tx>
            <c:strRef>
              <c:f>Sheet1!$F$1</c:f>
              <c:strCache>
                <c:ptCount val="1"/>
                <c:pt idx="0">
                  <c:v>2+ AUD symptoms</c:v>
                </c:pt>
              </c:strCache>
            </c:strRef>
          </c:tx>
          <c:spPr>
            <a:solidFill>
              <a:schemeClr val="accent5"/>
            </a:solidFill>
            <a:ln>
              <a:noFill/>
            </a:ln>
            <a:effectLst/>
          </c:spPr>
          <c:invertIfNegative val="0"/>
          <c:val>
            <c:numRef>
              <c:f>Sheet1!$F$2</c:f>
              <c:numCache>
                <c:formatCode>General</c:formatCode>
                <c:ptCount val="1"/>
                <c:pt idx="0">
                  <c:v>443</c:v>
                </c:pt>
              </c:numCache>
            </c:numRef>
          </c:val>
          <c:extLst>
            <c:ext xmlns:c16="http://schemas.microsoft.com/office/drawing/2014/chart" uri="{C3380CC4-5D6E-409C-BE32-E72D297353CC}">
              <c16:uniqueId val="{00000000-0F8A-4F34-BB8E-D37EDE18944F}"/>
            </c:ext>
          </c:extLst>
        </c:ser>
        <c:dLbls>
          <c:showLegendKey val="0"/>
          <c:showVal val="0"/>
          <c:showCatName val="0"/>
          <c:showSerName val="0"/>
          <c:showPercent val="0"/>
          <c:showBubbleSize val="0"/>
        </c:dLbls>
        <c:gapWidth val="219"/>
        <c:overlap val="-27"/>
        <c:axId val="349383760"/>
        <c:axId val="349384088"/>
      </c:barChart>
      <c:catAx>
        <c:axId val="3493837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9384088"/>
        <c:crosses val="autoZero"/>
        <c:auto val="1"/>
        <c:lblAlgn val="ctr"/>
        <c:lblOffset val="100"/>
        <c:noMultiLvlLbl val="0"/>
      </c:catAx>
      <c:valAx>
        <c:axId val="3493840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49383760"/>
        <c:crosses val="autoZero"/>
        <c:crossBetween val="between"/>
      </c:valAx>
      <c:spPr>
        <a:noFill/>
        <a:ln>
          <a:noFill/>
        </a:ln>
        <a:effectLst/>
      </c:spPr>
    </c:plotArea>
    <c:legend>
      <c:legendPos val="b"/>
      <c:layout>
        <c:manualLayout>
          <c:xMode val="edge"/>
          <c:yMode val="edge"/>
          <c:x val="0.4952287969202312"/>
          <c:y val="0.14426907869711558"/>
          <c:w val="0.50477120307976886"/>
          <c:h val="0.35849647424677089"/>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7EE44A-108A-B146-B79B-96AF3380203E}" type="doc">
      <dgm:prSet loTypeId="urn:microsoft.com/office/officeart/2005/8/layout/cycle1" loCatId="" qsTypeId="urn:microsoft.com/office/officeart/2005/8/quickstyle/simple1" qsCatId="simple" csTypeId="urn:microsoft.com/office/officeart/2005/8/colors/colorful1" csCatId="colorful" phldr="1"/>
      <dgm:spPr/>
      <dgm:t>
        <a:bodyPr/>
        <a:lstStyle/>
        <a:p>
          <a:endParaRPr lang="en-US"/>
        </a:p>
      </dgm:t>
    </dgm:pt>
    <dgm:pt modelId="{093D766B-5DC1-5C4E-BD68-E13FA74AD82F}">
      <dgm:prSet phldrT="[Text]" custT="1"/>
      <dgm:spPr/>
      <dgm:t>
        <a:bodyPr/>
        <a:lstStyle/>
        <a:p>
          <a:r>
            <a:rPr lang="en-US" sz="2800" dirty="0">
              <a:latin typeface="Century Gothic" panose="020B0502020202020204" pitchFamily="34" charset="0"/>
            </a:rPr>
            <a:t>Screen</a:t>
          </a:r>
        </a:p>
      </dgm:t>
    </dgm:pt>
    <dgm:pt modelId="{FE77B4CA-FC1B-DC44-AE27-E4F46B193F83}" type="parTrans" cxnId="{3FBF242B-D939-8044-96D8-8FB3C029548C}">
      <dgm:prSet/>
      <dgm:spPr/>
      <dgm:t>
        <a:bodyPr/>
        <a:lstStyle/>
        <a:p>
          <a:endParaRPr lang="en-US" sz="2000"/>
        </a:p>
      </dgm:t>
    </dgm:pt>
    <dgm:pt modelId="{25AB6FD2-53E4-F647-88CA-53B7A7B80C6A}" type="sibTrans" cxnId="{3FBF242B-D939-8044-96D8-8FB3C029548C}">
      <dgm:prSet/>
      <dgm:spPr>
        <a:solidFill>
          <a:srgbClr val="79C14B"/>
        </a:solidFill>
      </dgm:spPr>
      <dgm:t>
        <a:bodyPr/>
        <a:lstStyle/>
        <a:p>
          <a:endParaRPr lang="en-US" sz="2000"/>
        </a:p>
      </dgm:t>
    </dgm:pt>
    <dgm:pt modelId="{89E85D76-F089-0443-A7F3-EEBB2B3DAA40}">
      <dgm:prSet phldrT="[Text]" custT="1"/>
      <dgm:spPr/>
      <dgm:t>
        <a:bodyPr/>
        <a:lstStyle/>
        <a:p>
          <a:r>
            <a:rPr lang="en-US" sz="2800" dirty="0">
              <a:latin typeface="Century Gothic" panose="020B0502020202020204" pitchFamily="34" charset="0"/>
            </a:rPr>
            <a:t>Assess</a:t>
          </a:r>
        </a:p>
      </dgm:t>
    </dgm:pt>
    <dgm:pt modelId="{E8C7BBBF-6CA4-E943-8C75-8A524349A7A6}" type="parTrans" cxnId="{CB8D420D-99B0-FD42-A76A-1E2AFEB85E3E}">
      <dgm:prSet/>
      <dgm:spPr/>
      <dgm:t>
        <a:bodyPr/>
        <a:lstStyle/>
        <a:p>
          <a:endParaRPr lang="en-US" sz="2000"/>
        </a:p>
      </dgm:t>
    </dgm:pt>
    <dgm:pt modelId="{DB6AA8A1-67C8-534C-B7A5-2BD123CEEF9E}" type="sibTrans" cxnId="{CB8D420D-99B0-FD42-A76A-1E2AFEB85E3E}">
      <dgm:prSet/>
      <dgm:spPr>
        <a:solidFill>
          <a:srgbClr val="007D96"/>
        </a:solidFill>
      </dgm:spPr>
      <dgm:t>
        <a:bodyPr/>
        <a:lstStyle/>
        <a:p>
          <a:endParaRPr lang="en-US" sz="2000"/>
        </a:p>
      </dgm:t>
    </dgm:pt>
    <dgm:pt modelId="{B072F8CD-C09A-F84F-A692-E22BBCA43C16}">
      <dgm:prSet phldrT="[Text]" custT="1"/>
      <dgm:spPr/>
      <dgm:t>
        <a:bodyPr/>
        <a:lstStyle/>
        <a:p>
          <a:r>
            <a:rPr lang="en-US" sz="2800" dirty="0">
              <a:latin typeface="Century Gothic" panose="020B0502020202020204" pitchFamily="34" charset="0"/>
            </a:rPr>
            <a:t>Prevention, Shared decision making &amp; treatment </a:t>
          </a:r>
        </a:p>
      </dgm:t>
    </dgm:pt>
    <dgm:pt modelId="{9EEF2EBC-23C0-0A41-A14F-262FEF06451F}" type="parTrans" cxnId="{CCEC98A4-2DE4-A647-936B-50BB2DF17C8C}">
      <dgm:prSet/>
      <dgm:spPr/>
      <dgm:t>
        <a:bodyPr/>
        <a:lstStyle/>
        <a:p>
          <a:endParaRPr lang="en-US" sz="2000"/>
        </a:p>
      </dgm:t>
    </dgm:pt>
    <dgm:pt modelId="{30A591B7-84DA-5847-8911-BC3C6ED49784}" type="sibTrans" cxnId="{CCEC98A4-2DE4-A647-936B-50BB2DF17C8C}">
      <dgm:prSet/>
      <dgm:spPr>
        <a:solidFill>
          <a:srgbClr val="F57D20"/>
        </a:solidFill>
      </dgm:spPr>
      <dgm:t>
        <a:bodyPr/>
        <a:lstStyle/>
        <a:p>
          <a:endParaRPr lang="en-US" sz="2000"/>
        </a:p>
      </dgm:t>
    </dgm:pt>
    <dgm:pt modelId="{7ED457C6-AD93-1547-99A0-F93E2FCE43ED}">
      <dgm:prSet phldrT="[Text]" custT="1"/>
      <dgm:spPr/>
      <dgm:t>
        <a:bodyPr/>
        <a:lstStyle/>
        <a:p>
          <a:r>
            <a:rPr lang="en-US" sz="2800" dirty="0">
              <a:latin typeface="Century Gothic" panose="020B0502020202020204" pitchFamily="34" charset="0"/>
            </a:rPr>
            <a:t>Monitor and Adapt </a:t>
          </a:r>
        </a:p>
      </dgm:t>
    </dgm:pt>
    <dgm:pt modelId="{FCA6307B-3D76-A049-9BDC-6BD5B4BF4DA7}" type="parTrans" cxnId="{46E1A868-BE03-4942-96CB-7028B71AD692}">
      <dgm:prSet/>
      <dgm:spPr/>
      <dgm:t>
        <a:bodyPr/>
        <a:lstStyle/>
        <a:p>
          <a:endParaRPr lang="en-US" sz="2000"/>
        </a:p>
      </dgm:t>
    </dgm:pt>
    <dgm:pt modelId="{27CC452A-5770-9A40-9141-7A18793B131F}" type="sibTrans" cxnId="{46E1A868-BE03-4942-96CB-7028B71AD692}">
      <dgm:prSet/>
      <dgm:spPr>
        <a:solidFill>
          <a:srgbClr val="007D96"/>
        </a:solidFill>
      </dgm:spPr>
      <dgm:t>
        <a:bodyPr/>
        <a:lstStyle/>
        <a:p>
          <a:endParaRPr lang="en-US" sz="2000"/>
        </a:p>
      </dgm:t>
    </dgm:pt>
    <dgm:pt modelId="{10BB65A4-7F15-234E-88E8-14FC06E4A9E7}" type="pres">
      <dgm:prSet presAssocID="{1D7EE44A-108A-B146-B79B-96AF3380203E}" presName="cycle" presStyleCnt="0">
        <dgm:presLayoutVars>
          <dgm:dir/>
          <dgm:resizeHandles val="exact"/>
        </dgm:presLayoutVars>
      </dgm:prSet>
      <dgm:spPr/>
    </dgm:pt>
    <dgm:pt modelId="{1C32D44E-FBF6-4347-9507-206A2F7A66B0}" type="pres">
      <dgm:prSet presAssocID="{093D766B-5DC1-5C4E-BD68-E13FA74AD82F}" presName="dummy" presStyleCnt="0"/>
      <dgm:spPr/>
    </dgm:pt>
    <dgm:pt modelId="{E06AB34F-E7B0-8946-B5D8-5638C473D77C}" type="pres">
      <dgm:prSet presAssocID="{093D766B-5DC1-5C4E-BD68-E13FA74AD82F}" presName="node" presStyleLbl="revTx" presStyleIdx="0" presStyleCnt="4" custScaleX="148915">
        <dgm:presLayoutVars>
          <dgm:bulletEnabled val="1"/>
        </dgm:presLayoutVars>
      </dgm:prSet>
      <dgm:spPr/>
    </dgm:pt>
    <dgm:pt modelId="{272773EE-A32F-8F42-8581-907BB6935070}" type="pres">
      <dgm:prSet presAssocID="{25AB6FD2-53E4-F647-88CA-53B7A7B80C6A}" presName="sibTrans" presStyleLbl="node1" presStyleIdx="0" presStyleCnt="4"/>
      <dgm:spPr/>
    </dgm:pt>
    <dgm:pt modelId="{CD2FCF6B-B122-2D40-AB56-0DFCF3AEE88E}" type="pres">
      <dgm:prSet presAssocID="{89E85D76-F089-0443-A7F3-EEBB2B3DAA40}" presName="dummy" presStyleCnt="0"/>
      <dgm:spPr/>
    </dgm:pt>
    <dgm:pt modelId="{B2A6500F-DAD1-C945-A13E-AC30E7AD788F}" type="pres">
      <dgm:prSet presAssocID="{89E85D76-F089-0443-A7F3-EEBB2B3DAA40}" presName="node" presStyleLbl="revTx" presStyleIdx="1" presStyleCnt="4" custScaleX="67982" custRadScaleRad="108921" custRadScaleInc="-15062">
        <dgm:presLayoutVars>
          <dgm:bulletEnabled val="1"/>
        </dgm:presLayoutVars>
      </dgm:prSet>
      <dgm:spPr/>
    </dgm:pt>
    <dgm:pt modelId="{782C30E5-2DFA-CE46-B504-FBB0A4323848}" type="pres">
      <dgm:prSet presAssocID="{DB6AA8A1-67C8-534C-B7A5-2BD123CEEF9E}" presName="sibTrans" presStyleLbl="node1" presStyleIdx="1" presStyleCnt="4"/>
      <dgm:spPr/>
    </dgm:pt>
    <dgm:pt modelId="{648AE7BA-7EDA-2C46-A0EB-16F48B63FE97}" type="pres">
      <dgm:prSet presAssocID="{B072F8CD-C09A-F84F-A692-E22BBCA43C16}" presName="dummy" presStyleCnt="0"/>
      <dgm:spPr/>
    </dgm:pt>
    <dgm:pt modelId="{DF4B7C9D-398E-D046-95F9-E31874A0264F}" type="pres">
      <dgm:prSet presAssocID="{B072F8CD-C09A-F84F-A692-E22BBCA43C16}" presName="node" presStyleLbl="revTx" presStyleIdx="2" presStyleCnt="4" custScaleX="166961">
        <dgm:presLayoutVars>
          <dgm:bulletEnabled val="1"/>
        </dgm:presLayoutVars>
      </dgm:prSet>
      <dgm:spPr/>
    </dgm:pt>
    <dgm:pt modelId="{10FDB80F-48EF-6146-802B-CA6A1024DA76}" type="pres">
      <dgm:prSet presAssocID="{30A591B7-84DA-5847-8911-BC3C6ED49784}" presName="sibTrans" presStyleLbl="node1" presStyleIdx="2" presStyleCnt="4"/>
      <dgm:spPr/>
    </dgm:pt>
    <dgm:pt modelId="{99C13CD4-E38B-494F-874E-1797C62FE72C}" type="pres">
      <dgm:prSet presAssocID="{7ED457C6-AD93-1547-99A0-F93E2FCE43ED}" presName="dummy" presStyleCnt="0"/>
      <dgm:spPr/>
    </dgm:pt>
    <dgm:pt modelId="{1618CFFB-D119-234F-BC68-0D98D750E973}" type="pres">
      <dgm:prSet presAssocID="{7ED457C6-AD93-1547-99A0-F93E2FCE43ED}" presName="node" presStyleLbl="revTx" presStyleIdx="3" presStyleCnt="4">
        <dgm:presLayoutVars>
          <dgm:bulletEnabled val="1"/>
        </dgm:presLayoutVars>
      </dgm:prSet>
      <dgm:spPr/>
    </dgm:pt>
    <dgm:pt modelId="{6F0E42D1-1A19-DB44-974C-45EBC50E9E92}" type="pres">
      <dgm:prSet presAssocID="{27CC452A-5770-9A40-9141-7A18793B131F}" presName="sibTrans" presStyleLbl="node1" presStyleIdx="3" presStyleCnt="4"/>
      <dgm:spPr/>
    </dgm:pt>
  </dgm:ptLst>
  <dgm:cxnLst>
    <dgm:cxn modelId="{CB8D420D-99B0-FD42-A76A-1E2AFEB85E3E}" srcId="{1D7EE44A-108A-B146-B79B-96AF3380203E}" destId="{89E85D76-F089-0443-A7F3-EEBB2B3DAA40}" srcOrd="1" destOrd="0" parTransId="{E8C7BBBF-6CA4-E943-8C75-8A524349A7A6}" sibTransId="{DB6AA8A1-67C8-534C-B7A5-2BD123CEEF9E}"/>
    <dgm:cxn modelId="{3FBF242B-D939-8044-96D8-8FB3C029548C}" srcId="{1D7EE44A-108A-B146-B79B-96AF3380203E}" destId="{093D766B-5DC1-5C4E-BD68-E13FA74AD82F}" srcOrd="0" destOrd="0" parTransId="{FE77B4CA-FC1B-DC44-AE27-E4F46B193F83}" sibTransId="{25AB6FD2-53E4-F647-88CA-53B7A7B80C6A}"/>
    <dgm:cxn modelId="{A03B6B33-5C5C-4842-BEC4-44B454E87EB5}" type="presOf" srcId="{25AB6FD2-53E4-F647-88CA-53B7A7B80C6A}" destId="{272773EE-A32F-8F42-8581-907BB6935070}" srcOrd="0" destOrd="0" presId="urn:microsoft.com/office/officeart/2005/8/layout/cycle1"/>
    <dgm:cxn modelId="{CB279038-8343-4E97-8023-552D453B02A1}" type="presOf" srcId="{B072F8CD-C09A-F84F-A692-E22BBCA43C16}" destId="{DF4B7C9D-398E-D046-95F9-E31874A0264F}" srcOrd="0" destOrd="0" presId="urn:microsoft.com/office/officeart/2005/8/layout/cycle1"/>
    <dgm:cxn modelId="{0EADE03D-1BCA-4AB4-BE2A-DB12B872A7C9}" type="presOf" srcId="{27CC452A-5770-9A40-9141-7A18793B131F}" destId="{6F0E42D1-1A19-DB44-974C-45EBC50E9E92}" srcOrd="0" destOrd="0" presId="urn:microsoft.com/office/officeart/2005/8/layout/cycle1"/>
    <dgm:cxn modelId="{04032F5F-B487-491C-B724-3443FFA7C41C}" type="presOf" srcId="{30A591B7-84DA-5847-8911-BC3C6ED49784}" destId="{10FDB80F-48EF-6146-802B-CA6A1024DA76}" srcOrd="0" destOrd="0" presId="urn:microsoft.com/office/officeart/2005/8/layout/cycle1"/>
    <dgm:cxn modelId="{CE862343-4E5B-47CB-A7F7-1B447CE50977}" type="presOf" srcId="{89E85D76-F089-0443-A7F3-EEBB2B3DAA40}" destId="{B2A6500F-DAD1-C945-A13E-AC30E7AD788F}" srcOrd="0" destOrd="0" presId="urn:microsoft.com/office/officeart/2005/8/layout/cycle1"/>
    <dgm:cxn modelId="{46E1A868-BE03-4942-96CB-7028B71AD692}" srcId="{1D7EE44A-108A-B146-B79B-96AF3380203E}" destId="{7ED457C6-AD93-1547-99A0-F93E2FCE43ED}" srcOrd="3" destOrd="0" parTransId="{FCA6307B-3D76-A049-9BDC-6BD5B4BF4DA7}" sibTransId="{27CC452A-5770-9A40-9141-7A18793B131F}"/>
    <dgm:cxn modelId="{E1752C4C-0080-417D-85B0-C6481C3EC042}" type="presOf" srcId="{DB6AA8A1-67C8-534C-B7A5-2BD123CEEF9E}" destId="{782C30E5-2DFA-CE46-B504-FBB0A4323848}" srcOrd="0" destOrd="0" presId="urn:microsoft.com/office/officeart/2005/8/layout/cycle1"/>
    <dgm:cxn modelId="{CCEC98A4-2DE4-A647-936B-50BB2DF17C8C}" srcId="{1D7EE44A-108A-B146-B79B-96AF3380203E}" destId="{B072F8CD-C09A-F84F-A692-E22BBCA43C16}" srcOrd="2" destOrd="0" parTransId="{9EEF2EBC-23C0-0A41-A14F-262FEF06451F}" sibTransId="{30A591B7-84DA-5847-8911-BC3C6ED49784}"/>
    <dgm:cxn modelId="{CBD426AC-9E71-4AB6-9ED0-BC4EFD6BF3D5}" type="presOf" srcId="{7ED457C6-AD93-1547-99A0-F93E2FCE43ED}" destId="{1618CFFB-D119-234F-BC68-0D98D750E973}" srcOrd="0" destOrd="0" presId="urn:microsoft.com/office/officeart/2005/8/layout/cycle1"/>
    <dgm:cxn modelId="{93F3FBE4-4D40-4D42-A15D-7AC5F64C3F43}" type="presOf" srcId="{093D766B-5DC1-5C4E-BD68-E13FA74AD82F}" destId="{E06AB34F-E7B0-8946-B5D8-5638C473D77C}" srcOrd="0" destOrd="0" presId="urn:microsoft.com/office/officeart/2005/8/layout/cycle1"/>
    <dgm:cxn modelId="{8E238AE9-30B3-4638-ABDD-276E21DFA794}" type="presOf" srcId="{1D7EE44A-108A-B146-B79B-96AF3380203E}" destId="{10BB65A4-7F15-234E-88E8-14FC06E4A9E7}" srcOrd="0" destOrd="0" presId="urn:microsoft.com/office/officeart/2005/8/layout/cycle1"/>
    <dgm:cxn modelId="{0C0F1852-44CC-45C5-A1DC-8AF4D55A66BA}" type="presParOf" srcId="{10BB65A4-7F15-234E-88E8-14FC06E4A9E7}" destId="{1C32D44E-FBF6-4347-9507-206A2F7A66B0}" srcOrd="0" destOrd="0" presId="urn:microsoft.com/office/officeart/2005/8/layout/cycle1"/>
    <dgm:cxn modelId="{F5A0494A-F263-466C-8403-CCB19FD85483}" type="presParOf" srcId="{10BB65A4-7F15-234E-88E8-14FC06E4A9E7}" destId="{E06AB34F-E7B0-8946-B5D8-5638C473D77C}" srcOrd="1" destOrd="0" presId="urn:microsoft.com/office/officeart/2005/8/layout/cycle1"/>
    <dgm:cxn modelId="{328B0D22-33A6-43A2-8727-C859A10B642B}" type="presParOf" srcId="{10BB65A4-7F15-234E-88E8-14FC06E4A9E7}" destId="{272773EE-A32F-8F42-8581-907BB6935070}" srcOrd="2" destOrd="0" presId="urn:microsoft.com/office/officeart/2005/8/layout/cycle1"/>
    <dgm:cxn modelId="{49F38AB3-51B2-43E0-B30B-2898AF3F39F3}" type="presParOf" srcId="{10BB65A4-7F15-234E-88E8-14FC06E4A9E7}" destId="{CD2FCF6B-B122-2D40-AB56-0DFCF3AEE88E}" srcOrd="3" destOrd="0" presId="urn:microsoft.com/office/officeart/2005/8/layout/cycle1"/>
    <dgm:cxn modelId="{D5C04667-99DC-4366-8B18-E3C6D1FE0AC0}" type="presParOf" srcId="{10BB65A4-7F15-234E-88E8-14FC06E4A9E7}" destId="{B2A6500F-DAD1-C945-A13E-AC30E7AD788F}" srcOrd="4" destOrd="0" presId="urn:microsoft.com/office/officeart/2005/8/layout/cycle1"/>
    <dgm:cxn modelId="{0A56A4AD-15C5-4CD8-B653-667FDB8A187E}" type="presParOf" srcId="{10BB65A4-7F15-234E-88E8-14FC06E4A9E7}" destId="{782C30E5-2DFA-CE46-B504-FBB0A4323848}" srcOrd="5" destOrd="0" presId="urn:microsoft.com/office/officeart/2005/8/layout/cycle1"/>
    <dgm:cxn modelId="{21A927EF-89E0-47AE-9203-A6CE5D5E0D52}" type="presParOf" srcId="{10BB65A4-7F15-234E-88E8-14FC06E4A9E7}" destId="{648AE7BA-7EDA-2C46-A0EB-16F48B63FE97}" srcOrd="6" destOrd="0" presId="urn:microsoft.com/office/officeart/2005/8/layout/cycle1"/>
    <dgm:cxn modelId="{72419E15-8F61-40AE-928B-D1662456B462}" type="presParOf" srcId="{10BB65A4-7F15-234E-88E8-14FC06E4A9E7}" destId="{DF4B7C9D-398E-D046-95F9-E31874A0264F}" srcOrd="7" destOrd="0" presId="urn:microsoft.com/office/officeart/2005/8/layout/cycle1"/>
    <dgm:cxn modelId="{4EE0D322-5B8B-4F47-B043-35CC37564D7A}" type="presParOf" srcId="{10BB65A4-7F15-234E-88E8-14FC06E4A9E7}" destId="{10FDB80F-48EF-6146-802B-CA6A1024DA76}" srcOrd="8" destOrd="0" presId="urn:microsoft.com/office/officeart/2005/8/layout/cycle1"/>
    <dgm:cxn modelId="{4CAD475D-ABCA-440E-9BC0-55513900133C}" type="presParOf" srcId="{10BB65A4-7F15-234E-88E8-14FC06E4A9E7}" destId="{99C13CD4-E38B-494F-874E-1797C62FE72C}" srcOrd="9" destOrd="0" presId="urn:microsoft.com/office/officeart/2005/8/layout/cycle1"/>
    <dgm:cxn modelId="{A765429C-6B36-41FF-BBF6-FD6F72DC4576}" type="presParOf" srcId="{10BB65A4-7F15-234E-88E8-14FC06E4A9E7}" destId="{1618CFFB-D119-234F-BC68-0D98D750E973}" srcOrd="10" destOrd="0" presId="urn:microsoft.com/office/officeart/2005/8/layout/cycle1"/>
    <dgm:cxn modelId="{1CCD703B-78B0-4753-B312-5A6C72BB77F3}" type="presParOf" srcId="{10BB65A4-7F15-234E-88E8-14FC06E4A9E7}" destId="{6F0E42D1-1A19-DB44-974C-45EBC50E9E92}"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1D7EE44A-108A-B146-B79B-96AF3380203E}" type="doc">
      <dgm:prSet loTypeId="urn:microsoft.com/office/officeart/2005/8/layout/cycle1" loCatId="" qsTypeId="urn:microsoft.com/office/officeart/2005/8/quickstyle/simple1" qsCatId="simple" csTypeId="urn:microsoft.com/office/officeart/2005/8/colors/colorful1" csCatId="colorful" phldr="1"/>
      <dgm:spPr/>
      <dgm:t>
        <a:bodyPr/>
        <a:lstStyle/>
        <a:p>
          <a:endParaRPr lang="en-US"/>
        </a:p>
      </dgm:t>
    </dgm:pt>
    <dgm:pt modelId="{093D766B-5DC1-5C4E-BD68-E13FA74AD82F}">
      <dgm:prSet phldrT="[Text]" custT="1"/>
      <dgm:spPr/>
      <dgm:t>
        <a:bodyPr/>
        <a:lstStyle/>
        <a:p>
          <a:r>
            <a:rPr lang="en-US" sz="2800" dirty="0">
              <a:latin typeface="Century Gothic" panose="020B0502020202020204" pitchFamily="34" charset="0"/>
            </a:rPr>
            <a:t>Screen</a:t>
          </a:r>
        </a:p>
      </dgm:t>
    </dgm:pt>
    <dgm:pt modelId="{FE77B4CA-FC1B-DC44-AE27-E4F46B193F83}" type="parTrans" cxnId="{3FBF242B-D939-8044-96D8-8FB3C029548C}">
      <dgm:prSet/>
      <dgm:spPr/>
      <dgm:t>
        <a:bodyPr/>
        <a:lstStyle/>
        <a:p>
          <a:endParaRPr lang="en-US" sz="2000"/>
        </a:p>
      </dgm:t>
    </dgm:pt>
    <dgm:pt modelId="{25AB6FD2-53E4-F647-88CA-53B7A7B80C6A}" type="sibTrans" cxnId="{3FBF242B-D939-8044-96D8-8FB3C029548C}">
      <dgm:prSet/>
      <dgm:spPr>
        <a:solidFill>
          <a:srgbClr val="79C14B"/>
        </a:solidFill>
      </dgm:spPr>
      <dgm:t>
        <a:bodyPr/>
        <a:lstStyle/>
        <a:p>
          <a:endParaRPr lang="en-US" sz="2000"/>
        </a:p>
      </dgm:t>
    </dgm:pt>
    <dgm:pt modelId="{89E85D76-F089-0443-A7F3-EEBB2B3DAA40}">
      <dgm:prSet phldrT="[Text]" custT="1"/>
      <dgm:spPr/>
      <dgm:t>
        <a:bodyPr/>
        <a:lstStyle/>
        <a:p>
          <a:r>
            <a:rPr lang="en-US" sz="2800" dirty="0">
              <a:latin typeface="Century Gothic" panose="020B0502020202020204" pitchFamily="34" charset="0"/>
            </a:rPr>
            <a:t>Assess</a:t>
          </a:r>
        </a:p>
      </dgm:t>
    </dgm:pt>
    <dgm:pt modelId="{E8C7BBBF-6CA4-E943-8C75-8A524349A7A6}" type="parTrans" cxnId="{CB8D420D-99B0-FD42-A76A-1E2AFEB85E3E}">
      <dgm:prSet/>
      <dgm:spPr/>
      <dgm:t>
        <a:bodyPr/>
        <a:lstStyle/>
        <a:p>
          <a:endParaRPr lang="en-US" sz="2000"/>
        </a:p>
      </dgm:t>
    </dgm:pt>
    <dgm:pt modelId="{DB6AA8A1-67C8-534C-B7A5-2BD123CEEF9E}" type="sibTrans" cxnId="{CB8D420D-99B0-FD42-A76A-1E2AFEB85E3E}">
      <dgm:prSet/>
      <dgm:spPr>
        <a:solidFill>
          <a:srgbClr val="007D96"/>
        </a:solidFill>
      </dgm:spPr>
      <dgm:t>
        <a:bodyPr/>
        <a:lstStyle/>
        <a:p>
          <a:endParaRPr lang="en-US" sz="2000"/>
        </a:p>
      </dgm:t>
    </dgm:pt>
    <dgm:pt modelId="{B072F8CD-C09A-F84F-A692-E22BBCA43C16}">
      <dgm:prSet phldrT="[Text]" custT="1"/>
      <dgm:spPr/>
      <dgm:t>
        <a:bodyPr/>
        <a:lstStyle/>
        <a:p>
          <a:r>
            <a:rPr lang="en-US" sz="2800" dirty="0">
              <a:latin typeface="Century Gothic" panose="020B0502020202020204" pitchFamily="34" charset="0"/>
            </a:rPr>
            <a:t>Prevention, Shared decision making &amp; treatment </a:t>
          </a:r>
        </a:p>
      </dgm:t>
    </dgm:pt>
    <dgm:pt modelId="{9EEF2EBC-23C0-0A41-A14F-262FEF06451F}" type="parTrans" cxnId="{CCEC98A4-2DE4-A647-936B-50BB2DF17C8C}">
      <dgm:prSet/>
      <dgm:spPr/>
      <dgm:t>
        <a:bodyPr/>
        <a:lstStyle/>
        <a:p>
          <a:endParaRPr lang="en-US" sz="2000"/>
        </a:p>
      </dgm:t>
    </dgm:pt>
    <dgm:pt modelId="{30A591B7-84DA-5847-8911-BC3C6ED49784}" type="sibTrans" cxnId="{CCEC98A4-2DE4-A647-936B-50BB2DF17C8C}">
      <dgm:prSet/>
      <dgm:spPr>
        <a:solidFill>
          <a:srgbClr val="F57D20"/>
        </a:solidFill>
      </dgm:spPr>
      <dgm:t>
        <a:bodyPr/>
        <a:lstStyle/>
        <a:p>
          <a:endParaRPr lang="en-US" sz="2000"/>
        </a:p>
      </dgm:t>
    </dgm:pt>
    <dgm:pt modelId="{7ED457C6-AD93-1547-99A0-F93E2FCE43ED}">
      <dgm:prSet phldrT="[Text]" custT="1"/>
      <dgm:spPr/>
      <dgm:t>
        <a:bodyPr/>
        <a:lstStyle/>
        <a:p>
          <a:r>
            <a:rPr lang="en-US" sz="2800" dirty="0">
              <a:latin typeface="Century Gothic" panose="020B0502020202020204" pitchFamily="34" charset="0"/>
            </a:rPr>
            <a:t>Monitor and Adapt </a:t>
          </a:r>
        </a:p>
      </dgm:t>
    </dgm:pt>
    <dgm:pt modelId="{FCA6307B-3D76-A049-9BDC-6BD5B4BF4DA7}" type="parTrans" cxnId="{46E1A868-BE03-4942-96CB-7028B71AD692}">
      <dgm:prSet/>
      <dgm:spPr/>
      <dgm:t>
        <a:bodyPr/>
        <a:lstStyle/>
        <a:p>
          <a:endParaRPr lang="en-US" sz="2000"/>
        </a:p>
      </dgm:t>
    </dgm:pt>
    <dgm:pt modelId="{27CC452A-5770-9A40-9141-7A18793B131F}" type="sibTrans" cxnId="{46E1A868-BE03-4942-96CB-7028B71AD692}">
      <dgm:prSet/>
      <dgm:spPr>
        <a:solidFill>
          <a:srgbClr val="007D96"/>
        </a:solidFill>
      </dgm:spPr>
      <dgm:t>
        <a:bodyPr/>
        <a:lstStyle/>
        <a:p>
          <a:endParaRPr lang="en-US" sz="2000"/>
        </a:p>
      </dgm:t>
    </dgm:pt>
    <dgm:pt modelId="{10BB65A4-7F15-234E-88E8-14FC06E4A9E7}" type="pres">
      <dgm:prSet presAssocID="{1D7EE44A-108A-B146-B79B-96AF3380203E}" presName="cycle" presStyleCnt="0">
        <dgm:presLayoutVars>
          <dgm:dir/>
          <dgm:resizeHandles val="exact"/>
        </dgm:presLayoutVars>
      </dgm:prSet>
      <dgm:spPr/>
    </dgm:pt>
    <dgm:pt modelId="{1C32D44E-FBF6-4347-9507-206A2F7A66B0}" type="pres">
      <dgm:prSet presAssocID="{093D766B-5DC1-5C4E-BD68-E13FA74AD82F}" presName="dummy" presStyleCnt="0"/>
      <dgm:spPr/>
    </dgm:pt>
    <dgm:pt modelId="{E06AB34F-E7B0-8946-B5D8-5638C473D77C}" type="pres">
      <dgm:prSet presAssocID="{093D766B-5DC1-5C4E-BD68-E13FA74AD82F}" presName="node" presStyleLbl="revTx" presStyleIdx="0" presStyleCnt="4" custScaleX="148915">
        <dgm:presLayoutVars>
          <dgm:bulletEnabled val="1"/>
        </dgm:presLayoutVars>
      </dgm:prSet>
      <dgm:spPr/>
    </dgm:pt>
    <dgm:pt modelId="{272773EE-A32F-8F42-8581-907BB6935070}" type="pres">
      <dgm:prSet presAssocID="{25AB6FD2-53E4-F647-88CA-53B7A7B80C6A}" presName="sibTrans" presStyleLbl="node1" presStyleIdx="0" presStyleCnt="4"/>
      <dgm:spPr/>
    </dgm:pt>
    <dgm:pt modelId="{CD2FCF6B-B122-2D40-AB56-0DFCF3AEE88E}" type="pres">
      <dgm:prSet presAssocID="{89E85D76-F089-0443-A7F3-EEBB2B3DAA40}" presName="dummy" presStyleCnt="0"/>
      <dgm:spPr/>
    </dgm:pt>
    <dgm:pt modelId="{B2A6500F-DAD1-C945-A13E-AC30E7AD788F}" type="pres">
      <dgm:prSet presAssocID="{89E85D76-F089-0443-A7F3-EEBB2B3DAA40}" presName="node" presStyleLbl="revTx" presStyleIdx="1" presStyleCnt="4" custScaleX="67982" custRadScaleRad="108921" custRadScaleInc="-15062">
        <dgm:presLayoutVars>
          <dgm:bulletEnabled val="1"/>
        </dgm:presLayoutVars>
      </dgm:prSet>
      <dgm:spPr/>
    </dgm:pt>
    <dgm:pt modelId="{782C30E5-2DFA-CE46-B504-FBB0A4323848}" type="pres">
      <dgm:prSet presAssocID="{DB6AA8A1-67C8-534C-B7A5-2BD123CEEF9E}" presName="sibTrans" presStyleLbl="node1" presStyleIdx="1" presStyleCnt="4"/>
      <dgm:spPr/>
    </dgm:pt>
    <dgm:pt modelId="{648AE7BA-7EDA-2C46-A0EB-16F48B63FE97}" type="pres">
      <dgm:prSet presAssocID="{B072F8CD-C09A-F84F-A692-E22BBCA43C16}" presName="dummy" presStyleCnt="0"/>
      <dgm:spPr/>
    </dgm:pt>
    <dgm:pt modelId="{DF4B7C9D-398E-D046-95F9-E31874A0264F}" type="pres">
      <dgm:prSet presAssocID="{B072F8CD-C09A-F84F-A692-E22BBCA43C16}" presName="node" presStyleLbl="revTx" presStyleIdx="2" presStyleCnt="4" custScaleX="166961">
        <dgm:presLayoutVars>
          <dgm:bulletEnabled val="1"/>
        </dgm:presLayoutVars>
      </dgm:prSet>
      <dgm:spPr/>
    </dgm:pt>
    <dgm:pt modelId="{10FDB80F-48EF-6146-802B-CA6A1024DA76}" type="pres">
      <dgm:prSet presAssocID="{30A591B7-84DA-5847-8911-BC3C6ED49784}" presName="sibTrans" presStyleLbl="node1" presStyleIdx="2" presStyleCnt="4"/>
      <dgm:spPr/>
    </dgm:pt>
    <dgm:pt modelId="{99C13CD4-E38B-494F-874E-1797C62FE72C}" type="pres">
      <dgm:prSet presAssocID="{7ED457C6-AD93-1547-99A0-F93E2FCE43ED}" presName="dummy" presStyleCnt="0"/>
      <dgm:spPr/>
    </dgm:pt>
    <dgm:pt modelId="{1618CFFB-D119-234F-BC68-0D98D750E973}" type="pres">
      <dgm:prSet presAssocID="{7ED457C6-AD93-1547-99A0-F93E2FCE43ED}" presName="node" presStyleLbl="revTx" presStyleIdx="3" presStyleCnt="4">
        <dgm:presLayoutVars>
          <dgm:bulletEnabled val="1"/>
        </dgm:presLayoutVars>
      </dgm:prSet>
      <dgm:spPr/>
    </dgm:pt>
    <dgm:pt modelId="{6F0E42D1-1A19-DB44-974C-45EBC50E9E92}" type="pres">
      <dgm:prSet presAssocID="{27CC452A-5770-9A40-9141-7A18793B131F}" presName="sibTrans" presStyleLbl="node1" presStyleIdx="3" presStyleCnt="4"/>
      <dgm:spPr/>
    </dgm:pt>
  </dgm:ptLst>
  <dgm:cxnLst>
    <dgm:cxn modelId="{CB8D420D-99B0-FD42-A76A-1E2AFEB85E3E}" srcId="{1D7EE44A-108A-B146-B79B-96AF3380203E}" destId="{89E85D76-F089-0443-A7F3-EEBB2B3DAA40}" srcOrd="1" destOrd="0" parTransId="{E8C7BBBF-6CA4-E943-8C75-8A524349A7A6}" sibTransId="{DB6AA8A1-67C8-534C-B7A5-2BD123CEEF9E}"/>
    <dgm:cxn modelId="{3FBF242B-D939-8044-96D8-8FB3C029548C}" srcId="{1D7EE44A-108A-B146-B79B-96AF3380203E}" destId="{093D766B-5DC1-5C4E-BD68-E13FA74AD82F}" srcOrd="0" destOrd="0" parTransId="{FE77B4CA-FC1B-DC44-AE27-E4F46B193F83}" sibTransId="{25AB6FD2-53E4-F647-88CA-53B7A7B80C6A}"/>
    <dgm:cxn modelId="{A03B6B33-5C5C-4842-BEC4-44B454E87EB5}" type="presOf" srcId="{25AB6FD2-53E4-F647-88CA-53B7A7B80C6A}" destId="{272773EE-A32F-8F42-8581-907BB6935070}" srcOrd="0" destOrd="0" presId="urn:microsoft.com/office/officeart/2005/8/layout/cycle1"/>
    <dgm:cxn modelId="{CB279038-8343-4E97-8023-552D453B02A1}" type="presOf" srcId="{B072F8CD-C09A-F84F-A692-E22BBCA43C16}" destId="{DF4B7C9D-398E-D046-95F9-E31874A0264F}" srcOrd="0" destOrd="0" presId="urn:microsoft.com/office/officeart/2005/8/layout/cycle1"/>
    <dgm:cxn modelId="{0EADE03D-1BCA-4AB4-BE2A-DB12B872A7C9}" type="presOf" srcId="{27CC452A-5770-9A40-9141-7A18793B131F}" destId="{6F0E42D1-1A19-DB44-974C-45EBC50E9E92}" srcOrd="0" destOrd="0" presId="urn:microsoft.com/office/officeart/2005/8/layout/cycle1"/>
    <dgm:cxn modelId="{04032F5F-B487-491C-B724-3443FFA7C41C}" type="presOf" srcId="{30A591B7-84DA-5847-8911-BC3C6ED49784}" destId="{10FDB80F-48EF-6146-802B-CA6A1024DA76}" srcOrd="0" destOrd="0" presId="urn:microsoft.com/office/officeart/2005/8/layout/cycle1"/>
    <dgm:cxn modelId="{CE862343-4E5B-47CB-A7F7-1B447CE50977}" type="presOf" srcId="{89E85D76-F089-0443-A7F3-EEBB2B3DAA40}" destId="{B2A6500F-DAD1-C945-A13E-AC30E7AD788F}" srcOrd="0" destOrd="0" presId="urn:microsoft.com/office/officeart/2005/8/layout/cycle1"/>
    <dgm:cxn modelId="{46E1A868-BE03-4942-96CB-7028B71AD692}" srcId="{1D7EE44A-108A-B146-B79B-96AF3380203E}" destId="{7ED457C6-AD93-1547-99A0-F93E2FCE43ED}" srcOrd="3" destOrd="0" parTransId="{FCA6307B-3D76-A049-9BDC-6BD5B4BF4DA7}" sibTransId="{27CC452A-5770-9A40-9141-7A18793B131F}"/>
    <dgm:cxn modelId="{E1752C4C-0080-417D-85B0-C6481C3EC042}" type="presOf" srcId="{DB6AA8A1-67C8-534C-B7A5-2BD123CEEF9E}" destId="{782C30E5-2DFA-CE46-B504-FBB0A4323848}" srcOrd="0" destOrd="0" presId="urn:microsoft.com/office/officeart/2005/8/layout/cycle1"/>
    <dgm:cxn modelId="{CCEC98A4-2DE4-A647-936B-50BB2DF17C8C}" srcId="{1D7EE44A-108A-B146-B79B-96AF3380203E}" destId="{B072F8CD-C09A-F84F-A692-E22BBCA43C16}" srcOrd="2" destOrd="0" parTransId="{9EEF2EBC-23C0-0A41-A14F-262FEF06451F}" sibTransId="{30A591B7-84DA-5847-8911-BC3C6ED49784}"/>
    <dgm:cxn modelId="{CBD426AC-9E71-4AB6-9ED0-BC4EFD6BF3D5}" type="presOf" srcId="{7ED457C6-AD93-1547-99A0-F93E2FCE43ED}" destId="{1618CFFB-D119-234F-BC68-0D98D750E973}" srcOrd="0" destOrd="0" presId="urn:microsoft.com/office/officeart/2005/8/layout/cycle1"/>
    <dgm:cxn modelId="{93F3FBE4-4D40-4D42-A15D-7AC5F64C3F43}" type="presOf" srcId="{093D766B-5DC1-5C4E-BD68-E13FA74AD82F}" destId="{E06AB34F-E7B0-8946-B5D8-5638C473D77C}" srcOrd="0" destOrd="0" presId="urn:microsoft.com/office/officeart/2005/8/layout/cycle1"/>
    <dgm:cxn modelId="{8E238AE9-30B3-4638-ABDD-276E21DFA794}" type="presOf" srcId="{1D7EE44A-108A-B146-B79B-96AF3380203E}" destId="{10BB65A4-7F15-234E-88E8-14FC06E4A9E7}" srcOrd="0" destOrd="0" presId="urn:microsoft.com/office/officeart/2005/8/layout/cycle1"/>
    <dgm:cxn modelId="{0C0F1852-44CC-45C5-A1DC-8AF4D55A66BA}" type="presParOf" srcId="{10BB65A4-7F15-234E-88E8-14FC06E4A9E7}" destId="{1C32D44E-FBF6-4347-9507-206A2F7A66B0}" srcOrd="0" destOrd="0" presId="urn:microsoft.com/office/officeart/2005/8/layout/cycle1"/>
    <dgm:cxn modelId="{F5A0494A-F263-466C-8403-CCB19FD85483}" type="presParOf" srcId="{10BB65A4-7F15-234E-88E8-14FC06E4A9E7}" destId="{E06AB34F-E7B0-8946-B5D8-5638C473D77C}" srcOrd="1" destOrd="0" presId="urn:microsoft.com/office/officeart/2005/8/layout/cycle1"/>
    <dgm:cxn modelId="{328B0D22-33A6-43A2-8727-C859A10B642B}" type="presParOf" srcId="{10BB65A4-7F15-234E-88E8-14FC06E4A9E7}" destId="{272773EE-A32F-8F42-8581-907BB6935070}" srcOrd="2" destOrd="0" presId="urn:microsoft.com/office/officeart/2005/8/layout/cycle1"/>
    <dgm:cxn modelId="{49F38AB3-51B2-43E0-B30B-2898AF3F39F3}" type="presParOf" srcId="{10BB65A4-7F15-234E-88E8-14FC06E4A9E7}" destId="{CD2FCF6B-B122-2D40-AB56-0DFCF3AEE88E}" srcOrd="3" destOrd="0" presId="urn:microsoft.com/office/officeart/2005/8/layout/cycle1"/>
    <dgm:cxn modelId="{D5C04667-99DC-4366-8B18-E3C6D1FE0AC0}" type="presParOf" srcId="{10BB65A4-7F15-234E-88E8-14FC06E4A9E7}" destId="{B2A6500F-DAD1-C945-A13E-AC30E7AD788F}" srcOrd="4" destOrd="0" presId="urn:microsoft.com/office/officeart/2005/8/layout/cycle1"/>
    <dgm:cxn modelId="{0A56A4AD-15C5-4CD8-B653-667FDB8A187E}" type="presParOf" srcId="{10BB65A4-7F15-234E-88E8-14FC06E4A9E7}" destId="{782C30E5-2DFA-CE46-B504-FBB0A4323848}" srcOrd="5" destOrd="0" presId="urn:microsoft.com/office/officeart/2005/8/layout/cycle1"/>
    <dgm:cxn modelId="{21A927EF-89E0-47AE-9203-A6CE5D5E0D52}" type="presParOf" srcId="{10BB65A4-7F15-234E-88E8-14FC06E4A9E7}" destId="{648AE7BA-7EDA-2C46-A0EB-16F48B63FE97}" srcOrd="6" destOrd="0" presId="urn:microsoft.com/office/officeart/2005/8/layout/cycle1"/>
    <dgm:cxn modelId="{72419E15-8F61-40AE-928B-D1662456B462}" type="presParOf" srcId="{10BB65A4-7F15-234E-88E8-14FC06E4A9E7}" destId="{DF4B7C9D-398E-D046-95F9-E31874A0264F}" srcOrd="7" destOrd="0" presId="urn:microsoft.com/office/officeart/2005/8/layout/cycle1"/>
    <dgm:cxn modelId="{4EE0D322-5B8B-4F47-B043-35CC37564D7A}" type="presParOf" srcId="{10BB65A4-7F15-234E-88E8-14FC06E4A9E7}" destId="{10FDB80F-48EF-6146-802B-CA6A1024DA76}" srcOrd="8" destOrd="0" presId="urn:microsoft.com/office/officeart/2005/8/layout/cycle1"/>
    <dgm:cxn modelId="{4CAD475D-ABCA-440E-9BC0-55513900133C}" type="presParOf" srcId="{10BB65A4-7F15-234E-88E8-14FC06E4A9E7}" destId="{99C13CD4-E38B-494F-874E-1797C62FE72C}" srcOrd="9" destOrd="0" presId="urn:microsoft.com/office/officeart/2005/8/layout/cycle1"/>
    <dgm:cxn modelId="{A765429C-6B36-41FF-BBF6-FD6F72DC4576}" type="presParOf" srcId="{10BB65A4-7F15-234E-88E8-14FC06E4A9E7}" destId="{1618CFFB-D119-234F-BC68-0D98D750E973}" srcOrd="10" destOrd="0" presId="urn:microsoft.com/office/officeart/2005/8/layout/cycle1"/>
    <dgm:cxn modelId="{1CCD703B-78B0-4753-B312-5A6C72BB77F3}" type="presParOf" srcId="{10BB65A4-7F15-234E-88E8-14FC06E4A9E7}" destId="{6F0E42D1-1A19-DB44-974C-45EBC50E9E92}"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1D7EE44A-108A-B146-B79B-96AF3380203E}" type="doc">
      <dgm:prSet loTypeId="urn:microsoft.com/office/officeart/2005/8/layout/cycle1" loCatId="" qsTypeId="urn:microsoft.com/office/officeart/2005/8/quickstyle/simple1" qsCatId="simple" csTypeId="urn:microsoft.com/office/officeart/2005/8/colors/colorful1" csCatId="colorful" phldr="1"/>
      <dgm:spPr/>
      <dgm:t>
        <a:bodyPr/>
        <a:lstStyle/>
        <a:p>
          <a:endParaRPr lang="en-US"/>
        </a:p>
      </dgm:t>
    </dgm:pt>
    <dgm:pt modelId="{093D766B-5DC1-5C4E-BD68-E13FA74AD82F}">
      <dgm:prSet phldrT="[Text]" custT="1"/>
      <dgm:spPr/>
      <dgm:t>
        <a:bodyPr/>
        <a:lstStyle/>
        <a:p>
          <a:r>
            <a:rPr lang="en-US" sz="2800" dirty="0">
              <a:latin typeface="Century Gothic" panose="020B0502020202020204" pitchFamily="34" charset="0"/>
            </a:rPr>
            <a:t>Screen</a:t>
          </a:r>
        </a:p>
      </dgm:t>
    </dgm:pt>
    <dgm:pt modelId="{FE77B4CA-FC1B-DC44-AE27-E4F46B193F83}" type="parTrans" cxnId="{3FBF242B-D939-8044-96D8-8FB3C029548C}">
      <dgm:prSet/>
      <dgm:spPr/>
      <dgm:t>
        <a:bodyPr/>
        <a:lstStyle/>
        <a:p>
          <a:endParaRPr lang="en-US" sz="2000"/>
        </a:p>
      </dgm:t>
    </dgm:pt>
    <dgm:pt modelId="{25AB6FD2-53E4-F647-88CA-53B7A7B80C6A}" type="sibTrans" cxnId="{3FBF242B-D939-8044-96D8-8FB3C029548C}">
      <dgm:prSet/>
      <dgm:spPr>
        <a:solidFill>
          <a:srgbClr val="79C14B"/>
        </a:solidFill>
      </dgm:spPr>
      <dgm:t>
        <a:bodyPr/>
        <a:lstStyle/>
        <a:p>
          <a:endParaRPr lang="en-US" sz="2000"/>
        </a:p>
      </dgm:t>
    </dgm:pt>
    <dgm:pt modelId="{89E85D76-F089-0443-A7F3-EEBB2B3DAA40}">
      <dgm:prSet phldrT="[Text]" custT="1"/>
      <dgm:spPr/>
      <dgm:t>
        <a:bodyPr/>
        <a:lstStyle/>
        <a:p>
          <a:r>
            <a:rPr lang="en-US" sz="2800" dirty="0">
              <a:latin typeface="Century Gothic" panose="020B0502020202020204" pitchFamily="34" charset="0"/>
            </a:rPr>
            <a:t>Assess</a:t>
          </a:r>
        </a:p>
      </dgm:t>
    </dgm:pt>
    <dgm:pt modelId="{E8C7BBBF-6CA4-E943-8C75-8A524349A7A6}" type="parTrans" cxnId="{CB8D420D-99B0-FD42-A76A-1E2AFEB85E3E}">
      <dgm:prSet/>
      <dgm:spPr/>
      <dgm:t>
        <a:bodyPr/>
        <a:lstStyle/>
        <a:p>
          <a:endParaRPr lang="en-US" sz="2000"/>
        </a:p>
      </dgm:t>
    </dgm:pt>
    <dgm:pt modelId="{DB6AA8A1-67C8-534C-B7A5-2BD123CEEF9E}" type="sibTrans" cxnId="{CB8D420D-99B0-FD42-A76A-1E2AFEB85E3E}">
      <dgm:prSet/>
      <dgm:spPr>
        <a:solidFill>
          <a:srgbClr val="007D96"/>
        </a:solidFill>
      </dgm:spPr>
      <dgm:t>
        <a:bodyPr/>
        <a:lstStyle/>
        <a:p>
          <a:endParaRPr lang="en-US" sz="2000"/>
        </a:p>
      </dgm:t>
    </dgm:pt>
    <dgm:pt modelId="{B072F8CD-C09A-F84F-A692-E22BBCA43C16}">
      <dgm:prSet phldrT="[Text]" custT="1"/>
      <dgm:spPr/>
      <dgm:t>
        <a:bodyPr/>
        <a:lstStyle/>
        <a:p>
          <a:r>
            <a:rPr lang="en-US" sz="2800" dirty="0">
              <a:latin typeface="Century Gothic" panose="020B0502020202020204" pitchFamily="34" charset="0"/>
            </a:rPr>
            <a:t>Prevention, Shared decision making &amp; treatment </a:t>
          </a:r>
        </a:p>
      </dgm:t>
    </dgm:pt>
    <dgm:pt modelId="{9EEF2EBC-23C0-0A41-A14F-262FEF06451F}" type="parTrans" cxnId="{CCEC98A4-2DE4-A647-936B-50BB2DF17C8C}">
      <dgm:prSet/>
      <dgm:spPr/>
      <dgm:t>
        <a:bodyPr/>
        <a:lstStyle/>
        <a:p>
          <a:endParaRPr lang="en-US" sz="2000"/>
        </a:p>
      </dgm:t>
    </dgm:pt>
    <dgm:pt modelId="{30A591B7-84DA-5847-8911-BC3C6ED49784}" type="sibTrans" cxnId="{CCEC98A4-2DE4-A647-936B-50BB2DF17C8C}">
      <dgm:prSet/>
      <dgm:spPr>
        <a:solidFill>
          <a:srgbClr val="F57D20"/>
        </a:solidFill>
      </dgm:spPr>
      <dgm:t>
        <a:bodyPr/>
        <a:lstStyle/>
        <a:p>
          <a:endParaRPr lang="en-US" sz="2000"/>
        </a:p>
      </dgm:t>
    </dgm:pt>
    <dgm:pt modelId="{7ED457C6-AD93-1547-99A0-F93E2FCE43ED}">
      <dgm:prSet phldrT="[Text]" custT="1"/>
      <dgm:spPr/>
      <dgm:t>
        <a:bodyPr/>
        <a:lstStyle/>
        <a:p>
          <a:r>
            <a:rPr lang="en-US" sz="2800" dirty="0">
              <a:latin typeface="Century Gothic" panose="020B0502020202020204" pitchFamily="34" charset="0"/>
            </a:rPr>
            <a:t>Monitor and Adapt </a:t>
          </a:r>
        </a:p>
      </dgm:t>
    </dgm:pt>
    <dgm:pt modelId="{FCA6307B-3D76-A049-9BDC-6BD5B4BF4DA7}" type="parTrans" cxnId="{46E1A868-BE03-4942-96CB-7028B71AD692}">
      <dgm:prSet/>
      <dgm:spPr/>
      <dgm:t>
        <a:bodyPr/>
        <a:lstStyle/>
        <a:p>
          <a:endParaRPr lang="en-US" sz="2000"/>
        </a:p>
      </dgm:t>
    </dgm:pt>
    <dgm:pt modelId="{27CC452A-5770-9A40-9141-7A18793B131F}" type="sibTrans" cxnId="{46E1A868-BE03-4942-96CB-7028B71AD692}">
      <dgm:prSet/>
      <dgm:spPr>
        <a:solidFill>
          <a:srgbClr val="007D96"/>
        </a:solidFill>
      </dgm:spPr>
      <dgm:t>
        <a:bodyPr/>
        <a:lstStyle/>
        <a:p>
          <a:endParaRPr lang="en-US" sz="2000"/>
        </a:p>
      </dgm:t>
    </dgm:pt>
    <dgm:pt modelId="{10BB65A4-7F15-234E-88E8-14FC06E4A9E7}" type="pres">
      <dgm:prSet presAssocID="{1D7EE44A-108A-B146-B79B-96AF3380203E}" presName="cycle" presStyleCnt="0">
        <dgm:presLayoutVars>
          <dgm:dir/>
          <dgm:resizeHandles val="exact"/>
        </dgm:presLayoutVars>
      </dgm:prSet>
      <dgm:spPr/>
    </dgm:pt>
    <dgm:pt modelId="{1C32D44E-FBF6-4347-9507-206A2F7A66B0}" type="pres">
      <dgm:prSet presAssocID="{093D766B-5DC1-5C4E-BD68-E13FA74AD82F}" presName="dummy" presStyleCnt="0"/>
      <dgm:spPr/>
    </dgm:pt>
    <dgm:pt modelId="{E06AB34F-E7B0-8946-B5D8-5638C473D77C}" type="pres">
      <dgm:prSet presAssocID="{093D766B-5DC1-5C4E-BD68-E13FA74AD82F}" presName="node" presStyleLbl="revTx" presStyleIdx="0" presStyleCnt="4" custScaleX="148915">
        <dgm:presLayoutVars>
          <dgm:bulletEnabled val="1"/>
        </dgm:presLayoutVars>
      </dgm:prSet>
      <dgm:spPr/>
    </dgm:pt>
    <dgm:pt modelId="{272773EE-A32F-8F42-8581-907BB6935070}" type="pres">
      <dgm:prSet presAssocID="{25AB6FD2-53E4-F647-88CA-53B7A7B80C6A}" presName="sibTrans" presStyleLbl="node1" presStyleIdx="0" presStyleCnt="4"/>
      <dgm:spPr/>
    </dgm:pt>
    <dgm:pt modelId="{CD2FCF6B-B122-2D40-AB56-0DFCF3AEE88E}" type="pres">
      <dgm:prSet presAssocID="{89E85D76-F089-0443-A7F3-EEBB2B3DAA40}" presName="dummy" presStyleCnt="0"/>
      <dgm:spPr/>
    </dgm:pt>
    <dgm:pt modelId="{B2A6500F-DAD1-C945-A13E-AC30E7AD788F}" type="pres">
      <dgm:prSet presAssocID="{89E85D76-F089-0443-A7F3-EEBB2B3DAA40}" presName="node" presStyleLbl="revTx" presStyleIdx="1" presStyleCnt="4" custScaleX="67982" custRadScaleRad="108921" custRadScaleInc="-15062">
        <dgm:presLayoutVars>
          <dgm:bulletEnabled val="1"/>
        </dgm:presLayoutVars>
      </dgm:prSet>
      <dgm:spPr/>
    </dgm:pt>
    <dgm:pt modelId="{782C30E5-2DFA-CE46-B504-FBB0A4323848}" type="pres">
      <dgm:prSet presAssocID="{DB6AA8A1-67C8-534C-B7A5-2BD123CEEF9E}" presName="sibTrans" presStyleLbl="node1" presStyleIdx="1" presStyleCnt="4"/>
      <dgm:spPr/>
    </dgm:pt>
    <dgm:pt modelId="{648AE7BA-7EDA-2C46-A0EB-16F48B63FE97}" type="pres">
      <dgm:prSet presAssocID="{B072F8CD-C09A-F84F-A692-E22BBCA43C16}" presName="dummy" presStyleCnt="0"/>
      <dgm:spPr/>
    </dgm:pt>
    <dgm:pt modelId="{DF4B7C9D-398E-D046-95F9-E31874A0264F}" type="pres">
      <dgm:prSet presAssocID="{B072F8CD-C09A-F84F-A692-E22BBCA43C16}" presName="node" presStyleLbl="revTx" presStyleIdx="2" presStyleCnt="4" custScaleX="166961">
        <dgm:presLayoutVars>
          <dgm:bulletEnabled val="1"/>
        </dgm:presLayoutVars>
      </dgm:prSet>
      <dgm:spPr/>
    </dgm:pt>
    <dgm:pt modelId="{10FDB80F-48EF-6146-802B-CA6A1024DA76}" type="pres">
      <dgm:prSet presAssocID="{30A591B7-84DA-5847-8911-BC3C6ED49784}" presName="sibTrans" presStyleLbl="node1" presStyleIdx="2" presStyleCnt="4"/>
      <dgm:spPr/>
    </dgm:pt>
    <dgm:pt modelId="{99C13CD4-E38B-494F-874E-1797C62FE72C}" type="pres">
      <dgm:prSet presAssocID="{7ED457C6-AD93-1547-99A0-F93E2FCE43ED}" presName="dummy" presStyleCnt="0"/>
      <dgm:spPr/>
    </dgm:pt>
    <dgm:pt modelId="{1618CFFB-D119-234F-BC68-0D98D750E973}" type="pres">
      <dgm:prSet presAssocID="{7ED457C6-AD93-1547-99A0-F93E2FCE43ED}" presName="node" presStyleLbl="revTx" presStyleIdx="3" presStyleCnt="4">
        <dgm:presLayoutVars>
          <dgm:bulletEnabled val="1"/>
        </dgm:presLayoutVars>
      </dgm:prSet>
      <dgm:spPr/>
    </dgm:pt>
    <dgm:pt modelId="{6F0E42D1-1A19-DB44-974C-45EBC50E9E92}" type="pres">
      <dgm:prSet presAssocID="{27CC452A-5770-9A40-9141-7A18793B131F}" presName="sibTrans" presStyleLbl="node1" presStyleIdx="3" presStyleCnt="4"/>
      <dgm:spPr/>
    </dgm:pt>
  </dgm:ptLst>
  <dgm:cxnLst>
    <dgm:cxn modelId="{CB8D420D-99B0-FD42-A76A-1E2AFEB85E3E}" srcId="{1D7EE44A-108A-B146-B79B-96AF3380203E}" destId="{89E85D76-F089-0443-A7F3-EEBB2B3DAA40}" srcOrd="1" destOrd="0" parTransId="{E8C7BBBF-6CA4-E943-8C75-8A524349A7A6}" sibTransId="{DB6AA8A1-67C8-534C-B7A5-2BD123CEEF9E}"/>
    <dgm:cxn modelId="{3FBF242B-D939-8044-96D8-8FB3C029548C}" srcId="{1D7EE44A-108A-B146-B79B-96AF3380203E}" destId="{093D766B-5DC1-5C4E-BD68-E13FA74AD82F}" srcOrd="0" destOrd="0" parTransId="{FE77B4CA-FC1B-DC44-AE27-E4F46B193F83}" sibTransId="{25AB6FD2-53E4-F647-88CA-53B7A7B80C6A}"/>
    <dgm:cxn modelId="{A03B6B33-5C5C-4842-BEC4-44B454E87EB5}" type="presOf" srcId="{25AB6FD2-53E4-F647-88CA-53B7A7B80C6A}" destId="{272773EE-A32F-8F42-8581-907BB6935070}" srcOrd="0" destOrd="0" presId="urn:microsoft.com/office/officeart/2005/8/layout/cycle1"/>
    <dgm:cxn modelId="{CB279038-8343-4E97-8023-552D453B02A1}" type="presOf" srcId="{B072F8CD-C09A-F84F-A692-E22BBCA43C16}" destId="{DF4B7C9D-398E-D046-95F9-E31874A0264F}" srcOrd="0" destOrd="0" presId="urn:microsoft.com/office/officeart/2005/8/layout/cycle1"/>
    <dgm:cxn modelId="{0EADE03D-1BCA-4AB4-BE2A-DB12B872A7C9}" type="presOf" srcId="{27CC452A-5770-9A40-9141-7A18793B131F}" destId="{6F0E42D1-1A19-DB44-974C-45EBC50E9E92}" srcOrd="0" destOrd="0" presId="urn:microsoft.com/office/officeart/2005/8/layout/cycle1"/>
    <dgm:cxn modelId="{04032F5F-B487-491C-B724-3443FFA7C41C}" type="presOf" srcId="{30A591B7-84DA-5847-8911-BC3C6ED49784}" destId="{10FDB80F-48EF-6146-802B-CA6A1024DA76}" srcOrd="0" destOrd="0" presId="urn:microsoft.com/office/officeart/2005/8/layout/cycle1"/>
    <dgm:cxn modelId="{CE862343-4E5B-47CB-A7F7-1B447CE50977}" type="presOf" srcId="{89E85D76-F089-0443-A7F3-EEBB2B3DAA40}" destId="{B2A6500F-DAD1-C945-A13E-AC30E7AD788F}" srcOrd="0" destOrd="0" presId="urn:microsoft.com/office/officeart/2005/8/layout/cycle1"/>
    <dgm:cxn modelId="{46E1A868-BE03-4942-96CB-7028B71AD692}" srcId="{1D7EE44A-108A-B146-B79B-96AF3380203E}" destId="{7ED457C6-AD93-1547-99A0-F93E2FCE43ED}" srcOrd="3" destOrd="0" parTransId="{FCA6307B-3D76-A049-9BDC-6BD5B4BF4DA7}" sibTransId="{27CC452A-5770-9A40-9141-7A18793B131F}"/>
    <dgm:cxn modelId="{E1752C4C-0080-417D-85B0-C6481C3EC042}" type="presOf" srcId="{DB6AA8A1-67C8-534C-B7A5-2BD123CEEF9E}" destId="{782C30E5-2DFA-CE46-B504-FBB0A4323848}" srcOrd="0" destOrd="0" presId="urn:microsoft.com/office/officeart/2005/8/layout/cycle1"/>
    <dgm:cxn modelId="{CCEC98A4-2DE4-A647-936B-50BB2DF17C8C}" srcId="{1D7EE44A-108A-B146-B79B-96AF3380203E}" destId="{B072F8CD-C09A-F84F-A692-E22BBCA43C16}" srcOrd="2" destOrd="0" parTransId="{9EEF2EBC-23C0-0A41-A14F-262FEF06451F}" sibTransId="{30A591B7-84DA-5847-8911-BC3C6ED49784}"/>
    <dgm:cxn modelId="{CBD426AC-9E71-4AB6-9ED0-BC4EFD6BF3D5}" type="presOf" srcId="{7ED457C6-AD93-1547-99A0-F93E2FCE43ED}" destId="{1618CFFB-D119-234F-BC68-0D98D750E973}" srcOrd="0" destOrd="0" presId="urn:microsoft.com/office/officeart/2005/8/layout/cycle1"/>
    <dgm:cxn modelId="{93F3FBE4-4D40-4D42-A15D-7AC5F64C3F43}" type="presOf" srcId="{093D766B-5DC1-5C4E-BD68-E13FA74AD82F}" destId="{E06AB34F-E7B0-8946-B5D8-5638C473D77C}" srcOrd="0" destOrd="0" presId="urn:microsoft.com/office/officeart/2005/8/layout/cycle1"/>
    <dgm:cxn modelId="{8E238AE9-30B3-4638-ABDD-276E21DFA794}" type="presOf" srcId="{1D7EE44A-108A-B146-B79B-96AF3380203E}" destId="{10BB65A4-7F15-234E-88E8-14FC06E4A9E7}" srcOrd="0" destOrd="0" presId="urn:microsoft.com/office/officeart/2005/8/layout/cycle1"/>
    <dgm:cxn modelId="{0C0F1852-44CC-45C5-A1DC-8AF4D55A66BA}" type="presParOf" srcId="{10BB65A4-7F15-234E-88E8-14FC06E4A9E7}" destId="{1C32D44E-FBF6-4347-9507-206A2F7A66B0}" srcOrd="0" destOrd="0" presId="urn:microsoft.com/office/officeart/2005/8/layout/cycle1"/>
    <dgm:cxn modelId="{F5A0494A-F263-466C-8403-CCB19FD85483}" type="presParOf" srcId="{10BB65A4-7F15-234E-88E8-14FC06E4A9E7}" destId="{E06AB34F-E7B0-8946-B5D8-5638C473D77C}" srcOrd="1" destOrd="0" presId="urn:microsoft.com/office/officeart/2005/8/layout/cycle1"/>
    <dgm:cxn modelId="{328B0D22-33A6-43A2-8727-C859A10B642B}" type="presParOf" srcId="{10BB65A4-7F15-234E-88E8-14FC06E4A9E7}" destId="{272773EE-A32F-8F42-8581-907BB6935070}" srcOrd="2" destOrd="0" presId="urn:microsoft.com/office/officeart/2005/8/layout/cycle1"/>
    <dgm:cxn modelId="{49F38AB3-51B2-43E0-B30B-2898AF3F39F3}" type="presParOf" srcId="{10BB65A4-7F15-234E-88E8-14FC06E4A9E7}" destId="{CD2FCF6B-B122-2D40-AB56-0DFCF3AEE88E}" srcOrd="3" destOrd="0" presId="urn:microsoft.com/office/officeart/2005/8/layout/cycle1"/>
    <dgm:cxn modelId="{D5C04667-99DC-4366-8B18-E3C6D1FE0AC0}" type="presParOf" srcId="{10BB65A4-7F15-234E-88E8-14FC06E4A9E7}" destId="{B2A6500F-DAD1-C945-A13E-AC30E7AD788F}" srcOrd="4" destOrd="0" presId="urn:microsoft.com/office/officeart/2005/8/layout/cycle1"/>
    <dgm:cxn modelId="{0A56A4AD-15C5-4CD8-B653-667FDB8A187E}" type="presParOf" srcId="{10BB65A4-7F15-234E-88E8-14FC06E4A9E7}" destId="{782C30E5-2DFA-CE46-B504-FBB0A4323848}" srcOrd="5" destOrd="0" presId="urn:microsoft.com/office/officeart/2005/8/layout/cycle1"/>
    <dgm:cxn modelId="{21A927EF-89E0-47AE-9203-A6CE5D5E0D52}" type="presParOf" srcId="{10BB65A4-7F15-234E-88E8-14FC06E4A9E7}" destId="{648AE7BA-7EDA-2C46-A0EB-16F48B63FE97}" srcOrd="6" destOrd="0" presId="urn:microsoft.com/office/officeart/2005/8/layout/cycle1"/>
    <dgm:cxn modelId="{72419E15-8F61-40AE-928B-D1662456B462}" type="presParOf" srcId="{10BB65A4-7F15-234E-88E8-14FC06E4A9E7}" destId="{DF4B7C9D-398E-D046-95F9-E31874A0264F}" srcOrd="7" destOrd="0" presId="urn:microsoft.com/office/officeart/2005/8/layout/cycle1"/>
    <dgm:cxn modelId="{4EE0D322-5B8B-4F47-B043-35CC37564D7A}" type="presParOf" srcId="{10BB65A4-7F15-234E-88E8-14FC06E4A9E7}" destId="{10FDB80F-48EF-6146-802B-CA6A1024DA76}" srcOrd="8" destOrd="0" presId="urn:microsoft.com/office/officeart/2005/8/layout/cycle1"/>
    <dgm:cxn modelId="{4CAD475D-ABCA-440E-9BC0-55513900133C}" type="presParOf" srcId="{10BB65A4-7F15-234E-88E8-14FC06E4A9E7}" destId="{99C13CD4-E38B-494F-874E-1797C62FE72C}" srcOrd="9" destOrd="0" presId="urn:microsoft.com/office/officeart/2005/8/layout/cycle1"/>
    <dgm:cxn modelId="{A765429C-6B36-41FF-BBF6-FD6F72DC4576}" type="presParOf" srcId="{10BB65A4-7F15-234E-88E8-14FC06E4A9E7}" destId="{1618CFFB-D119-234F-BC68-0D98D750E973}" srcOrd="10" destOrd="0" presId="urn:microsoft.com/office/officeart/2005/8/layout/cycle1"/>
    <dgm:cxn modelId="{1CCD703B-78B0-4753-B312-5A6C72BB77F3}" type="presParOf" srcId="{10BB65A4-7F15-234E-88E8-14FC06E4A9E7}" destId="{6F0E42D1-1A19-DB44-974C-45EBC50E9E92}"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1D7EE44A-108A-B146-B79B-96AF3380203E}" type="doc">
      <dgm:prSet loTypeId="urn:microsoft.com/office/officeart/2005/8/layout/cycle1" loCatId="" qsTypeId="urn:microsoft.com/office/officeart/2005/8/quickstyle/simple1" qsCatId="simple" csTypeId="urn:microsoft.com/office/officeart/2005/8/colors/colorful1" csCatId="colorful" phldr="1"/>
      <dgm:spPr/>
      <dgm:t>
        <a:bodyPr/>
        <a:lstStyle/>
        <a:p>
          <a:endParaRPr lang="en-US"/>
        </a:p>
      </dgm:t>
    </dgm:pt>
    <dgm:pt modelId="{093D766B-5DC1-5C4E-BD68-E13FA74AD82F}">
      <dgm:prSet phldrT="[Text]" custT="1"/>
      <dgm:spPr/>
      <dgm:t>
        <a:bodyPr/>
        <a:lstStyle/>
        <a:p>
          <a:r>
            <a:rPr lang="en-US" sz="2800" dirty="0">
              <a:latin typeface="Century Gothic" panose="020B0502020202020204" pitchFamily="34" charset="0"/>
            </a:rPr>
            <a:t>Screen</a:t>
          </a:r>
        </a:p>
      </dgm:t>
    </dgm:pt>
    <dgm:pt modelId="{FE77B4CA-FC1B-DC44-AE27-E4F46B193F83}" type="parTrans" cxnId="{3FBF242B-D939-8044-96D8-8FB3C029548C}">
      <dgm:prSet/>
      <dgm:spPr/>
      <dgm:t>
        <a:bodyPr/>
        <a:lstStyle/>
        <a:p>
          <a:endParaRPr lang="en-US" sz="2000"/>
        </a:p>
      </dgm:t>
    </dgm:pt>
    <dgm:pt modelId="{25AB6FD2-53E4-F647-88CA-53B7A7B80C6A}" type="sibTrans" cxnId="{3FBF242B-D939-8044-96D8-8FB3C029548C}">
      <dgm:prSet/>
      <dgm:spPr>
        <a:solidFill>
          <a:srgbClr val="79C14B"/>
        </a:solidFill>
      </dgm:spPr>
      <dgm:t>
        <a:bodyPr/>
        <a:lstStyle/>
        <a:p>
          <a:endParaRPr lang="en-US" sz="2000"/>
        </a:p>
      </dgm:t>
    </dgm:pt>
    <dgm:pt modelId="{89E85D76-F089-0443-A7F3-EEBB2B3DAA40}">
      <dgm:prSet phldrT="[Text]" custT="1"/>
      <dgm:spPr/>
      <dgm:t>
        <a:bodyPr/>
        <a:lstStyle/>
        <a:p>
          <a:r>
            <a:rPr lang="en-US" sz="2800" dirty="0">
              <a:latin typeface="Century Gothic" panose="020B0502020202020204" pitchFamily="34" charset="0"/>
            </a:rPr>
            <a:t>Assess</a:t>
          </a:r>
        </a:p>
      </dgm:t>
    </dgm:pt>
    <dgm:pt modelId="{E8C7BBBF-6CA4-E943-8C75-8A524349A7A6}" type="parTrans" cxnId="{CB8D420D-99B0-FD42-A76A-1E2AFEB85E3E}">
      <dgm:prSet/>
      <dgm:spPr/>
      <dgm:t>
        <a:bodyPr/>
        <a:lstStyle/>
        <a:p>
          <a:endParaRPr lang="en-US" sz="2000"/>
        </a:p>
      </dgm:t>
    </dgm:pt>
    <dgm:pt modelId="{DB6AA8A1-67C8-534C-B7A5-2BD123CEEF9E}" type="sibTrans" cxnId="{CB8D420D-99B0-FD42-A76A-1E2AFEB85E3E}">
      <dgm:prSet/>
      <dgm:spPr>
        <a:solidFill>
          <a:srgbClr val="007D96"/>
        </a:solidFill>
      </dgm:spPr>
      <dgm:t>
        <a:bodyPr/>
        <a:lstStyle/>
        <a:p>
          <a:endParaRPr lang="en-US" sz="2000"/>
        </a:p>
      </dgm:t>
    </dgm:pt>
    <dgm:pt modelId="{B072F8CD-C09A-F84F-A692-E22BBCA43C16}">
      <dgm:prSet phldrT="[Text]" custT="1"/>
      <dgm:spPr/>
      <dgm:t>
        <a:bodyPr/>
        <a:lstStyle/>
        <a:p>
          <a:r>
            <a:rPr lang="en-US" sz="2800" dirty="0">
              <a:latin typeface="Century Gothic" panose="020B0502020202020204" pitchFamily="34" charset="0"/>
            </a:rPr>
            <a:t>Prevention, Shared decision making &amp; treatment </a:t>
          </a:r>
        </a:p>
      </dgm:t>
    </dgm:pt>
    <dgm:pt modelId="{9EEF2EBC-23C0-0A41-A14F-262FEF06451F}" type="parTrans" cxnId="{CCEC98A4-2DE4-A647-936B-50BB2DF17C8C}">
      <dgm:prSet/>
      <dgm:spPr/>
      <dgm:t>
        <a:bodyPr/>
        <a:lstStyle/>
        <a:p>
          <a:endParaRPr lang="en-US" sz="2000"/>
        </a:p>
      </dgm:t>
    </dgm:pt>
    <dgm:pt modelId="{30A591B7-84DA-5847-8911-BC3C6ED49784}" type="sibTrans" cxnId="{CCEC98A4-2DE4-A647-936B-50BB2DF17C8C}">
      <dgm:prSet/>
      <dgm:spPr>
        <a:solidFill>
          <a:srgbClr val="F57D20"/>
        </a:solidFill>
      </dgm:spPr>
      <dgm:t>
        <a:bodyPr/>
        <a:lstStyle/>
        <a:p>
          <a:endParaRPr lang="en-US" sz="2000"/>
        </a:p>
      </dgm:t>
    </dgm:pt>
    <dgm:pt modelId="{7ED457C6-AD93-1547-99A0-F93E2FCE43ED}">
      <dgm:prSet phldrT="[Text]" custT="1"/>
      <dgm:spPr/>
      <dgm:t>
        <a:bodyPr/>
        <a:lstStyle/>
        <a:p>
          <a:r>
            <a:rPr lang="en-US" sz="2800" dirty="0">
              <a:latin typeface="Century Gothic" panose="020B0502020202020204" pitchFamily="34" charset="0"/>
            </a:rPr>
            <a:t>Monitor and Adapt </a:t>
          </a:r>
        </a:p>
      </dgm:t>
    </dgm:pt>
    <dgm:pt modelId="{FCA6307B-3D76-A049-9BDC-6BD5B4BF4DA7}" type="parTrans" cxnId="{46E1A868-BE03-4942-96CB-7028B71AD692}">
      <dgm:prSet/>
      <dgm:spPr/>
      <dgm:t>
        <a:bodyPr/>
        <a:lstStyle/>
        <a:p>
          <a:endParaRPr lang="en-US" sz="2000"/>
        </a:p>
      </dgm:t>
    </dgm:pt>
    <dgm:pt modelId="{27CC452A-5770-9A40-9141-7A18793B131F}" type="sibTrans" cxnId="{46E1A868-BE03-4942-96CB-7028B71AD692}">
      <dgm:prSet/>
      <dgm:spPr>
        <a:solidFill>
          <a:srgbClr val="007D96"/>
        </a:solidFill>
      </dgm:spPr>
      <dgm:t>
        <a:bodyPr/>
        <a:lstStyle/>
        <a:p>
          <a:endParaRPr lang="en-US" sz="2000"/>
        </a:p>
      </dgm:t>
    </dgm:pt>
    <dgm:pt modelId="{10BB65A4-7F15-234E-88E8-14FC06E4A9E7}" type="pres">
      <dgm:prSet presAssocID="{1D7EE44A-108A-B146-B79B-96AF3380203E}" presName="cycle" presStyleCnt="0">
        <dgm:presLayoutVars>
          <dgm:dir/>
          <dgm:resizeHandles val="exact"/>
        </dgm:presLayoutVars>
      </dgm:prSet>
      <dgm:spPr/>
    </dgm:pt>
    <dgm:pt modelId="{1C32D44E-FBF6-4347-9507-206A2F7A66B0}" type="pres">
      <dgm:prSet presAssocID="{093D766B-5DC1-5C4E-BD68-E13FA74AD82F}" presName="dummy" presStyleCnt="0"/>
      <dgm:spPr/>
    </dgm:pt>
    <dgm:pt modelId="{E06AB34F-E7B0-8946-B5D8-5638C473D77C}" type="pres">
      <dgm:prSet presAssocID="{093D766B-5DC1-5C4E-BD68-E13FA74AD82F}" presName="node" presStyleLbl="revTx" presStyleIdx="0" presStyleCnt="4" custScaleX="148915">
        <dgm:presLayoutVars>
          <dgm:bulletEnabled val="1"/>
        </dgm:presLayoutVars>
      </dgm:prSet>
      <dgm:spPr/>
    </dgm:pt>
    <dgm:pt modelId="{272773EE-A32F-8F42-8581-907BB6935070}" type="pres">
      <dgm:prSet presAssocID="{25AB6FD2-53E4-F647-88CA-53B7A7B80C6A}" presName="sibTrans" presStyleLbl="node1" presStyleIdx="0" presStyleCnt="4"/>
      <dgm:spPr/>
    </dgm:pt>
    <dgm:pt modelId="{CD2FCF6B-B122-2D40-AB56-0DFCF3AEE88E}" type="pres">
      <dgm:prSet presAssocID="{89E85D76-F089-0443-A7F3-EEBB2B3DAA40}" presName="dummy" presStyleCnt="0"/>
      <dgm:spPr/>
    </dgm:pt>
    <dgm:pt modelId="{B2A6500F-DAD1-C945-A13E-AC30E7AD788F}" type="pres">
      <dgm:prSet presAssocID="{89E85D76-F089-0443-A7F3-EEBB2B3DAA40}" presName="node" presStyleLbl="revTx" presStyleIdx="1" presStyleCnt="4" custScaleX="104560" custRadScaleRad="108921" custRadScaleInc="-15062">
        <dgm:presLayoutVars>
          <dgm:bulletEnabled val="1"/>
        </dgm:presLayoutVars>
      </dgm:prSet>
      <dgm:spPr/>
    </dgm:pt>
    <dgm:pt modelId="{782C30E5-2DFA-CE46-B504-FBB0A4323848}" type="pres">
      <dgm:prSet presAssocID="{DB6AA8A1-67C8-534C-B7A5-2BD123CEEF9E}" presName="sibTrans" presStyleLbl="node1" presStyleIdx="1" presStyleCnt="4"/>
      <dgm:spPr/>
    </dgm:pt>
    <dgm:pt modelId="{648AE7BA-7EDA-2C46-A0EB-16F48B63FE97}" type="pres">
      <dgm:prSet presAssocID="{B072F8CD-C09A-F84F-A692-E22BBCA43C16}" presName="dummy" presStyleCnt="0"/>
      <dgm:spPr/>
    </dgm:pt>
    <dgm:pt modelId="{DF4B7C9D-398E-D046-95F9-E31874A0264F}" type="pres">
      <dgm:prSet presAssocID="{B072F8CD-C09A-F84F-A692-E22BBCA43C16}" presName="node" presStyleLbl="revTx" presStyleIdx="2" presStyleCnt="4" custScaleX="166961">
        <dgm:presLayoutVars>
          <dgm:bulletEnabled val="1"/>
        </dgm:presLayoutVars>
      </dgm:prSet>
      <dgm:spPr/>
    </dgm:pt>
    <dgm:pt modelId="{10FDB80F-48EF-6146-802B-CA6A1024DA76}" type="pres">
      <dgm:prSet presAssocID="{30A591B7-84DA-5847-8911-BC3C6ED49784}" presName="sibTrans" presStyleLbl="node1" presStyleIdx="2" presStyleCnt="4" custLinFactNeighborX="-12872" custLinFactNeighborY="-8216"/>
      <dgm:spPr/>
    </dgm:pt>
    <dgm:pt modelId="{99C13CD4-E38B-494F-874E-1797C62FE72C}" type="pres">
      <dgm:prSet presAssocID="{7ED457C6-AD93-1547-99A0-F93E2FCE43ED}" presName="dummy" presStyleCnt="0"/>
      <dgm:spPr/>
    </dgm:pt>
    <dgm:pt modelId="{1618CFFB-D119-234F-BC68-0D98D750E973}" type="pres">
      <dgm:prSet presAssocID="{7ED457C6-AD93-1547-99A0-F93E2FCE43ED}" presName="node" presStyleLbl="revTx" presStyleIdx="3" presStyleCnt="4">
        <dgm:presLayoutVars>
          <dgm:bulletEnabled val="1"/>
        </dgm:presLayoutVars>
      </dgm:prSet>
      <dgm:spPr/>
    </dgm:pt>
    <dgm:pt modelId="{6F0E42D1-1A19-DB44-974C-45EBC50E9E92}" type="pres">
      <dgm:prSet presAssocID="{27CC452A-5770-9A40-9141-7A18793B131F}" presName="sibTrans" presStyleLbl="node1" presStyleIdx="3" presStyleCnt="4"/>
      <dgm:spPr/>
    </dgm:pt>
  </dgm:ptLst>
  <dgm:cxnLst>
    <dgm:cxn modelId="{CB8D420D-99B0-FD42-A76A-1E2AFEB85E3E}" srcId="{1D7EE44A-108A-B146-B79B-96AF3380203E}" destId="{89E85D76-F089-0443-A7F3-EEBB2B3DAA40}" srcOrd="1" destOrd="0" parTransId="{E8C7BBBF-6CA4-E943-8C75-8A524349A7A6}" sibTransId="{DB6AA8A1-67C8-534C-B7A5-2BD123CEEF9E}"/>
    <dgm:cxn modelId="{3FBF242B-D939-8044-96D8-8FB3C029548C}" srcId="{1D7EE44A-108A-B146-B79B-96AF3380203E}" destId="{093D766B-5DC1-5C4E-BD68-E13FA74AD82F}" srcOrd="0" destOrd="0" parTransId="{FE77B4CA-FC1B-DC44-AE27-E4F46B193F83}" sibTransId="{25AB6FD2-53E4-F647-88CA-53B7A7B80C6A}"/>
    <dgm:cxn modelId="{A03B6B33-5C5C-4842-BEC4-44B454E87EB5}" type="presOf" srcId="{25AB6FD2-53E4-F647-88CA-53B7A7B80C6A}" destId="{272773EE-A32F-8F42-8581-907BB6935070}" srcOrd="0" destOrd="0" presId="urn:microsoft.com/office/officeart/2005/8/layout/cycle1"/>
    <dgm:cxn modelId="{CB279038-8343-4E97-8023-552D453B02A1}" type="presOf" srcId="{B072F8CD-C09A-F84F-A692-E22BBCA43C16}" destId="{DF4B7C9D-398E-D046-95F9-E31874A0264F}" srcOrd="0" destOrd="0" presId="urn:microsoft.com/office/officeart/2005/8/layout/cycle1"/>
    <dgm:cxn modelId="{0EADE03D-1BCA-4AB4-BE2A-DB12B872A7C9}" type="presOf" srcId="{27CC452A-5770-9A40-9141-7A18793B131F}" destId="{6F0E42D1-1A19-DB44-974C-45EBC50E9E92}" srcOrd="0" destOrd="0" presId="urn:microsoft.com/office/officeart/2005/8/layout/cycle1"/>
    <dgm:cxn modelId="{04032F5F-B487-491C-B724-3443FFA7C41C}" type="presOf" srcId="{30A591B7-84DA-5847-8911-BC3C6ED49784}" destId="{10FDB80F-48EF-6146-802B-CA6A1024DA76}" srcOrd="0" destOrd="0" presId="urn:microsoft.com/office/officeart/2005/8/layout/cycle1"/>
    <dgm:cxn modelId="{CE862343-4E5B-47CB-A7F7-1B447CE50977}" type="presOf" srcId="{89E85D76-F089-0443-A7F3-EEBB2B3DAA40}" destId="{B2A6500F-DAD1-C945-A13E-AC30E7AD788F}" srcOrd="0" destOrd="0" presId="urn:microsoft.com/office/officeart/2005/8/layout/cycle1"/>
    <dgm:cxn modelId="{46E1A868-BE03-4942-96CB-7028B71AD692}" srcId="{1D7EE44A-108A-B146-B79B-96AF3380203E}" destId="{7ED457C6-AD93-1547-99A0-F93E2FCE43ED}" srcOrd="3" destOrd="0" parTransId="{FCA6307B-3D76-A049-9BDC-6BD5B4BF4DA7}" sibTransId="{27CC452A-5770-9A40-9141-7A18793B131F}"/>
    <dgm:cxn modelId="{E1752C4C-0080-417D-85B0-C6481C3EC042}" type="presOf" srcId="{DB6AA8A1-67C8-534C-B7A5-2BD123CEEF9E}" destId="{782C30E5-2DFA-CE46-B504-FBB0A4323848}" srcOrd="0" destOrd="0" presId="urn:microsoft.com/office/officeart/2005/8/layout/cycle1"/>
    <dgm:cxn modelId="{CCEC98A4-2DE4-A647-936B-50BB2DF17C8C}" srcId="{1D7EE44A-108A-B146-B79B-96AF3380203E}" destId="{B072F8CD-C09A-F84F-A692-E22BBCA43C16}" srcOrd="2" destOrd="0" parTransId="{9EEF2EBC-23C0-0A41-A14F-262FEF06451F}" sibTransId="{30A591B7-84DA-5847-8911-BC3C6ED49784}"/>
    <dgm:cxn modelId="{CBD426AC-9E71-4AB6-9ED0-BC4EFD6BF3D5}" type="presOf" srcId="{7ED457C6-AD93-1547-99A0-F93E2FCE43ED}" destId="{1618CFFB-D119-234F-BC68-0D98D750E973}" srcOrd="0" destOrd="0" presId="urn:microsoft.com/office/officeart/2005/8/layout/cycle1"/>
    <dgm:cxn modelId="{93F3FBE4-4D40-4D42-A15D-7AC5F64C3F43}" type="presOf" srcId="{093D766B-5DC1-5C4E-BD68-E13FA74AD82F}" destId="{E06AB34F-E7B0-8946-B5D8-5638C473D77C}" srcOrd="0" destOrd="0" presId="urn:microsoft.com/office/officeart/2005/8/layout/cycle1"/>
    <dgm:cxn modelId="{8E238AE9-30B3-4638-ABDD-276E21DFA794}" type="presOf" srcId="{1D7EE44A-108A-B146-B79B-96AF3380203E}" destId="{10BB65A4-7F15-234E-88E8-14FC06E4A9E7}" srcOrd="0" destOrd="0" presId="urn:microsoft.com/office/officeart/2005/8/layout/cycle1"/>
    <dgm:cxn modelId="{0C0F1852-44CC-45C5-A1DC-8AF4D55A66BA}" type="presParOf" srcId="{10BB65A4-7F15-234E-88E8-14FC06E4A9E7}" destId="{1C32D44E-FBF6-4347-9507-206A2F7A66B0}" srcOrd="0" destOrd="0" presId="urn:microsoft.com/office/officeart/2005/8/layout/cycle1"/>
    <dgm:cxn modelId="{F5A0494A-F263-466C-8403-CCB19FD85483}" type="presParOf" srcId="{10BB65A4-7F15-234E-88E8-14FC06E4A9E7}" destId="{E06AB34F-E7B0-8946-B5D8-5638C473D77C}" srcOrd="1" destOrd="0" presId="urn:microsoft.com/office/officeart/2005/8/layout/cycle1"/>
    <dgm:cxn modelId="{328B0D22-33A6-43A2-8727-C859A10B642B}" type="presParOf" srcId="{10BB65A4-7F15-234E-88E8-14FC06E4A9E7}" destId="{272773EE-A32F-8F42-8581-907BB6935070}" srcOrd="2" destOrd="0" presId="urn:microsoft.com/office/officeart/2005/8/layout/cycle1"/>
    <dgm:cxn modelId="{49F38AB3-51B2-43E0-B30B-2898AF3F39F3}" type="presParOf" srcId="{10BB65A4-7F15-234E-88E8-14FC06E4A9E7}" destId="{CD2FCF6B-B122-2D40-AB56-0DFCF3AEE88E}" srcOrd="3" destOrd="0" presId="urn:microsoft.com/office/officeart/2005/8/layout/cycle1"/>
    <dgm:cxn modelId="{D5C04667-99DC-4366-8B18-E3C6D1FE0AC0}" type="presParOf" srcId="{10BB65A4-7F15-234E-88E8-14FC06E4A9E7}" destId="{B2A6500F-DAD1-C945-A13E-AC30E7AD788F}" srcOrd="4" destOrd="0" presId="urn:microsoft.com/office/officeart/2005/8/layout/cycle1"/>
    <dgm:cxn modelId="{0A56A4AD-15C5-4CD8-B653-667FDB8A187E}" type="presParOf" srcId="{10BB65A4-7F15-234E-88E8-14FC06E4A9E7}" destId="{782C30E5-2DFA-CE46-B504-FBB0A4323848}" srcOrd="5" destOrd="0" presId="urn:microsoft.com/office/officeart/2005/8/layout/cycle1"/>
    <dgm:cxn modelId="{21A927EF-89E0-47AE-9203-A6CE5D5E0D52}" type="presParOf" srcId="{10BB65A4-7F15-234E-88E8-14FC06E4A9E7}" destId="{648AE7BA-7EDA-2C46-A0EB-16F48B63FE97}" srcOrd="6" destOrd="0" presId="urn:microsoft.com/office/officeart/2005/8/layout/cycle1"/>
    <dgm:cxn modelId="{72419E15-8F61-40AE-928B-D1662456B462}" type="presParOf" srcId="{10BB65A4-7F15-234E-88E8-14FC06E4A9E7}" destId="{DF4B7C9D-398E-D046-95F9-E31874A0264F}" srcOrd="7" destOrd="0" presId="urn:microsoft.com/office/officeart/2005/8/layout/cycle1"/>
    <dgm:cxn modelId="{4EE0D322-5B8B-4F47-B043-35CC37564D7A}" type="presParOf" srcId="{10BB65A4-7F15-234E-88E8-14FC06E4A9E7}" destId="{10FDB80F-48EF-6146-802B-CA6A1024DA76}" srcOrd="8" destOrd="0" presId="urn:microsoft.com/office/officeart/2005/8/layout/cycle1"/>
    <dgm:cxn modelId="{4CAD475D-ABCA-440E-9BC0-55513900133C}" type="presParOf" srcId="{10BB65A4-7F15-234E-88E8-14FC06E4A9E7}" destId="{99C13CD4-E38B-494F-874E-1797C62FE72C}" srcOrd="9" destOrd="0" presId="urn:microsoft.com/office/officeart/2005/8/layout/cycle1"/>
    <dgm:cxn modelId="{A765429C-6B36-41FF-BBF6-FD6F72DC4576}" type="presParOf" srcId="{10BB65A4-7F15-234E-88E8-14FC06E4A9E7}" destId="{1618CFFB-D119-234F-BC68-0D98D750E973}" srcOrd="10" destOrd="0" presId="urn:microsoft.com/office/officeart/2005/8/layout/cycle1"/>
    <dgm:cxn modelId="{1CCD703B-78B0-4753-B312-5A6C72BB77F3}" type="presParOf" srcId="{10BB65A4-7F15-234E-88E8-14FC06E4A9E7}" destId="{6F0E42D1-1A19-DB44-974C-45EBC50E9E92}"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6AB34F-E7B0-8946-B5D8-5638C473D77C}">
      <dsp:nvSpPr>
        <dsp:cNvPr id="0" name=""/>
        <dsp:cNvSpPr/>
      </dsp:nvSpPr>
      <dsp:spPr>
        <a:xfrm>
          <a:off x="3851040" y="107302"/>
          <a:ext cx="2525508" cy="16959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Century Gothic" panose="020B0502020202020204" pitchFamily="34" charset="0"/>
            </a:rPr>
            <a:t>Screen</a:t>
          </a:r>
        </a:p>
      </dsp:txBody>
      <dsp:txXfrm>
        <a:off x="3851040" y="107302"/>
        <a:ext cx="2525508" cy="1695939"/>
      </dsp:txXfrm>
    </dsp:sp>
    <dsp:sp modelId="{272773EE-A32F-8F42-8581-907BB6935070}">
      <dsp:nvSpPr>
        <dsp:cNvPr id="0" name=""/>
        <dsp:cNvSpPr/>
      </dsp:nvSpPr>
      <dsp:spPr>
        <a:xfrm>
          <a:off x="1396164" y="306683"/>
          <a:ext cx="4794418" cy="4794418"/>
        </a:xfrm>
        <a:prstGeom prst="circularArrow">
          <a:avLst>
            <a:gd name="adj1" fmla="val 6898"/>
            <a:gd name="adj2" fmla="val 465012"/>
            <a:gd name="adj3" fmla="val 20374"/>
            <a:gd name="adj4" fmla="val 20027163"/>
            <a:gd name="adj5" fmla="val 8047"/>
          </a:avLst>
        </a:prstGeom>
        <a:solidFill>
          <a:srgbClr val="79C14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A6500F-DAD1-C945-A13E-AC30E7AD788F}">
      <dsp:nvSpPr>
        <dsp:cNvPr id="0" name=""/>
        <dsp:cNvSpPr/>
      </dsp:nvSpPr>
      <dsp:spPr>
        <a:xfrm>
          <a:off x="4784783" y="2990821"/>
          <a:ext cx="1152933" cy="16959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Century Gothic" panose="020B0502020202020204" pitchFamily="34" charset="0"/>
            </a:rPr>
            <a:t>Assess</a:t>
          </a:r>
        </a:p>
      </dsp:txBody>
      <dsp:txXfrm>
        <a:off x="4784783" y="2990821"/>
        <a:ext cx="1152933" cy="1695939"/>
      </dsp:txXfrm>
    </dsp:sp>
    <dsp:sp modelId="{782C30E5-2DFA-CE46-B504-FBB0A4323848}">
      <dsp:nvSpPr>
        <dsp:cNvPr id="0" name=""/>
        <dsp:cNvSpPr/>
      </dsp:nvSpPr>
      <dsp:spPr>
        <a:xfrm>
          <a:off x="1618507" y="33433"/>
          <a:ext cx="4794418" cy="4794418"/>
        </a:xfrm>
        <a:prstGeom prst="circularArrow">
          <a:avLst>
            <a:gd name="adj1" fmla="val 6898"/>
            <a:gd name="adj2" fmla="val 465012"/>
            <a:gd name="adj3" fmla="val 5561686"/>
            <a:gd name="adj4" fmla="val 4070419"/>
            <a:gd name="adj5" fmla="val 8047"/>
          </a:avLst>
        </a:prstGeom>
        <a:solidFill>
          <a:srgbClr val="007D9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4B7C9D-398E-D046-95F9-E31874A0264F}">
      <dsp:nvSpPr>
        <dsp:cNvPr id="0" name=""/>
        <dsp:cNvSpPr/>
      </dsp:nvSpPr>
      <dsp:spPr>
        <a:xfrm>
          <a:off x="814516" y="2990801"/>
          <a:ext cx="2831558" cy="16959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Century Gothic" panose="020B0502020202020204" pitchFamily="34" charset="0"/>
            </a:rPr>
            <a:t>Prevention, Shared decision making &amp; treatment </a:t>
          </a:r>
        </a:p>
      </dsp:txBody>
      <dsp:txXfrm>
        <a:off x="814516" y="2990801"/>
        <a:ext cx="2831558" cy="1695939"/>
      </dsp:txXfrm>
    </dsp:sp>
    <dsp:sp modelId="{10FDB80F-48EF-6146-802B-CA6A1024DA76}">
      <dsp:nvSpPr>
        <dsp:cNvPr id="0" name=""/>
        <dsp:cNvSpPr/>
      </dsp:nvSpPr>
      <dsp:spPr>
        <a:xfrm>
          <a:off x="1274836" y="-187"/>
          <a:ext cx="4794418" cy="4794418"/>
        </a:xfrm>
        <a:prstGeom prst="circularArrow">
          <a:avLst>
            <a:gd name="adj1" fmla="val 6898"/>
            <a:gd name="adj2" fmla="val 465012"/>
            <a:gd name="adj3" fmla="val 11350847"/>
            <a:gd name="adj4" fmla="val 9784141"/>
            <a:gd name="adj5" fmla="val 8047"/>
          </a:avLst>
        </a:prstGeom>
        <a:solidFill>
          <a:srgbClr val="F57D2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18CFFB-D119-234F-BC68-0D98D750E973}">
      <dsp:nvSpPr>
        <dsp:cNvPr id="0" name=""/>
        <dsp:cNvSpPr/>
      </dsp:nvSpPr>
      <dsp:spPr>
        <a:xfrm>
          <a:off x="1382325" y="107302"/>
          <a:ext cx="1695939" cy="16959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Century Gothic" panose="020B0502020202020204" pitchFamily="34" charset="0"/>
            </a:rPr>
            <a:t>Monitor and Adapt </a:t>
          </a:r>
        </a:p>
      </dsp:txBody>
      <dsp:txXfrm>
        <a:off x="1382325" y="107302"/>
        <a:ext cx="1695939" cy="1695939"/>
      </dsp:txXfrm>
    </dsp:sp>
    <dsp:sp modelId="{6F0E42D1-1A19-DB44-974C-45EBC50E9E92}">
      <dsp:nvSpPr>
        <dsp:cNvPr id="0" name=""/>
        <dsp:cNvSpPr/>
      </dsp:nvSpPr>
      <dsp:spPr>
        <a:xfrm>
          <a:off x="1274836" y="-187"/>
          <a:ext cx="4794418" cy="4794418"/>
        </a:xfrm>
        <a:prstGeom prst="circularArrow">
          <a:avLst>
            <a:gd name="adj1" fmla="val 6898"/>
            <a:gd name="adj2" fmla="val 465012"/>
            <a:gd name="adj3" fmla="val 16037171"/>
            <a:gd name="adj4" fmla="val 15184141"/>
            <a:gd name="adj5" fmla="val 8047"/>
          </a:avLst>
        </a:prstGeom>
        <a:solidFill>
          <a:srgbClr val="007D9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6AB34F-E7B0-8946-B5D8-5638C473D77C}">
      <dsp:nvSpPr>
        <dsp:cNvPr id="0" name=""/>
        <dsp:cNvSpPr/>
      </dsp:nvSpPr>
      <dsp:spPr>
        <a:xfrm>
          <a:off x="3851040" y="107302"/>
          <a:ext cx="2525508" cy="16959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Century Gothic" panose="020B0502020202020204" pitchFamily="34" charset="0"/>
            </a:rPr>
            <a:t>Screen</a:t>
          </a:r>
        </a:p>
      </dsp:txBody>
      <dsp:txXfrm>
        <a:off x="3851040" y="107302"/>
        <a:ext cx="2525508" cy="1695939"/>
      </dsp:txXfrm>
    </dsp:sp>
    <dsp:sp modelId="{272773EE-A32F-8F42-8581-907BB6935070}">
      <dsp:nvSpPr>
        <dsp:cNvPr id="0" name=""/>
        <dsp:cNvSpPr/>
      </dsp:nvSpPr>
      <dsp:spPr>
        <a:xfrm>
          <a:off x="1396164" y="306683"/>
          <a:ext cx="4794418" cy="4794418"/>
        </a:xfrm>
        <a:prstGeom prst="circularArrow">
          <a:avLst>
            <a:gd name="adj1" fmla="val 6898"/>
            <a:gd name="adj2" fmla="val 465012"/>
            <a:gd name="adj3" fmla="val 20374"/>
            <a:gd name="adj4" fmla="val 20027163"/>
            <a:gd name="adj5" fmla="val 8047"/>
          </a:avLst>
        </a:prstGeom>
        <a:solidFill>
          <a:srgbClr val="79C14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A6500F-DAD1-C945-A13E-AC30E7AD788F}">
      <dsp:nvSpPr>
        <dsp:cNvPr id="0" name=""/>
        <dsp:cNvSpPr/>
      </dsp:nvSpPr>
      <dsp:spPr>
        <a:xfrm>
          <a:off x="4784783" y="2990821"/>
          <a:ext cx="1152933" cy="16959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Century Gothic" panose="020B0502020202020204" pitchFamily="34" charset="0"/>
            </a:rPr>
            <a:t>Assess</a:t>
          </a:r>
        </a:p>
      </dsp:txBody>
      <dsp:txXfrm>
        <a:off x="4784783" y="2990821"/>
        <a:ext cx="1152933" cy="1695939"/>
      </dsp:txXfrm>
    </dsp:sp>
    <dsp:sp modelId="{782C30E5-2DFA-CE46-B504-FBB0A4323848}">
      <dsp:nvSpPr>
        <dsp:cNvPr id="0" name=""/>
        <dsp:cNvSpPr/>
      </dsp:nvSpPr>
      <dsp:spPr>
        <a:xfrm>
          <a:off x="1618507" y="33433"/>
          <a:ext cx="4794418" cy="4794418"/>
        </a:xfrm>
        <a:prstGeom prst="circularArrow">
          <a:avLst>
            <a:gd name="adj1" fmla="val 6898"/>
            <a:gd name="adj2" fmla="val 465012"/>
            <a:gd name="adj3" fmla="val 5561686"/>
            <a:gd name="adj4" fmla="val 4070419"/>
            <a:gd name="adj5" fmla="val 8047"/>
          </a:avLst>
        </a:prstGeom>
        <a:solidFill>
          <a:srgbClr val="007D9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4B7C9D-398E-D046-95F9-E31874A0264F}">
      <dsp:nvSpPr>
        <dsp:cNvPr id="0" name=""/>
        <dsp:cNvSpPr/>
      </dsp:nvSpPr>
      <dsp:spPr>
        <a:xfrm>
          <a:off x="814516" y="2990801"/>
          <a:ext cx="2831558" cy="16959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Century Gothic" panose="020B0502020202020204" pitchFamily="34" charset="0"/>
            </a:rPr>
            <a:t>Prevention, Shared decision making &amp; treatment </a:t>
          </a:r>
        </a:p>
      </dsp:txBody>
      <dsp:txXfrm>
        <a:off x="814516" y="2990801"/>
        <a:ext cx="2831558" cy="1695939"/>
      </dsp:txXfrm>
    </dsp:sp>
    <dsp:sp modelId="{10FDB80F-48EF-6146-802B-CA6A1024DA76}">
      <dsp:nvSpPr>
        <dsp:cNvPr id="0" name=""/>
        <dsp:cNvSpPr/>
      </dsp:nvSpPr>
      <dsp:spPr>
        <a:xfrm>
          <a:off x="1274836" y="-187"/>
          <a:ext cx="4794418" cy="4794418"/>
        </a:xfrm>
        <a:prstGeom prst="circularArrow">
          <a:avLst>
            <a:gd name="adj1" fmla="val 6898"/>
            <a:gd name="adj2" fmla="val 465012"/>
            <a:gd name="adj3" fmla="val 11350847"/>
            <a:gd name="adj4" fmla="val 9784141"/>
            <a:gd name="adj5" fmla="val 8047"/>
          </a:avLst>
        </a:prstGeom>
        <a:solidFill>
          <a:srgbClr val="F57D2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18CFFB-D119-234F-BC68-0D98D750E973}">
      <dsp:nvSpPr>
        <dsp:cNvPr id="0" name=""/>
        <dsp:cNvSpPr/>
      </dsp:nvSpPr>
      <dsp:spPr>
        <a:xfrm>
          <a:off x="1382325" y="107302"/>
          <a:ext cx="1695939" cy="16959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Century Gothic" panose="020B0502020202020204" pitchFamily="34" charset="0"/>
            </a:rPr>
            <a:t>Monitor and Adapt </a:t>
          </a:r>
        </a:p>
      </dsp:txBody>
      <dsp:txXfrm>
        <a:off x="1382325" y="107302"/>
        <a:ext cx="1695939" cy="1695939"/>
      </dsp:txXfrm>
    </dsp:sp>
    <dsp:sp modelId="{6F0E42D1-1A19-DB44-974C-45EBC50E9E92}">
      <dsp:nvSpPr>
        <dsp:cNvPr id="0" name=""/>
        <dsp:cNvSpPr/>
      </dsp:nvSpPr>
      <dsp:spPr>
        <a:xfrm>
          <a:off x="1274836" y="-187"/>
          <a:ext cx="4794418" cy="4794418"/>
        </a:xfrm>
        <a:prstGeom prst="circularArrow">
          <a:avLst>
            <a:gd name="adj1" fmla="val 6898"/>
            <a:gd name="adj2" fmla="val 465012"/>
            <a:gd name="adj3" fmla="val 16037171"/>
            <a:gd name="adj4" fmla="val 15184141"/>
            <a:gd name="adj5" fmla="val 8047"/>
          </a:avLst>
        </a:prstGeom>
        <a:solidFill>
          <a:srgbClr val="007D9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6AB34F-E7B0-8946-B5D8-5638C473D77C}">
      <dsp:nvSpPr>
        <dsp:cNvPr id="0" name=""/>
        <dsp:cNvSpPr/>
      </dsp:nvSpPr>
      <dsp:spPr>
        <a:xfrm>
          <a:off x="3851040" y="107302"/>
          <a:ext cx="2525508" cy="16959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Century Gothic" panose="020B0502020202020204" pitchFamily="34" charset="0"/>
            </a:rPr>
            <a:t>Screen</a:t>
          </a:r>
        </a:p>
      </dsp:txBody>
      <dsp:txXfrm>
        <a:off x="3851040" y="107302"/>
        <a:ext cx="2525508" cy="1695939"/>
      </dsp:txXfrm>
    </dsp:sp>
    <dsp:sp modelId="{272773EE-A32F-8F42-8581-907BB6935070}">
      <dsp:nvSpPr>
        <dsp:cNvPr id="0" name=""/>
        <dsp:cNvSpPr/>
      </dsp:nvSpPr>
      <dsp:spPr>
        <a:xfrm>
          <a:off x="1396164" y="306683"/>
          <a:ext cx="4794418" cy="4794418"/>
        </a:xfrm>
        <a:prstGeom prst="circularArrow">
          <a:avLst>
            <a:gd name="adj1" fmla="val 6898"/>
            <a:gd name="adj2" fmla="val 465012"/>
            <a:gd name="adj3" fmla="val 20374"/>
            <a:gd name="adj4" fmla="val 20027163"/>
            <a:gd name="adj5" fmla="val 8047"/>
          </a:avLst>
        </a:prstGeom>
        <a:solidFill>
          <a:srgbClr val="79C14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A6500F-DAD1-C945-A13E-AC30E7AD788F}">
      <dsp:nvSpPr>
        <dsp:cNvPr id="0" name=""/>
        <dsp:cNvSpPr/>
      </dsp:nvSpPr>
      <dsp:spPr>
        <a:xfrm>
          <a:off x="4784783" y="2990821"/>
          <a:ext cx="1152933" cy="16959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Century Gothic" panose="020B0502020202020204" pitchFamily="34" charset="0"/>
            </a:rPr>
            <a:t>Assess</a:t>
          </a:r>
        </a:p>
      </dsp:txBody>
      <dsp:txXfrm>
        <a:off x="4784783" y="2990821"/>
        <a:ext cx="1152933" cy="1695939"/>
      </dsp:txXfrm>
    </dsp:sp>
    <dsp:sp modelId="{782C30E5-2DFA-CE46-B504-FBB0A4323848}">
      <dsp:nvSpPr>
        <dsp:cNvPr id="0" name=""/>
        <dsp:cNvSpPr/>
      </dsp:nvSpPr>
      <dsp:spPr>
        <a:xfrm>
          <a:off x="1618507" y="33433"/>
          <a:ext cx="4794418" cy="4794418"/>
        </a:xfrm>
        <a:prstGeom prst="circularArrow">
          <a:avLst>
            <a:gd name="adj1" fmla="val 6898"/>
            <a:gd name="adj2" fmla="val 465012"/>
            <a:gd name="adj3" fmla="val 5561686"/>
            <a:gd name="adj4" fmla="val 4070419"/>
            <a:gd name="adj5" fmla="val 8047"/>
          </a:avLst>
        </a:prstGeom>
        <a:solidFill>
          <a:srgbClr val="007D9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4B7C9D-398E-D046-95F9-E31874A0264F}">
      <dsp:nvSpPr>
        <dsp:cNvPr id="0" name=""/>
        <dsp:cNvSpPr/>
      </dsp:nvSpPr>
      <dsp:spPr>
        <a:xfrm>
          <a:off x="814516" y="2990801"/>
          <a:ext cx="2831558" cy="16959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Century Gothic" panose="020B0502020202020204" pitchFamily="34" charset="0"/>
            </a:rPr>
            <a:t>Prevention, Shared decision making &amp; treatment </a:t>
          </a:r>
        </a:p>
      </dsp:txBody>
      <dsp:txXfrm>
        <a:off x="814516" y="2990801"/>
        <a:ext cx="2831558" cy="1695939"/>
      </dsp:txXfrm>
    </dsp:sp>
    <dsp:sp modelId="{10FDB80F-48EF-6146-802B-CA6A1024DA76}">
      <dsp:nvSpPr>
        <dsp:cNvPr id="0" name=""/>
        <dsp:cNvSpPr/>
      </dsp:nvSpPr>
      <dsp:spPr>
        <a:xfrm>
          <a:off x="1274836" y="-187"/>
          <a:ext cx="4794418" cy="4794418"/>
        </a:xfrm>
        <a:prstGeom prst="circularArrow">
          <a:avLst>
            <a:gd name="adj1" fmla="val 6898"/>
            <a:gd name="adj2" fmla="val 465012"/>
            <a:gd name="adj3" fmla="val 11350847"/>
            <a:gd name="adj4" fmla="val 9784141"/>
            <a:gd name="adj5" fmla="val 8047"/>
          </a:avLst>
        </a:prstGeom>
        <a:solidFill>
          <a:srgbClr val="F57D2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18CFFB-D119-234F-BC68-0D98D750E973}">
      <dsp:nvSpPr>
        <dsp:cNvPr id="0" name=""/>
        <dsp:cNvSpPr/>
      </dsp:nvSpPr>
      <dsp:spPr>
        <a:xfrm>
          <a:off x="1382325" y="107302"/>
          <a:ext cx="1695939" cy="16959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Century Gothic" panose="020B0502020202020204" pitchFamily="34" charset="0"/>
            </a:rPr>
            <a:t>Monitor and Adapt </a:t>
          </a:r>
        </a:p>
      </dsp:txBody>
      <dsp:txXfrm>
        <a:off x="1382325" y="107302"/>
        <a:ext cx="1695939" cy="1695939"/>
      </dsp:txXfrm>
    </dsp:sp>
    <dsp:sp modelId="{6F0E42D1-1A19-DB44-974C-45EBC50E9E92}">
      <dsp:nvSpPr>
        <dsp:cNvPr id="0" name=""/>
        <dsp:cNvSpPr/>
      </dsp:nvSpPr>
      <dsp:spPr>
        <a:xfrm>
          <a:off x="1274836" y="-187"/>
          <a:ext cx="4794418" cy="4794418"/>
        </a:xfrm>
        <a:prstGeom prst="circularArrow">
          <a:avLst>
            <a:gd name="adj1" fmla="val 6898"/>
            <a:gd name="adj2" fmla="val 465012"/>
            <a:gd name="adj3" fmla="val 16037171"/>
            <a:gd name="adj4" fmla="val 15184141"/>
            <a:gd name="adj5" fmla="val 8047"/>
          </a:avLst>
        </a:prstGeom>
        <a:solidFill>
          <a:srgbClr val="007D9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6AB34F-E7B0-8946-B5D8-5638C473D77C}">
      <dsp:nvSpPr>
        <dsp:cNvPr id="0" name=""/>
        <dsp:cNvSpPr/>
      </dsp:nvSpPr>
      <dsp:spPr>
        <a:xfrm>
          <a:off x="3393135" y="95211"/>
          <a:ext cx="2255660" cy="1514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Century Gothic" panose="020B0502020202020204" pitchFamily="34" charset="0"/>
            </a:rPr>
            <a:t>Screen</a:t>
          </a:r>
        </a:p>
      </dsp:txBody>
      <dsp:txXfrm>
        <a:off x="3393135" y="95211"/>
        <a:ext cx="2255660" cy="1514729"/>
      </dsp:txXfrm>
    </dsp:sp>
    <dsp:sp modelId="{272773EE-A32F-8F42-8581-907BB6935070}">
      <dsp:nvSpPr>
        <dsp:cNvPr id="0" name=""/>
        <dsp:cNvSpPr/>
      </dsp:nvSpPr>
      <dsp:spPr>
        <a:xfrm>
          <a:off x="1201857" y="273563"/>
          <a:ext cx="4280589" cy="4280589"/>
        </a:xfrm>
        <a:prstGeom prst="circularArrow">
          <a:avLst>
            <a:gd name="adj1" fmla="val 6900"/>
            <a:gd name="adj2" fmla="val 465210"/>
            <a:gd name="adj3" fmla="val 19249"/>
            <a:gd name="adj4" fmla="val 20027495"/>
            <a:gd name="adj5" fmla="val 8050"/>
          </a:avLst>
        </a:prstGeom>
        <a:solidFill>
          <a:srgbClr val="79C14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A6500F-DAD1-C945-A13E-AC30E7AD788F}">
      <dsp:nvSpPr>
        <dsp:cNvPr id="0" name=""/>
        <dsp:cNvSpPr/>
      </dsp:nvSpPr>
      <dsp:spPr>
        <a:xfrm>
          <a:off x="3949985" y="2669533"/>
          <a:ext cx="1583801" cy="1514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Century Gothic" panose="020B0502020202020204" pitchFamily="34" charset="0"/>
            </a:rPr>
            <a:t>Assess</a:t>
          </a:r>
        </a:p>
      </dsp:txBody>
      <dsp:txXfrm>
        <a:off x="3949985" y="2669533"/>
        <a:ext cx="1583801" cy="1514729"/>
      </dsp:txXfrm>
    </dsp:sp>
    <dsp:sp modelId="{782C30E5-2DFA-CE46-B504-FBB0A4323848}">
      <dsp:nvSpPr>
        <dsp:cNvPr id="0" name=""/>
        <dsp:cNvSpPr/>
      </dsp:nvSpPr>
      <dsp:spPr>
        <a:xfrm>
          <a:off x="1509386" y="52902"/>
          <a:ext cx="4280589" cy="4280589"/>
        </a:xfrm>
        <a:prstGeom prst="circularArrow">
          <a:avLst>
            <a:gd name="adj1" fmla="val 6900"/>
            <a:gd name="adj2" fmla="val 465210"/>
            <a:gd name="adj3" fmla="val 5771177"/>
            <a:gd name="adj4" fmla="val 4830255"/>
            <a:gd name="adj5" fmla="val 8050"/>
          </a:avLst>
        </a:prstGeom>
        <a:solidFill>
          <a:srgbClr val="007D9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4B7C9D-398E-D046-95F9-E31874A0264F}">
      <dsp:nvSpPr>
        <dsp:cNvPr id="0" name=""/>
        <dsp:cNvSpPr/>
      </dsp:nvSpPr>
      <dsp:spPr>
        <a:xfrm>
          <a:off x="682157" y="2669516"/>
          <a:ext cx="2529008" cy="1514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Century Gothic" panose="020B0502020202020204" pitchFamily="34" charset="0"/>
            </a:rPr>
            <a:t>Prevention, Shared decision making &amp; treatment </a:t>
          </a:r>
        </a:p>
      </dsp:txBody>
      <dsp:txXfrm>
        <a:off x="682157" y="2669516"/>
        <a:ext cx="2529008" cy="1514729"/>
      </dsp:txXfrm>
    </dsp:sp>
    <dsp:sp modelId="{10FDB80F-48EF-6146-802B-CA6A1024DA76}">
      <dsp:nvSpPr>
        <dsp:cNvPr id="0" name=""/>
        <dsp:cNvSpPr/>
      </dsp:nvSpPr>
      <dsp:spPr>
        <a:xfrm>
          <a:off x="542521" y="-352259"/>
          <a:ext cx="4280589" cy="4280589"/>
        </a:xfrm>
        <a:prstGeom prst="circularArrow">
          <a:avLst>
            <a:gd name="adj1" fmla="val 6900"/>
            <a:gd name="adj2" fmla="val 465210"/>
            <a:gd name="adj3" fmla="val 11350013"/>
            <a:gd name="adj4" fmla="val 9784777"/>
            <a:gd name="adj5" fmla="val 8050"/>
          </a:avLst>
        </a:prstGeom>
        <a:solidFill>
          <a:srgbClr val="F57D2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18CFFB-D119-234F-BC68-0D98D750E973}">
      <dsp:nvSpPr>
        <dsp:cNvPr id="0" name=""/>
        <dsp:cNvSpPr/>
      </dsp:nvSpPr>
      <dsp:spPr>
        <a:xfrm>
          <a:off x="1189296" y="95211"/>
          <a:ext cx="1514729" cy="1514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Century Gothic" panose="020B0502020202020204" pitchFamily="34" charset="0"/>
            </a:rPr>
            <a:t>Monitor and Adapt </a:t>
          </a:r>
        </a:p>
      </dsp:txBody>
      <dsp:txXfrm>
        <a:off x="1189296" y="95211"/>
        <a:ext cx="1514729" cy="1514729"/>
      </dsp:txXfrm>
    </dsp:sp>
    <dsp:sp modelId="{6F0E42D1-1A19-DB44-974C-45EBC50E9E92}">
      <dsp:nvSpPr>
        <dsp:cNvPr id="0" name=""/>
        <dsp:cNvSpPr/>
      </dsp:nvSpPr>
      <dsp:spPr>
        <a:xfrm>
          <a:off x="1093518" y="-565"/>
          <a:ext cx="4280589" cy="4280589"/>
        </a:xfrm>
        <a:prstGeom prst="circularArrow">
          <a:avLst>
            <a:gd name="adj1" fmla="val 6900"/>
            <a:gd name="adj2" fmla="val 465210"/>
            <a:gd name="adj3" fmla="val 16036064"/>
            <a:gd name="adj4" fmla="val 15184777"/>
            <a:gd name="adj5" fmla="val 8050"/>
          </a:avLst>
        </a:prstGeom>
        <a:solidFill>
          <a:srgbClr val="007D9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0.77528</cdr:x>
      <cdr:y>0.85343</cdr:y>
    </cdr:from>
    <cdr:to>
      <cdr:x>0.875</cdr:x>
      <cdr:y>0.91489</cdr:y>
    </cdr:to>
    <cdr:sp macro="" textlink="">
      <cdr:nvSpPr>
        <cdr:cNvPr id="2" name="TextBox 1">
          <a:extLst xmlns:a="http://schemas.openxmlformats.org/drawingml/2006/main">
            <a:ext uri="{FF2B5EF4-FFF2-40B4-BE49-F238E27FC236}">
              <a16:creationId xmlns:a16="http://schemas.microsoft.com/office/drawing/2014/main" id="{E15DD013-6C6C-476D-8498-F3617E5BA62B}"/>
            </a:ext>
          </a:extLst>
        </cdr:cNvPr>
        <cdr:cNvSpPr txBox="1"/>
      </cdr:nvSpPr>
      <cdr:spPr>
        <a:xfrm xmlns:a="http://schemas.openxmlformats.org/drawingml/2006/main">
          <a:off x="6389226" y="4178460"/>
          <a:ext cx="821802" cy="30094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a:t>N=443</a:t>
          </a:r>
        </a:p>
      </cdr:txBody>
    </cdr:sp>
  </cdr:relSizeAnchor>
  <cdr:relSizeAnchor xmlns:cdr="http://schemas.openxmlformats.org/drawingml/2006/chartDrawing">
    <cdr:from>
      <cdr:x>0.63116</cdr:x>
      <cdr:y>0.85198</cdr:y>
    </cdr:from>
    <cdr:to>
      <cdr:x>0.73088</cdr:x>
      <cdr:y>0.91345</cdr:y>
    </cdr:to>
    <cdr:sp macro="" textlink="">
      <cdr:nvSpPr>
        <cdr:cNvPr id="3" name="TextBox 1">
          <a:extLst xmlns:a="http://schemas.openxmlformats.org/drawingml/2006/main">
            <a:ext uri="{FF2B5EF4-FFF2-40B4-BE49-F238E27FC236}">
              <a16:creationId xmlns:a16="http://schemas.microsoft.com/office/drawing/2014/main" id="{1B337F92-8C67-4DFE-9550-1B2029EFBAD2}"/>
            </a:ext>
          </a:extLst>
        </cdr:cNvPr>
        <cdr:cNvSpPr txBox="1"/>
      </cdr:nvSpPr>
      <cdr:spPr>
        <a:xfrm xmlns:a="http://schemas.openxmlformats.org/drawingml/2006/main">
          <a:off x="5201534" y="4171386"/>
          <a:ext cx="821802" cy="30094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dirty="0"/>
            <a:t>N=838</a:t>
          </a:r>
        </a:p>
      </cdr:txBody>
    </cdr:sp>
  </cdr:relSizeAnchor>
  <cdr:relSizeAnchor xmlns:cdr="http://schemas.openxmlformats.org/drawingml/2006/chartDrawing">
    <cdr:from>
      <cdr:x>0.48876</cdr:x>
      <cdr:y>0.8529</cdr:y>
    </cdr:from>
    <cdr:to>
      <cdr:x>0.60393</cdr:x>
      <cdr:y>0.91253</cdr:y>
    </cdr:to>
    <cdr:sp macro="" textlink="">
      <cdr:nvSpPr>
        <cdr:cNvPr id="4" name="TextBox 1">
          <a:extLst xmlns:a="http://schemas.openxmlformats.org/drawingml/2006/main">
            <a:ext uri="{FF2B5EF4-FFF2-40B4-BE49-F238E27FC236}">
              <a16:creationId xmlns:a16="http://schemas.microsoft.com/office/drawing/2014/main" id="{B9DC7B91-EEA8-41F3-A774-578676A3BD80}"/>
            </a:ext>
          </a:extLst>
        </cdr:cNvPr>
        <cdr:cNvSpPr txBox="1"/>
      </cdr:nvSpPr>
      <cdr:spPr>
        <a:xfrm xmlns:a="http://schemas.openxmlformats.org/drawingml/2006/main">
          <a:off x="4027989" y="4175888"/>
          <a:ext cx="949124" cy="29194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dirty="0"/>
            <a:t>N=1153</a:t>
          </a:r>
        </a:p>
      </cdr:txBody>
    </cdr:sp>
  </cdr:relSizeAnchor>
  <cdr:relSizeAnchor xmlns:cdr="http://schemas.openxmlformats.org/drawingml/2006/chartDrawing">
    <cdr:from>
      <cdr:x>0.34746</cdr:x>
      <cdr:y>0.70016</cdr:y>
    </cdr:from>
    <cdr:to>
      <cdr:x>0.48174</cdr:x>
      <cdr:y>0.75177</cdr:y>
    </cdr:to>
    <cdr:sp macro="" textlink="">
      <cdr:nvSpPr>
        <cdr:cNvPr id="5" name="TextBox 1">
          <a:extLst xmlns:a="http://schemas.openxmlformats.org/drawingml/2006/main">
            <a:ext uri="{FF2B5EF4-FFF2-40B4-BE49-F238E27FC236}">
              <a16:creationId xmlns:a16="http://schemas.microsoft.com/office/drawing/2014/main" id="{3B7B83BA-3E54-41D0-85C9-4A01B4D4E739}"/>
            </a:ext>
          </a:extLst>
        </cdr:cNvPr>
        <cdr:cNvSpPr txBox="1"/>
      </cdr:nvSpPr>
      <cdr:spPr>
        <a:xfrm xmlns:a="http://schemas.openxmlformats.org/drawingml/2006/main">
          <a:off x="2863446" y="3428035"/>
          <a:ext cx="1106669" cy="25271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dirty="0"/>
            <a:t>N=13289</a:t>
          </a:r>
        </a:p>
      </cdr:txBody>
    </cdr:sp>
  </cdr:relSizeAnchor>
  <cdr:relSizeAnchor xmlns:cdr="http://schemas.openxmlformats.org/drawingml/2006/chartDrawing">
    <cdr:from>
      <cdr:x>0.20474</cdr:x>
      <cdr:y>0.11952</cdr:y>
    </cdr:from>
    <cdr:to>
      <cdr:x>0.33903</cdr:x>
      <cdr:y>0.17113</cdr:y>
    </cdr:to>
    <cdr:sp macro="" textlink="">
      <cdr:nvSpPr>
        <cdr:cNvPr id="6" name="TextBox 1">
          <a:extLst xmlns:a="http://schemas.openxmlformats.org/drawingml/2006/main">
            <a:ext uri="{FF2B5EF4-FFF2-40B4-BE49-F238E27FC236}">
              <a16:creationId xmlns:a16="http://schemas.microsoft.com/office/drawing/2014/main" id="{536AE535-2278-4B20-9500-22E0F5A68D61}"/>
            </a:ext>
          </a:extLst>
        </cdr:cNvPr>
        <cdr:cNvSpPr txBox="1"/>
      </cdr:nvSpPr>
      <cdr:spPr>
        <a:xfrm xmlns:a="http://schemas.openxmlformats.org/drawingml/2006/main">
          <a:off x="1687330" y="585164"/>
          <a:ext cx="1106669" cy="25271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dirty="0"/>
            <a:t>N=60135</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2446" tIns="46223" rIns="92446" bIns="46223" rtlCol="0"/>
          <a:lstStyle>
            <a:lvl1pPr algn="r">
              <a:defRPr sz="1200"/>
            </a:lvl1pPr>
          </a:lstStyle>
          <a:p>
            <a:fld id="{1E18747A-B615-CD49-B935-01A620A4B2A5}" type="datetimeFigureOut">
              <a:rPr lang="en-US" smtClean="0"/>
              <a:t>6/22/2023</a:t>
            </a:fld>
            <a:endParaRPr lang="en-US"/>
          </a:p>
        </p:txBody>
      </p:sp>
      <p:sp>
        <p:nvSpPr>
          <p:cNvPr id="4" name="Footer Placeholder 3"/>
          <p:cNvSpPr>
            <a:spLocks noGrp="1"/>
          </p:cNvSpPr>
          <p:nvPr>
            <p:ph type="ftr" sz="quarter" idx="2"/>
          </p:nvPr>
        </p:nvSpPr>
        <p:spPr>
          <a:xfrm>
            <a:off x="0" y="8842030"/>
            <a:ext cx="3043343" cy="465455"/>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5455"/>
          </a:xfrm>
          <a:prstGeom prst="rect">
            <a:avLst/>
          </a:prstGeom>
        </p:spPr>
        <p:txBody>
          <a:bodyPr vert="horz" lIns="92446" tIns="46223" rIns="92446" bIns="46223" rtlCol="0" anchor="b"/>
          <a:lstStyle>
            <a:lvl1pPr algn="r">
              <a:defRPr sz="1200"/>
            </a:lvl1pPr>
          </a:lstStyle>
          <a:p>
            <a:fld id="{0EEDA20D-8C2D-FE49-A5D8-B693E27793B1}" type="slidenum">
              <a:rPr lang="en-US" smtClean="0"/>
              <a:t>‹#›</a:t>
            </a:fld>
            <a:endParaRPr lang="en-US"/>
          </a:p>
        </p:txBody>
      </p:sp>
    </p:spTree>
    <p:extLst>
      <p:ext uri="{BB962C8B-B14F-4D97-AF65-F5344CB8AC3E}">
        <p14:creationId xmlns:p14="http://schemas.microsoft.com/office/powerpoint/2010/main" val="832874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2446" tIns="46223" rIns="92446" bIns="46223" rtlCol="0"/>
          <a:lstStyle>
            <a:lvl1pPr algn="r">
              <a:defRPr sz="1200"/>
            </a:lvl1pPr>
          </a:lstStyle>
          <a:p>
            <a:fld id="{3005AAC5-631F-4C48-98DF-CFA9D9E7416B}" type="datetimeFigureOut">
              <a:rPr lang="en-US" smtClean="0"/>
              <a:t>6/22/2023</a:t>
            </a:fld>
            <a:endParaRPr lang="en-US"/>
          </a:p>
        </p:txBody>
      </p:sp>
      <p:sp>
        <p:nvSpPr>
          <p:cNvPr id="4" name="Slide Image Placeholder 3"/>
          <p:cNvSpPr>
            <a:spLocks noGrp="1" noRot="1" noChangeAspect="1"/>
          </p:cNvSpPr>
          <p:nvPr>
            <p:ph type="sldImg" idx="2"/>
          </p:nvPr>
        </p:nvSpPr>
        <p:spPr>
          <a:xfrm>
            <a:off x="409575" y="715963"/>
            <a:ext cx="6203950" cy="3490912"/>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5455"/>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2446" tIns="46223" rIns="92446" bIns="46223" rtlCol="0" anchor="b"/>
          <a:lstStyle>
            <a:lvl1pPr algn="r">
              <a:defRPr sz="1200"/>
            </a:lvl1pPr>
          </a:lstStyle>
          <a:p>
            <a:fld id="{B465681C-ACBD-6F40-B006-2DEC7E88A615}" type="slidenum">
              <a:rPr lang="en-US" smtClean="0"/>
              <a:t>‹#›</a:t>
            </a:fld>
            <a:endParaRPr lang="en-US"/>
          </a:p>
        </p:txBody>
      </p:sp>
    </p:spTree>
    <p:extLst>
      <p:ext uri="{BB962C8B-B14F-4D97-AF65-F5344CB8AC3E}">
        <p14:creationId xmlns:p14="http://schemas.microsoft.com/office/powerpoint/2010/main" val="3234384397"/>
      </p:ext>
    </p:extLst>
  </p:cSld>
  <p:clrMap bg1="lt1" tx1="dk1" bg2="lt2" tx2="dk2" accent1="accent1" accent2="accent2" accent3="accent3" accent4="accent4" accent5="accent5" accent6="accent6" hlink="hlink" folHlink="folHlink"/>
  <p:hf hdr="0" ftr="0" dt="0"/>
  <p:notesStyle>
    <a:lvl1pPr marL="0" algn="l" defTabSz="457159" rtl="0" eaLnBrk="1" latinLnBrk="0" hangingPunct="1">
      <a:defRPr sz="1200" kern="1200">
        <a:solidFill>
          <a:schemeClr val="tx1"/>
        </a:solidFill>
        <a:latin typeface="+mn-lt"/>
        <a:ea typeface="+mn-ea"/>
        <a:cs typeface="+mn-cs"/>
      </a:defRPr>
    </a:lvl1pPr>
    <a:lvl2pPr marL="457159" algn="l" defTabSz="457159" rtl="0" eaLnBrk="1" latinLnBrk="0" hangingPunct="1">
      <a:defRPr sz="1200" kern="1200">
        <a:solidFill>
          <a:schemeClr val="tx1"/>
        </a:solidFill>
        <a:latin typeface="+mn-lt"/>
        <a:ea typeface="+mn-ea"/>
        <a:cs typeface="+mn-cs"/>
      </a:defRPr>
    </a:lvl2pPr>
    <a:lvl3pPr marL="914318" algn="l" defTabSz="457159" rtl="0" eaLnBrk="1" latinLnBrk="0" hangingPunct="1">
      <a:defRPr sz="1200" kern="1200">
        <a:solidFill>
          <a:schemeClr val="tx1"/>
        </a:solidFill>
        <a:latin typeface="+mn-lt"/>
        <a:ea typeface="+mn-ea"/>
        <a:cs typeface="+mn-cs"/>
      </a:defRPr>
    </a:lvl3pPr>
    <a:lvl4pPr marL="1371477" algn="l" defTabSz="457159" rtl="0" eaLnBrk="1" latinLnBrk="0" hangingPunct="1">
      <a:defRPr sz="1200" kern="1200">
        <a:solidFill>
          <a:schemeClr val="tx1"/>
        </a:solidFill>
        <a:latin typeface="+mn-lt"/>
        <a:ea typeface="+mn-ea"/>
        <a:cs typeface="+mn-cs"/>
      </a:defRPr>
    </a:lvl4pPr>
    <a:lvl5pPr marL="1828637" algn="l" defTabSz="457159" rtl="0" eaLnBrk="1" latinLnBrk="0" hangingPunct="1">
      <a:defRPr sz="1200" kern="1200">
        <a:solidFill>
          <a:schemeClr val="tx1"/>
        </a:solidFill>
        <a:latin typeface="+mn-lt"/>
        <a:ea typeface="+mn-ea"/>
        <a:cs typeface="+mn-cs"/>
      </a:defRPr>
    </a:lvl5pPr>
    <a:lvl6pPr marL="2285797" algn="l" defTabSz="457159" rtl="0" eaLnBrk="1" latinLnBrk="0" hangingPunct="1">
      <a:defRPr sz="1200" kern="1200">
        <a:solidFill>
          <a:schemeClr val="tx1"/>
        </a:solidFill>
        <a:latin typeface="+mn-lt"/>
        <a:ea typeface="+mn-ea"/>
        <a:cs typeface="+mn-cs"/>
      </a:defRPr>
    </a:lvl6pPr>
    <a:lvl7pPr marL="2742956" algn="l" defTabSz="457159" rtl="0" eaLnBrk="1" latinLnBrk="0" hangingPunct="1">
      <a:defRPr sz="1200" kern="1200">
        <a:solidFill>
          <a:schemeClr val="tx1"/>
        </a:solidFill>
        <a:latin typeface="+mn-lt"/>
        <a:ea typeface="+mn-ea"/>
        <a:cs typeface="+mn-cs"/>
      </a:defRPr>
    </a:lvl7pPr>
    <a:lvl8pPr marL="3200115" algn="l" defTabSz="457159" rtl="0" eaLnBrk="1" latinLnBrk="0" hangingPunct="1">
      <a:defRPr sz="1200" kern="1200">
        <a:solidFill>
          <a:schemeClr val="tx1"/>
        </a:solidFill>
        <a:latin typeface="+mn-lt"/>
        <a:ea typeface="+mn-ea"/>
        <a:cs typeface="+mn-cs"/>
      </a:defRPr>
    </a:lvl8pPr>
    <a:lvl9pPr marL="3657274" algn="l" defTabSz="45715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15963"/>
            <a:ext cx="6203950" cy="3490912"/>
          </a:xfrm>
        </p:spPr>
      </p:sp>
      <p:sp>
        <p:nvSpPr>
          <p:cNvPr id="3" name="Notes Placeholder 2"/>
          <p:cNvSpPr>
            <a:spLocks noGrp="1"/>
          </p:cNvSpPr>
          <p:nvPr>
            <p:ph type="body" idx="1"/>
          </p:nvPr>
        </p:nvSpPr>
        <p:spPr/>
        <p:txBody>
          <a:bodyPr/>
          <a:lstStyle/>
          <a:p>
            <a:r>
              <a:rPr lang="en-US" dirty="0"/>
              <a:t>Hello and welcome everyone to our symposium, The Sustained Patient-centered Alcohol-Related Care (SPARC) Trial: A cluster-randomized implementation trial in primary care.</a:t>
            </a:r>
          </a:p>
        </p:txBody>
      </p:sp>
      <p:sp>
        <p:nvSpPr>
          <p:cNvPr id="4" name="Slide Number Placeholder 3"/>
          <p:cNvSpPr>
            <a:spLocks noGrp="1"/>
          </p:cNvSpPr>
          <p:nvPr>
            <p:ph type="sldNum" sz="quarter" idx="5"/>
          </p:nvPr>
        </p:nvSpPr>
        <p:spPr/>
        <p:txBody>
          <a:bodyPr/>
          <a:lstStyle/>
          <a:p>
            <a:fld id="{B465681C-ACBD-6F40-B006-2DEC7E88A615}" type="slidenum">
              <a:rPr lang="en-US" smtClean="0"/>
              <a:t>1</a:t>
            </a:fld>
            <a:endParaRPr lang="en-US" dirty="0"/>
          </a:p>
        </p:txBody>
      </p:sp>
    </p:spTree>
    <p:extLst>
      <p:ext uri="{BB962C8B-B14F-4D97-AF65-F5344CB8AC3E}">
        <p14:creationId xmlns:p14="http://schemas.microsoft.com/office/powerpoint/2010/main" val="1595083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15963"/>
            <a:ext cx="6203950" cy="3490912"/>
          </a:xfrm>
        </p:spPr>
      </p:sp>
      <p:sp>
        <p:nvSpPr>
          <p:cNvPr id="3" name="Notes Placeholder 2"/>
          <p:cNvSpPr>
            <a:spLocks noGrp="1"/>
          </p:cNvSpPr>
          <p:nvPr>
            <p:ph type="body" idx="1"/>
          </p:nvPr>
        </p:nvSpPr>
        <p:spPr/>
        <p:txBody>
          <a:bodyPr/>
          <a:lstStyle/>
          <a:p>
            <a:r>
              <a:rPr lang="en-US" dirty="0"/>
              <a:t>Evidence-based care for unhealthy alcohol use in primary care includes screening and brief intervention and treatment for alcohol use disorders including medications, medication management, and linkage to counseling and specialty alcohol treatment</a:t>
            </a:r>
          </a:p>
        </p:txBody>
      </p:sp>
      <p:sp>
        <p:nvSpPr>
          <p:cNvPr id="4" name="Slide Number Placeholder 3"/>
          <p:cNvSpPr>
            <a:spLocks noGrp="1"/>
          </p:cNvSpPr>
          <p:nvPr>
            <p:ph type="sldNum" sz="quarter" idx="5"/>
          </p:nvPr>
        </p:nvSpPr>
        <p:spPr/>
        <p:txBody>
          <a:bodyPr/>
          <a:lstStyle/>
          <a:p>
            <a:fld id="{B465681C-ACBD-6F40-B006-2DEC7E88A615}" type="slidenum">
              <a:rPr lang="en-US" smtClean="0"/>
              <a:t>11</a:t>
            </a:fld>
            <a:endParaRPr lang="en-US"/>
          </a:p>
        </p:txBody>
      </p:sp>
    </p:spTree>
    <p:extLst>
      <p:ext uri="{BB962C8B-B14F-4D97-AF65-F5344CB8AC3E}">
        <p14:creationId xmlns:p14="http://schemas.microsoft.com/office/powerpoint/2010/main" val="309903565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14375"/>
            <a:ext cx="6203950" cy="3490913"/>
          </a:xfrm>
        </p:spPr>
      </p:sp>
      <p:sp>
        <p:nvSpPr>
          <p:cNvPr id="3" name="Notes Placeholder 2"/>
          <p:cNvSpPr>
            <a:spLocks noGrp="1"/>
          </p:cNvSpPr>
          <p:nvPr>
            <p:ph type="body" idx="1"/>
          </p:nvPr>
        </p:nvSpPr>
        <p:spPr/>
        <p:txBody>
          <a:bodyPr/>
          <a:lstStyle/>
          <a:p>
            <a:pPr defTabSz="924458">
              <a:defRPr/>
            </a:pPr>
            <a:endParaRPr lang="en-US" dirty="0"/>
          </a:p>
          <a:p>
            <a:pPr defTabSz="924458">
              <a:defRPr/>
            </a:pPr>
            <a:endParaRPr lang="en-US" baseline="0" dirty="0"/>
          </a:p>
          <a:p>
            <a:endParaRPr lang="en-US" dirty="0"/>
          </a:p>
        </p:txBody>
      </p:sp>
      <p:sp>
        <p:nvSpPr>
          <p:cNvPr id="4" name="Slide Number Placeholder 3"/>
          <p:cNvSpPr>
            <a:spLocks noGrp="1"/>
          </p:cNvSpPr>
          <p:nvPr>
            <p:ph type="sldNum" sz="quarter" idx="10"/>
          </p:nvPr>
        </p:nvSpPr>
        <p:spPr/>
        <p:txBody>
          <a:bodyPr/>
          <a:lstStyle/>
          <a:p>
            <a:pPr defTabSz="462188">
              <a:defRPr/>
            </a:pPr>
            <a:fld id="{A715AD9C-0B0B-BD4E-B7B6-4A33D24DF95F}" type="slidenum">
              <a:rPr lang="en-US">
                <a:solidFill>
                  <a:prstClr val="black"/>
                </a:solidFill>
                <a:latin typeface="Calibri"/>
              </a:rPr>
              <a:pPr defTabSz="462188">
                <a:defRPr/>
              </a:pPr>
              <a:t>113</a:t>
            </a:fld>
            <a:endParaRPr lang="en-US">
              <a:solidFill>
                <a:prstClr val="black"/>
              </a:solidFill>
              <a:latin typeface="Calibri"/>
            </a:endParaRPr>
          </a:p>
        </p:txBody>
      </p:sp>
    </p:spTree>
    <p:extLst>
      <p:ext uri="{BB962C8B-B14F-4D97-AF65-F5344CB8AC3E}">
        <p14:creationId xmlns:p14="http://schemas.microsoft.com/office/powerpoint/2010/main" val="2611417732"/>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14375"/>
            <a:ext cx="6203950" cy="3490913"/>
          </a:xfrm>
        </p:spPr>
      </p:sp>
      <p:sp>
        <p:nvSpPr>
          <p:cNvPr id="3" name="Notes Placeholder 2"/>
          <p:cNvSpPr>
            <a:spLocks noGrp="1"/>
          </p:cNvSpPr>
          <p:nvPr>
            <p:ph type="body" idx="1"/>
          </p:nvPr>
        </p:nvSpPr>
        <p:spPr/>
        <p:txBody>
          <a:bodyPr/>
          <a:lstStyle/>
          <a:p>
            <a:pPr defTabSz="924458">
              <a:defRPr/>
            </a:pPr>
            <a:endParaRPr lang="en-US" dirty="0"/>
          </a:p>
          <a:p>
            <a:pPr defTabSz="924458">
              <a:defRPr/>
            </a:pPr>
            <a:endParaRPr lang="en-US" baseline="0" dirty="0"/>
          </a:p>
          <a:p>
            <a:endParaRPr lang="en-US" dirty="0"/>
          </a:p>
        </p:txBody>
      </p:sp>
      <p:sp>
        <p:nvSpPr>
          <p:cNvPr id="4" name="Slide Number Placeholder 3"/>
          <p:cNvSpPr>
            <a:spLocks noGrp="1"/>
          </p:cNvSpPr>
          <p:nvPr>
            <p:ph type="sldNum" sz="quarter" idx="10"/>
          </p:nvPr>
        </p:nvSpPr>
        <p:spPr/>
        <p:txBody>
          <a:bodyPr/>
          <a:lstStyle/>
          <a:p>
            <a:pPr defTabSz="462188">
              <a:defRPr/>
            </a:pPr>
            <a:fld id="{A715AD9C-0B0B-BD4E-B7B6-4A33D24DF95F}" type="slidenum">
              <a:rPr lang="en-US">
                <a:solidFill>
                  <a:prstClr val="black"/>
                </a:solidFill>
                <a:latin typeface="Calibri"/>
              </a:rPr>
              <a:pPr defTabSz="462188">
                <a:defRPr/>
              </a:pPr>
              <a:t>114</a:t>
            </a:fld>
            <a:endParaRPr lang="en-US">
              <a:solidFill>
                <a:prstClr val="black"/>
              </a:solidFill>
              <a:latin typeface="Calibri"/>
            </a:endParaRPr>
          </a:p>
        </p:txBody>
      </p:sp>
    </p:spTree>
    <p:extLst>
      <p:ext uri="{BB962C8B-B14F-4D97-AF65-F5344CB8AC3E}">
        <p14:creationId xmlns:p14="http://schemas.microsoft.com/office/powerpoint/2010/main" val="1761872764"/>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14375"/>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2188">
              <a:defRPr/>
            </a:pPr>
            <a:fld id="{A715AD9C-0B0B-BD4E-B7B6-4A33D24DF95F}" type="slidenum">
              <a:rPr lang="en-US">
                <a:solidFill>
                  <a:prstClr val="black"/>
                </a:solidFill>
                <a:latin typeface="Calibri"/>
              </a:rPr>
              <a:pPr defTabSz="462188">
                <a:defRPr/>
              </a:pPr>
              <a:t>115</a:t>
            </a:fld>
            <a:endParaRPr lang="en-US">
              <a:solidFill>
                <a:prstClr val="black"/>
              </a:solidFill>
              <a:latin typeface="Calibri"/>
            </a:endParaRPr>
          </a:p>
        </p:txBody>
      </p:sp>
    </p:spTree>
    <p:extLst>
      <p:ext uri="{BB962C8B-B14F-4D97-AF65-F5344CB8AC3E}">
        <p14:creationId xmlns:p14="http://schemas.microsoft.com/office/powerpoint/2010/main" val="195593687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15963"/>
            <a:ext cx="6203950" cy="3490912"/>
          </a:xfrm>
        </p:spPr>
      </p:sp>
      <p:sp>
        <p:nvSpPr>
          <p:cNvPr id="3" name="Notes Placeholder 2"/>
          <p:cNvSpPr>
            <a:spLocks noGrp="1"/>
          </p:cNvSpPr>
          <p:nvPr>
            <p:ph type="body" idx="1"/>
          </p:nvPr>
        </p:nvSpPr>
        <p:spPr/>
        <p:txBody>
          <a:bodyPr/>
          <a:lstStyle/>
          <a:p>
            <a:pPr>
              <a:spcBef>
                <a:spcPts val="600"/>
              </a:spcBef>
              <a:spcAft>
                <a:spcPts val="600"/>
              </a:spcAft>
              <a:buClr>
                <a:srgbClr val="F57D20"/>
              </a:buClr>
              <a:buSzPct val="80000"/>
            </a:pPr>
            <a:r>
              <a:rPr lang="en-US" sz="1200" dirty="0"/>
              <a:t>The point we want you to take away from this presentation is that SPARC implementation strategies helped sustain prevention-related activities for unhealthy alcohol use, but not treatment engagement for AUDs. </a:t>
            </a:r>
          </a:p>
          <a:p>
            <a:pPr>
              <a:spcBef>
                <a:spcPts val="600"/>
              </a:spcBef>
              <a:spcAft>
                <a:spcPts val="600"/>
              </a:spcAft>
              <a:buClr>
                <a:srgbClr val="F57D20"/>
              </a:buClr>
              <a:buSzPct val="80000"/>
            </a:pPr>
            <a:endParaRPr lang="en-US" sz="1200" dirty="0"/>
          </a:p>
          <a:p>
            <a:pPr>
              <a:spcBef>
                <a:spcPts val="600"/>
              </a:spcBef>
              <a:spcAft>
                <a:spcPts val="600"/>
              </a:spcAft>
              <a:buClr>
                <a:srgbClr val="F57D20"/>
              </a:buClr>
              <a:buSzPct val="80000"/>
            </a:pPr>
            <a:endParaRPr lang="en-US" sz="1200" dirty="0"/>
          </a:p>
        </p:txBody>
      </p:sp>
      <p:sp>
        <p:nvSpPr>
          <p:cNvPr id="4" name="Slide Number Placeholder 3"/>
          <p:cNvSpPr>
            <a:spLocks noGrp="1"/>
          </p:cNvSpPr>
          <p:nvPr>
            <p:ph type="sldNum" sz="quarter" idx="5"/>
          </p:nvPr>
        </p:nvSpPr>
        <p:spPr/>
        <p:txBody>
          <a:bodyPr/>
          <a:lstStyle/>
          <a:p>
            <a:fld id="{B465681C-ACBD-6F40-B006-2DEC7E88A615}" type="slidenum">
              <a:rPr lang="en-US" smtClean="0"/>
              <a:t>116</a:t>
            </a:fld>
            <a:endParaRPr lang="en-US"/>
          </a:p>
        </p:txBody>
      </p:sp>
    </p:spTree>
    <p:extLst>
      <p:ext uri="{BB962C8B-B14F-4D97-AF65-F5344CB8AC3E}">
        <p14:creationId xmlns:p14="http://schemas.microsoft.com/office/powerpoint/2010/main" val="3287932721"/>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15963"/>
            <a:ext cx="6203950" cy="3490912"/>
          </a:xfrm>
        </p:spPr>
      </p:sp>
      <p:sp>
        <p:nvSpPr>
          <p:cNvPr id="3" name="Notes Placeholder 2"/>
          <p:cNvSpPr>
            <a:spLocks noGrp="1"/>
          </p:cNvSpPr>
          <p:nvPr>
            <p:ph type="body" idx="1"/>
          </p:nvPr>
        </p:nvSpPr>
        <p:spPr/>
        <p:txBody>
          <a:bodyPr/>
          <a:lstStyle/>
          <a:p>
            <a:r>
              <a:rPr lang="en-US" dirty="0"/>
              <a:t>Most of you all are likely well-acquainted sustainability, which is the continuation of an innovation within an organization or community.  Commonly used definitions include constructs like maintenance of health benefits or outcomes of a program, institutionalization of program activities, and capacity-building activities like trainings and other resources that result in long-lasting support for the intervention..</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B465681C-ACBD-6F40-B006-2DEC7E88A615}" type="slidenum">
              <a:rPr lang="en-US" smtClean="0"/>
              <a:t>117</a:t>
            </a:fld>
            <a:endParaRPr lang="en-US"/>
          </a:p>
        </p:txBody>
      </p:sp>
    </p:spTree>
    <p:extLst>
      <p:ext uri="{BB962C8B-B14F-4D97-AF65-F5344CB8AC3E}">
        <p14:creationId xmlns:p14="http://schemas.microsoft.com/office/powerpoint/2010/main" val="224955028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15963"/>
            <a:ext cx="6203950" cy="3490912"/>
          </a:xfrm>
        </p:spPr>
      </p:sp>
      <p:sp>
        <p:nvSpPr>
          <p:cNvPr id="3" name="Notes Placeholder 2"/>
          <p:cNvSpPr>
            <a:spLocks noGrp="1"/>
          </p:cNvSpPr>
          <p:nvPr>
            <p:ph type="body" idx="1"/>
          </p:nvPr>
        </p:nvSpPr>
        <p:spPr/>
        <p:txBody>
          <a:bodyPr/>
          <a:lstStyle/>
          <a:p>
            <a:r>
              <a:rPr lang="en-US" dirty="0"/>
              <a:t>And here I’ll remind you briefly that the “S” in SPARC stands “Sustained” so sustainment was really operationalized in this intervention from the beginning</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B465681C-ACBD-6F40-B006-2DEC7E88A615}" type="slidenum">
              <a:rPr lang="en-US" smtClean="0"/>
              <a:t>118</a:t>
            </a:fld>
            <a:endParaRPr lang="en-US"/>
          </a:p>
        </p:txBody>
      </p:sp>
    </p:spTree>
    <p:extLst>
      <p:ext uri="{BB962C8B-B14F-4D97-AF65-F5344CB8AC3E}">
        <p14:creationId xmlns:p14="http://schemas.microsoft.com/office/powerpoint/2010/main" val="249550966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15963"/>
            <a:ext cx="6203950" cy="3490912"/>
          </a:xfrm>
        </p:spPr>
      </p:sp>
      <p:sp>
        <p:nvSpPr>
          <p:cNvPr id="3" name="Notes Placeholder 2"/>
          <p:cNvSpPr>
            <a:spLocks noGrp="1"/>
          </p:cNvSpPr>
          <p:nvPr>
            <p:ph type="body" idx="1"/>
          </p:nvPr>
        </p:nvSpPr>
        <p:spPr/>
        <p:txBody>
          <a:bodyPr/>
          <a:lstStyle/>
          <a:p>
            <a:r>
              <a:rPr lang="en-US" dirty="0"/>
              <a:t>Kathy described the 3 main implementation strategies earlier, but just a reminder these were practice facilitation, EHR clinical decision support and performance monitoring and feedback.</a:t>
            </a:r>
          </a:p>
          <a:p>
            <a:endParaRPr lang="en-US" dirty="0"/>
          </a:p>
          <a:p>
            <a:pPr marL="0" marR="0" lvl="0" indent="0" algn="l" defTabSz="457159"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cs typeface="Arial" panose="020B0604020202020204" pitchFamily="34" charset="0"/>
              </a:rPr>
              <a:t>Practices coaches met with local implementation teams routinely for 4 months to help them build SPARC the intervention into their existing clinical workflows.  Likewise, clinical decision support tools were built into the electronic medical record system at KP Washington and continue to prompt alcohol related care over a year after the study period ended.  Performance metrics were also built to measure screening for unhealth alcohol use and AUD assessment over time, NOT just during the intervention, but to remain in place for leaders to continue to monitor screening and assessment long after the implementation phase.</a:t>
            </a:r>
            <a:endParaRPr lang="en-US" dirty="0"/>
          </a:p>
        </p:txBody>
      </p:sp>
      <p:sp>
        <p:nvSpPr>
          <p:cNvPr id="4" name="Slide Number Placeholder 3"/>
          <p:cNvSpPr>
            <a:spLocks noGrp="1"/>
          </p:cNvSpPr>
          <p:nvPr>
            <p:ph type="sldNum" sz="quarter" idx="5"/>
          </p:nvPr>
        </p:nvSpPr>
        <p:spPr/>
        <p:txBody>
          <a:bodyPr/>
          <a:lstStyle/>
          <a:p>
            <a:fld id="{B465681C-ACBD-6F40-B006-2DEC7E88A615}" type="slidenum">
              <a:rPr lang="en-US" smtClean="0"/>
              <a:t>119</a:t>
            </a:fld>
            <a:endParaRPr lang="en-US"/>
          </a:p>
        </p:txBody>
      </p:sp>
    </p:spTree>
    <p:extLst>
      <p:ext uri="{BB962C8B-B14F-4D97-AF65-F5344CB8AC3E}">
        <p14:creationId xmlns:p14="http://schemas.microsoft.com/office/powerpoint/2010/main" val="2583256155"/>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15963"/>
            <a:ext cx="6203950" cy="3490912"/>
          </a:xfrm>
        </p:spPr>
      </p:sp>
      <p:sp>
        <p:nvSpPr>
          <p:cNvPr id="3" name="Notes Placeholder 2"/>
          <p:cNvSpPr>
            <a:spLocks noGrp="1"/>
          </p:cNvSpPr>
          <p:nvPr>
            <p:ph type="body" idx="1"/>
          </p:nvPr>
        </p:nvSpPr>
        <p:spPr/>
        <p:txBody>
          <a:bodyPr/>
          <a:lstStyle/>
          <a:p>
            <a:r>
              <a:rPr lang="en-US" dirty="0"/>
              <a:t>Kathy also covered this earlier, but I thought it might be helpful to remind you briefly that there were 4 phases of implementation for each clinic: usual care, preparation, and after the randomly assigned launch date, active implementation and sustainment.  </a:t>
            </a:r>
          </a:p>
        </p:txBody>
      </p:sp>
      <p:sp>
        <p:nvSpPr>
          <p:cNvPr id="4" name="Slide Number Placeholder 3"/>
          <p:cNvSpPr>
            <a:spLocks noGrp="1"/>
          </p:cNvSpPr>
          <p:nvPr>
            <p:ph type="sldNum" sz="quarter" idx="5"/>
          </p:nvPr>
        </p:nvSpPr>
        <p:spPr/>
        <p:txBody>
          <a:bodyPr/>
          <a:lstStyle/>
          <a:p>
            <a:fld id="{B465681C-ACBD-6F40-B006-2DEC7E88A615}" type="slidenum">
              <a:rPr lang="en-US" smtClean="0"/>
              <a:t>120</a:t>
            </a:fld>
            <a:endParaRPr lang="en-US"/>
          </a:p>
        </p:txBody>
      </p:sp>
    </p:spTree>
    <p:extLst>
      <p:ext uri="{BB962C8B-B14F-4D97-AF65-F5344CB8AC3E}">
        <p14:creationId xmlns:p14="http://schemas.microsoft.com/office/powerpoint/2010/main" val="649195925"/>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15963"/>
            <a:ext cx="6203950" cy="3490912"/>
          </a:xfrm>
        </p:spPr>
      </p:sp>
      <p:sp>
        <p:nvSpPr>
          <p:cNvPr id="3" name="Notes Placeholder 2"/>
          <p:cNvSpPr>
            <a:spLocks noGrp="1"/>
          </p:cNvSpPr>
          <p:nvPr>
            <p:ph type="body" idx="1"/>
          </p:nvPr>
        </p:nvSpPr>
        <p:spPr/>
        <p:txBody>
          <a:bodyPr/>
          <a:lstStyle/>
          <a:p>
            <a:pPr marL="0" lvl="0" indent="-180862">
              <a:buFont typeface="Arial" panose="020B0604020202020204" pitchFamily="34" charset="0"/>
              <a:buNone/>
              <a:defRPr/>
            </a:pPr>
            <a:r>
              <a:rPr lang="en-US" dirty="0"/>
              <a:t>During the ACTIVE implementation phase practice coaches were the main link to the clinical teams and shared their experiences and perspectives across the different teams involved in supporting behavioral health integration, INCLUDING with the electronic health record programmers and the performance metric development team.  They also meet weekly with the leadership team which included researchers and clinical operations leaders, who also joined monthly quality improvement meetings with local clinic teams.</a:t>
            </a:r>
          </a:p>
        </p:txBody>
      </p:sp>
      <p:sp>
        <p:nvSpPr>
          <p:cNvPr id="4" name="Slide Number Placeholder 3"/>
          <p:cNvSpPr>
            <a:spLocks noGrp="1"/>
          </p:cNvSpPr>
          <p:nvPr>
            <p:ph type="sldNum" sz="quarter" idx="5"/>
          </p:nvPr>
        </p:nvSpPr>
        <p:spPr/>
        <p:txBody>
          <a:bodyPr/>
          <a:lstStyle/>
          <a:p>
            <a:fld id="{B465681C-ACBD-6F40-B006-2DEC7E88A615}" type="slidenum">
              <a:rPr lang="en-US" smtClean="0"/>
              <a:t>121</a:t>
            </a:fld>
            <a:endParaRPr lang="en-US"/>
          </a:p>
        </p:txBody>
      </p:sp>
    </p:spTree>
    <p:extLst>
      <p:ext uri="{BB962C8B-B14F-4D97-AF65-F5344CB8AC3E}">
        <p14:creationId xmlns:p14="http://schemas.microsoft.com/office/powerpoint/2010/main" val="2558949819"/>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15963"/>
            <a:ext cx="6203950" cy="3490912"/>
          </a:xfrm>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During the SUSTAINMENT phase operational leaders of behavioral health integration shifted into this linking role.  These operations leaders continued to have quarterly quality improvement meetings with a local team at each clinic, using the same format as the coaches.  They helped troubleshoot problems, including those with the clinical decision support tools in the EHR.   They also continued to send monthly performance metric data to clinic leaders, which was also posted on the internal KP Washington website.  </a:t>
            </a:r>
          </a:p>
        </p:txBody>
      </p:sp>
      <p:sp>
        <p:nvSpPr>
          <p:cNvPr id="4" name="Slide Number Placeholder 3"/>
          <p:cNvSpPr>
            <a:spLocks noGrp="1"/>
          </p:cNvSpPr>
          <p:nvPr>
            <p:ph type="sldNum" sz="quarter" idx="5"/>
          </p:nvPr>
        </p:nvSpPr>
        <p:spPr/>
        <p:txBody>
          <a:bodyPr/>
          <a:lstStyle/>
          <a:p>
            <a:fld id="{B465681C-ACBD-6F40-B006-2DEC7E88A615}" type="slidenum">
              <a:rPr lang="en-US" smtClean="0"/>
              <a:t>122</a:t>
            </a:fld>
            <a:endParaRPr lang="en-US"/>
          </a:p>
        </p:txBody>
      </p:sp>
    </p:spTree>
    <p:extLst>
      <p:ext uri="{BB962C8B-B14F-4D97-AF65-F5344CB8AC3E}">
        <p14:creationId xmlns:p14="http://schemas.microsoft.com/office/powerpoint/2010/main" val="6180623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14375"/>
            <a:ext cx="6203950" cy="3490913"/>
          </a:xfrm>
        </p:spPr>
      </p:sp>
      <p:sp>
        <p:nvSpPr>
          <p:cNvPr id="3" name="Notes Placeholder 2"/>
          <p:cNvSpPr>
            <a:spLocks noGrp="1"/>
          </p:cNvSpPr>
          <p:nvPr>
            <p:ph type="body" idx="1"/>
          </p:nvPr>
        </p:nvSpPr>
        <p:spPr/>
        <p:txBody>
          <a:bodyPr/>
          <a:lstStyle/>
          <a:p>
            <a:r>
              <a:rPr lang="en-US" dirty="0"/>
              <a:t>Here is a schematic of the trial, and you’ll see that each new wave of randomized clinics started implementation every 4 months. </a:t>
            </a:r>
          </a:p>
        </p:txBody>
      </p:sp>
      <p:sp>
        <p:nvSpPr>
          <p:cNvPr id="4" name="Slide Number Placeholder 3"/>
          <p:cNvSpPr>
            <a:spLocks noGrp="1"/>
          </p:cNvSpPr>
          <p:nvPr>
            <p:ph type="sldNum" sz="quarter" idx="10"/>
          </p:nvPr>
        </p:nvSpPr>
        <p:spPr/>
        <p:txBody>
          <a:bodyPr/>
          <a:lstStyle/>
          <a:p>
            <a:fld id="{A715AD9C-0B0B-BD4E-B7B6-4A33D24DF95F}" type="slidenum">
              <a:rPr lang="en-US" smtClean="0"/>
              <a:t>13</a:t>
            </a:fld>
            <a:endParaRPr lang="en-US"/>
          </a:p>
        </p:txBody>
      </p:sp>
    </p:spTree>
    <p:extLst>
      <p:ext uri="{BB962C8B-B14F-4D97-AF65-F5344CB8AC3E}">
        <p14:creationId xmlns:p14="http://schemas.microsoft.com/office/powerpoint/2010/main" val="144367166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15963"/>
            <a:ext cx="6203950" cy="3490912"/>
          </a:xfrm>
        </p:spPr>
      </p:sp>
      <p:sp>
        <p:nvSpPr>
          <p:cNvPr id="3" name="Notes Placeholder 2"/>
          <p:cNvSpPr>
            <a:spLocks noGrp="1"/>
          </p:cNvSpPr>
          <p:nvPr>
            <p:ph type="body" idx="1"/>
          </p:nvPr>
        </p:nvSpPr>
        <p:spPr/>
        <p:txBody>
          <a:bodyPr/>
          <a:lstStyle/>
          <a:p>
            <a:r>
              <a:rPr lang="en-US" dirty="0"/>
              <a:t>The sustainment evaluation include statistical analyses that were pre-planned as well as descriptive statistics  using the most recent performance metric data available.  I’m going to describe the pre-planned statistical analyses methods and results first and the descriptive performance metrics after that.</a:t>
            </a:r>
          </a:p>
          <a:p>
            <a:endParaRPr lang="en-US" dirty="0"/>
          </a:p>
        </p:txBody>
      </p:sp>
      <p:sp>
        <p:nvSpPr>
          <p:cNvPr id="4" name="Slide Number Placeholder 3"/>
          <p:cNvSpPr>
            <a:spLocks noGrp="1"/>
          </p:cNvSpPr>
          <p:nvPr>
            <p:ph type="sldNum" sz="quarter" idx="10"/>
          </p:nvPr>
        </p:nvSpPr>
        <p:spPr/>
        <p:txBody>
          <a:bodyPr/>
          <a:lstStyle/>
          <a:p>
            <a:fld id="{B465681C-ACBD-6F40-B006-2DEC7E88A615}" type="slidenum">
              <a:rPr lang="en-US" smtClean="0"/>
              <a:t>123</a:t>
            </a:fld>
            <a:endParaRPr lang="en-US"/>
          </a:p>
        </p:txBody>
      </p:sp>
    </p:spTree>
    <p:extLst>
      <p:ext uri="{BB962C8B-B14F-4D97-AF65-F5344CB8AC3E}">
        <p14:creationId xmlns:p14="http://schemas.microsoft.com/office/powerpoint/2010/main" val="3557610137"/>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15963"/>
            <a:ext cx="6203950" cy="3490912"/>
          </a:xfrm>
        </p:spPr>
      </p:sp>
      <p:sp>
        <p:nvSpPr>
          <p:cNvPr id="3" name="Notes Placeholder 2"/>
          <p:cNvSpPr>
            <a:spLocks noGrp="1"/>
          </p:cNvSpPr>
          <p:nvPr>
            <p:ph type="body" idx="1"/>
          </p:nvPr>
        </p:nvSpPr>
        <p:spPr/>
        <p:txBody>
          <a:bodyPr/>
          <a:lstStyle/>
          <a:p>
            <a:r>
              <a:rPr lang="en-US" dirty="0"/>
              <a:t>The pre-planned statistical analyses compared 3 phases (next slide)</a:t>
            </a:r>
          </a:p>
          <a:p>
            <a:endParaRPr lang="en-US" dirty="0"/>
          </a:p>
        </p:txBody>
      </p:sp>
      <p:sp>
        <p:nvSpPr>
          <p:cNvPr id="4" name="Slide Number Placeholder 3"/>
          <p:cNvSpPr>
            <a:spLocks noGrp="1"/>
          </p:cNvSpPr>
          <p:nvPr>
            <p:ph type="sldNum" sz="quarter" idx="10"/>
          </p:nvPr>
        </p:nvSpPr>
        <p:spPr/>
        <p:txBody>
          <a:bodyPr/>
          <a:lstStyle/>
          <a:p>
            <a:fld id="{B465681C-ACBD-6F40-B006-2DEC7E88A615}" type="slidenum">
              <a:rPr lang="en-US" smtClean="0"/>
              <a:t>124</a:t>
            </a:fld>
            <a:endParaRPr lang="en-US"/>
          </a:p>
        </p:txBody>
      </p:sp>
    </p:spTree>
    <p:extLst>
      <p:ext uri="{BB962C8B-B14F-4D97-AF65-F5344CB8AC3E}">
        <p14:creationId xmlns:p14="http://schemas.microsoft.com/office/powerpoint/2010/main" val="2000503770"/>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15963"/>
            <a:ext cx="6203950" cy="3490912"/>
          </a:xfrm>
        </p:spPr>
      </p:sp>
      <p:sp>
        <p:nvSpPr>
          <p:cNvPr id="3" name="Notes Placeholder 2"/>
          <p:cNvSpPr>
            <a:spLocks noGrp="1"/>
          </p:cNvSpPr>
          <p:nvPr>
            <p:ph type="body" idx="1"/>
          </p:nvPr>
        </p:nvSpPr>
        <p:spPr/>
        <p:txBody>
          <a:bodyPr/>
          <a:lstStyle/>
          <a:p>
            <a:r>
              <a:rPr lang="en-US" dirty="0"/>
              <a:t>Usual Care versus Active Implementation versus Sustainment</a:t>
            </a:r>
          </a:p>
        </p:txBody>
      </p:sp>
      <p:sp>
        <p:nvSpPr>
          <p:cNvPr id="4" name="Slide Number Placeholder 3"/>
          <p:cNvSpPr>
            <a:spLocks noGrp="1"/>
          </p:cNvSpPr>
          <p:nvPr>
            <p:ph type="sldNum" sz="quarter" idx="5"/>
          </p:nvPr>
        </p:nvSpPr>
        <p:spPr/>
        <p:txBody>
          <a:bodyPr/>
          <a:lstStyle/>
          <a:p>
            <a:fld id="{B465681C-ACBD-6F40-B006-2DEC7E88A615}" type="slidenum">
              <a:rPr lang="en-US" smtClean="0"/>
              <a:t>125</a:t>
            </a:fld>
            <a:endParaRPr lang="en-US"/>
          </a:p>
        </p:txBody>
      </p:sp>
    </p:spTree>
    <p:extLst>
      <p:ext uri="{BB962C8B-B14F-4D97-AF65-F5344CB8AC3E}">
        <p14:creationId xmlns:p14="http://schemas.microsoft.com/office/powerpoint/2010/main" val="475054243"/>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15963"/>
            <a:ext cx="6203950" cy="3490912"/>
          </a:xfrm>
        </p:spPr>
      </p:sp>
      <p:sp>
        <p:nvSpPr>
          <p:cNvPr id="3" name="Notes Placeholder 2"/>
          <p:cNvSpPr>
            <a:spLocks noGrp="1"/>
          </p:cNvSpPr>
          <p:nvPr>
            <p:ph type="body" idx="1"/>
          </p:nvPr>
        </p:nvSpPr>
        <p:spPr/>
        <p:txBody>
          <a:bodyPr/>
          <a:lstStyle/>
          <a:p>
            <a:r>
              <a:rPr lang="en-US" dirty="0"/>
              <a:t>Our pre-planned sustainment outcomes were the same as the main outcomes for the SPARC trial, brief alcohol counseling and AUD treatment engagement.  The statistical analyses methods were also the same as for the main trial, general linear mixed models Kathy described earlier, so I won’t repeat that information, but it’s noted here for reference.</a:t>
            </a:r>
          </a:p>
          <a:p>
            <a:endParaRPr lang="en-US" dirty="0"/>
          </a:p>
        </p:txBody>
      </p:sp>
      <p:sp>
        <p:nvSpPr>
          <p:cNvPr id="4" name="Slide Number Placeholder 3"/>
          <p:cNvSpPr>
            <a:spLocks noGrp="1"/>
          </p:cNvSpPr>
          <p:nvPr>
            <p:ph type="sldNum" sz="quarter" idx="10"/>
          </p:nvPr>
        </p:nvSpPr>
        <p:spPr/>
        <p:txBody>
          <a:bodyPr/>
          <a:lstStyle/>
          <a:p>
            <a:fld id="{B465681C-ACBD-6F40-B006-2DEC7E88A615}" type="slidenum">
              <a:rPr lang="en-US" smtClean="0"/>
              <a:t>126</a:t>
            </a:fld>
            <a:endParaRPr lang="en-US"/>
          </a:p>
        </p:txBody>
      </p:sp>
    </p:spTree>
    <p:extLst>
      <p:ext uri="{BB962C8B-B14F-4D97-AF65-F5344CB8AC3E}">
        <p14:creationId xmlns:p14="http://schemas.microsoft.com/office/powerpoint/2010/main" val="2406675685"/>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15963"/>
            <a:ext cx="6203950" cy="3490912"/>
          </a:xfrm>
        </p:spPr>
      </p:sp>
      <p:sp>
        <p:nvSpPr>
          <p:cNvPr id="3" name="Notes Placeholder 2"/>
          <p:cNvSpPr>
            <a:spLocks noGrp="1"/>
          </p:cNvSpPr>
          <p:nvPr>
            <p:ph type="body" idx="1"/>
          </p:nvPr>
        </p:nvSpPr>
        <p:spPr/>
        <p:txBody>
          <a:bodyPr/>
          <a:lstStyle/>
          <a:p>
            <a:r>
              <a:rPr lang="en-US" dirty="0"/>
              <a:t>Here you can see the rates of brief alcohol counseling and AUD treatment and engagement per 10,000 patients across the different implementation phases, usual care, preparation, intervention implementation and sustainment</a:t>
            </a:r>
          </a:p>
        </p:txBody>
      </p:sp>
      <p:sp>
        <p:nvSpPr>
          <p:cNvPr id="4" name="Slide Number Placeholder 3"/>
          <p:cNvSpPr>
            <a:spLocks noGrp="1"/>
          </p:cNvSpPr>
          <p:nvPr>
            <p:ph type="sldNum" sz="quarter" idx="5"/>
          </p:nvPr>
        </p:nvSpPr>
        <p:spPr/>
        <p:txBody>
          <a:bodyPr/>
          <a:lstStyle/>
          <a:p>
            <a:fld id="{B465681C-ACBD-6F40-B006-2DEC7E88A615}" type="slidenum">
              <a:rPr lang="en-US" smtClean="0"/>
              <a:t>127</a:t>
            </a:fld>
            <a:endParaRPr lang="en-US"/>
          </a:p>
        </p:txBody>
      </p:sp>
    </p:spTree>
    <p:extLst>
      <p:ext uri="{BB962C8B-B14F-4D97-AF65-F5344CB8AC3E}">
        <p14:creationId xmlns:p14="http://schemas.microsoft.com/office/powerpoint/2010/main" val="3722179523"/>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15963"/>
            <a:ext cx="6203950" cy="3490912"/>
          </a:xfrm>
        </p:spPr>
      </p:sp>
      <p:sp>
        <p:nvSpPr>
          <p:cNvPr id="3" name="Notes Placeholder 2"/>
          <p:cNvSpPr>
            <a:spLocks noGrp="1"/>
          </p:cNvSpPr>
          <p:nvPr>
            <p:ph type="body" idx="1"/>
          </p:nvPr>
        </p:nvSpPr>
        <p:spPr/>
        <p:txBody>
          <a:bodyPr/>
          <a:lstStyle/>
          <a:p>
            <a:r>
              <a:rPr lang="en-US" dirty="0"/>
              <a:t>There were 14 per 10,000 patients who received brief alcohol counselling in the usual care phase compared to 60 in the intervention implementation phase and 40 in the sustainment phase.  Our 3 comparisons were all statistically significant– including UC compared to the intervention phase, the intervention phase comparted to the sustainment phase, and the sustainment phase compared to the usual care phase.</a:t>
            </a:r>
          </a:p>
        </p:txBody>
      </p:sp>
      <p:sp>
        <p:nvSpPr>
          <p:cNvPr id="4" name="Slide Number Placeholder 3"/>
          <p:cNvSpPr>
            <a:spLocks noGrp="1"/>
          </p:cNvSpPr>
          <p:nvPr>
            <p:ph type="sldNum" sz="quarter" idx="5"/>
          </p:nvPr>
        </p:nvSpPr>
        <p:spPr/>
        <p:txBody>
          <a:bodyPr/>
          <a:lstStyle/>
          <a:p>
            <a:fld id="{B465681C-ACBD-6F40-B006-2DEC7E88A615}" type="slidenum">
              <a:rPr lang="en-US" smtClean="0"/>
              <a:t>128</a:t>
            </a:fld>
            <a:endParaRPr lang="en-US"/>
          </a:p>
        </p:txBody>
      </p:sp>
    </p:spTree>
    <p:extLst>
      <p:ext uri="{BB962C8B-B14F-4D97-AF65-F5344CB8AC3E}">
        <p14:creationId xmlns:p14="http://schemas.microsoft.com/office/powerpoint/2010/main" val="2766172349"/>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15963"/>
            <a:ext cx="6203950" cy="3490912"/>
          </a:xfrm>
        </p:spPr>
      </p:sp>
      <p:sp>
        <p:nvSpPr>
          <p:cNvPr id="3" name="Notes Placeholder 2"/>
          <p:cNvSpPr>
            <a:spLocks noGrp="1"/>
          </p:cNvSpPr>
          <p:nvPr>
            <p:ph type="body" idx="1"/>
          </p:nvPr>
        </p:nvSpPr>
        <p:spPr/>
        <p:txBody>
          <a:bodyPr/>
          <a:lstStyle/>
          <a:p>
            <a:pPr marL="0" marR="0" lvl="0" indent="0" algn="l" defTabSz="457159" rtl="0" eaLnBrk="1" fontAlgn="auto" latinLnBrk="0" hangingPunct="1">
              <a:lnSpc>
                <a:spcPct val="100000"/>
              </a:lnSpc>
              <a:spcBef>
                <a:spcPts val="0"/>
              </a:spcBef>
              <a:spcAft>
                <a:spcPts val="0"/>
              </a:spcAft>
              <a:buClrTx/>
              <a:buSzTx/>
              <a:buFontTx/>
              <a:buNone/>
              <a:tabLst/>
              <a:defRPr/>
            </a:pPr>
            <a:r>
              <a:rPr lang="en-US" dirty="0"/>
              <a:t>Moving on, there were an average of 2.1 per 10,000 patients who received AUD treatment engagement in in the usual care phase compared to 1.1 in the intervention implementation phase and 1.3 in the sustainment phase.  The UC versus intervention phase comparison was statistically significant but in the opposite direction we had hoped, showing a small reduction in treatment engagement during the intervention phase.  </a:t>
            </a:r>
          </a:p>
        </p:txBody>
      </p:sp>
      <p:sp>
        <p:nvSpPr>
          <p:cNvPr id="4" name="Slide Number Placeholder 3"/>
          <p:cNvSpPr>
            <a:spLocks noGrp="1"/>
          </p:cNvSpPr>
          <p:nvPr>
            <p:ph type="sldNum" sz="quarter" idx="5"/>
          </p:nvPr>
        </p:nvSpPr>
        <p:spPr/>
        <p:txBody>
          <a:bodyPr/>
          <a:lstStyle/>
          <a:p>
            <a:fld id="{B465681C-ACBD-6F40-B006-2DEC7E88A615}" type="slidenum">
              <a:rPr lang="en-US" smtClean="0"/>
              <a:t>129</a:t>
            </a:fld>
            <a:endParaRPr lang="en-US"/>
          </a:p>
        </p:txBody>
      </p:sp>
    </p:spTree>
    <p:extLst>
      <p:ext uri="{BB962C8B-B14F-4D97-AF65-F5344CB8AC3E}">
        <p14:creationId xmlns:p14="http://schemas.microsoft.com/office/powerpoint/2010/main" val="1705429640"/>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15963"/>
            <a:ext cx="6203950" cy="3490912"/>
          </a:xfrm>
        </p:spPr>
      </p:sp>
      <p:sp>
        <p:nvSpPr>
          <p:cNvPr id="3" name="Notes Placeholder 2"/>
          <p:cNvSpPr>
            <a:spLocks noGrp="1"/>
          </p:cNvSpPr>
          <p:nvPr>
            <p:ph type="body" idx="1"/>
          </p:nvPr>
        </p:nvSpPr>
        <p:spPr/>
        <p:txBody>
          <a:bodyPr/>
          <a:lstStyle/>
          <a:p>
            <a:r>
              <a:rPr lang="en-US" dirty="0"/>
              <a:t>For descriptive purposes we also looked at the latest performance metrics available.  These are meant to be a snapshot of the most recent data available for the whole KP Washington primary care delivery system, including the pilot clinics and new clinics that were added after the SPARC trial ended.  </a:t>
            </a:r>
          </a:p>
          <a:p>
            <a:endParaRPr lang="en-US" dirty="0"/>
          </a:p>
          <a:p>
            <a:r>
              <a:rPr lang="en-US" dirty="0"/>
              <a:t>These metrics are from Oct 2019 which is 3 and a half years after the first clinics launched SPARC implementation… and 1 year and 2 months after the last clinic finished implementation.  </a:t>
            </a:r>
          </a:p>
          <a:p>
            <a:endParaRPr lang="en-US" dirty="0"/>
          </a:p>
          <a:p>
            <a:r>
              <a:rPr lang="en-US" dirty="0"/>
              <a:t>These performance metrics measure a combination of process and patient outcomes and I’ll walk you through the #s using a couple different formats including a picture  like the treatment cascade presented earlier.</a:t>
            </a:r>
          </a:p>
          <a:p>
            <a:endParaRPr lang="en-US" dirty="0"/>
          </a:p>
          <a:p>
            <a:endParaRPr lang="en-US" dirty="0"/>
          </a:p>
        </p:txBody>
      </p:sp>
      <p:sp>
        <p:nvSpPr>
          <p:cNvPr id="4" name="Slide Number Placeholder 3"/>
          <p:cNvSpPr>
            <a:spLocks noGrp="1"/>
          </p:cNvSpPr>
          <p:nvPr>
            <p:ph type="sldNum" sz="quarter" idx="10"/>
          </p:nvPr>
        </p:nvSpPr>
        <p:spPr/>
        <p:txBody>
          <a:bodyPr/>
          <a:lstStyle/>
          <a:p>
            <a:fld id="{B465681C-ACBD-6F40-B006-2DEC7E88A615}" type="slidenum">
              <a:rPr lang="en-US" smtClean="0"/>
              <a:t>130</a:t>
            </a:fld>
            <a:endParaRPr lang="en-US"/>
          </a:p>
        </p:txBody>
      </p:sp>
    </p:spTree>
    <p:extLst>
      <p:ext uri="{BB962C8B-B14F-4D97-AF65-F5344CB8AC3E}">
        <p14:creationId xmlns:p14="http://schemas.microsoft.com/office/powerpoint/2010/main" val="1925496687"/>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15963"/>
            <a:ext cx="6203950" cy="3490912"/>
          </a:xfrm>
        </p:spPr>
      </p:sp>
      <p:sp>
        <p:nvSpPr>
          <p:cNvPr id="3" name="Notes Placeholder 2"/>
          <p:cNvSpPr>
            <a:spLocks noGrp="1"/>
          </p:cNvSpPr>
          <p:nvPr>
            <p:ph type="body" idx="1"/>
          </p:nvPr>
        </p:nvSpPr>
        <p:spPr/>
        <p:txBody>
          <a:bodyPr/>
          <a:lstStyle/>
          <a:p>
            <a:r>
              <a:rPr lang="en-US" dirty="0"/>
              <a:t>In Oct 2019, 66,671 patients visits indicated they were due for BH screening.  Of those, 90% completed the AUDIT-C, which is above the 80% target set by health system leaders.  Of these 2% had a high positive score, which prompts assessment with the AUD checklist.  Of those with a high positive screening score, 73% were assessed with the AUD checklist and 53% endorsed 2 or more AUD symptoms on that checklist. </a:t>
            </a:r>
          </a:p>
          <a:p>
            <a:endParaRPr lang="en-US" dirty="0"/>
          </a:p>
        </p:txBody>
      </p:sp>
      <p:sp>
        <p:nvSpPr>
          <p:cNvPr id="4" name="Slide Number Placeholder 3"/>
          <p:cNvSpPr>
            <a:spLocks noGrp="1"/>
          </p:cNvSpPr>
          <p:nvPr>
            <p:ph type="sldNum" sz="quarter" idx="5"/>
          </p:nvPr>
        </p:nvSpPr>
        <p:spPr/>
        <p:txBody>
          <a:bodyPr/>
          <a:lstStyle/>
          <a:p>
            <a:fld id="{B465681C-ACBD-6F40-B006-2DEC7E88A615}" type="slidenum">
              <a:rPr lang="en-US" smtClean="0"/>
              <a:t>131</a:t>
            </a:fld>
            <a:endParaRPr lang="en-US"/>
          </a:p>
        </p:txBody>
      </p:sp>
    </p:spTree>
    <p:extLst>
      <p:ext uri="{BB962C8B-B14F-4D97-AF65-F5344CB8AC3E}">
        <p14:creationId xmlns:p14="http://schemas.microsoft.com/office/powerpoint/2010/main" val="4175765053"/>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15963"/>
            <a:ext cx="6203950" cy="3490912"/>
          </a:xfrm>
        </p:spPr>
      </p:sp>
      <p:sp>
        <p:nvSpPr>
          <p:cNvPr id="3" name="Notes Placeholder 2"/>
          <p:cNvSpPr>
            <a:spLocks noGrp="1"/>
          </p:cNvSpPr>
          <p:nvPr>
            <p:ph type="body" idx="1"/>
          </p:nvPr>
        </p:nvSpPr>
        <p:spPr/>
        <p:txBody>
          <a:bodyPr/>
          <a:lstStyle/>
          <a:p>
            <a:pPr marL="4763" lvl="1" indent="0">
              <a:buFont typeface="Wingdings" panose="05000000000000000000" pitchFamily="2" charset="2"/>
              <a:buNone/>
            </a:pPr>
            <a:r>
              <a:rPr lang="en-US" dirty="0"/>
              <a:t>Here’s a different picture formatted like treatment cascades we showed you earlier, to give you a sense of the magnitude of the performance metric numbers, of 60K patients screened for unhealthy alcohol use  across the KP Washington primary care delivery system in Oct results indicated about 20% would benefit from brief alcohol counselling, 2% indicated need for AUD symptom assessment and of those who received the assessment about half endorsed at least two symptoms of an AUD.</a:t>
            </a:r>
          </a:p>
        </p:txBody>
      </p:sp>
      <p:sp>
        <p:nvSpPr>
          <p:cNvPr id="4" name="Slide Number Placeholder 3"/>
          <p:cNvSpPr>
            <a:spLocks noGrp="1"/>
          </p:cNvSpPr>
          <p:nvPr>
            <p:ph type="sldNum" sz="quarter" idx="10"/>
          </p:nvPr>
        </p:nvSpPr>
        <p:spPr/>
        <p:txBody>
          <a:bodyPr/>
          <a:lstStyle/>
          <a:p>
            <a:fld id="{B465681C-ACBD-6F40-B006-2DEC7E88A615}" type="slidenum">
              <a:rPr lang="en-US" smtClean="0"/>
              <a:t>132</a:t>
            </a:fld>
            <a:endParaRPr lang="en-US"/>
          </a:p>
        </p:txBody>
      </p:sp>
    </p:spTree>
    <p:extLst>
      <p:ext uri="{BB962C8B-B14F-4D97-AF65-F5344CB8AC3E}">
        <p14:creationId xmlns:p14="http://schemas.microsoft.com/office/powerpoint/2010/main" val="35617626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14375"/>
            <a:ext cx="6203950" cy="3490913"/>
          </a:xfrm>
        </p:spPr>
      </p:sp>
      <p:sp>
        <p:nvSpPr>
          <p:cNvPr id="3" name="Notes Placeholder 2"/>
          <p:cNvSpPr>
            <a:spLocks noGrp="1"/>
          </p:cNvSpPr>
          <p:nvPr>
            <p:ph type="body" idx="1"/>
          </p:nvPr>
        </p:nvSpPr>
        <p:spPr/>
        <p:txBody>
          <a:bodyPr/>
          <a:lstStyle/>
          <a:p>
            <a:pPr defTabSz="924458">
              <a:defRPr/>
            </a:pPr>
            <a:endParaRPr lang="en-US" dirty="0"/>
          </a:p>
          <a:p>
            <a:pPr defTabSz="924458">
              <a:defRPr/>
            </a:pPr>
            <a:endParaRPr lang="en-US" baseline="0" dirty="0"/>
          </a:p>
          <a:p>
            <a:endParaRPr lang="en-US" dirty="0"/>
          </a:p>
        </p:txBody>
      </p:sp>
      <p:sp>
        <p:nvSpPr>
          <p:cNvPr id="4" name="Slide Number Placeholder 3"/>
          <p:cNvSpPr>
            <a:spLocks noGrp="1"/>
          </p:cNvSpPr>
          <p:nvPr>
            <p:ph type="sldNum" sz="quarter" idx="10"/>
          </p:nvPr>
        </p:nvSpPr>
        <p:spPr/>
        <p:txBody>
          <a:bodyPr/>
          <a:lstStyle/>
          <a:p>
            <a:pPr defTabSz="462188">
              <a:defRPr/>
            </a:pPr>
            <a:fld id="{A715AD9C-0B0B-BD4E-B7B6-4A33D24DF95F}" type="slidenum">
              <a:rPr lang="en-US">
                <a:solidFill>
                  <a:prstClr val="black"/>
                </a:solidFill>
                <a:latin typeface="Calibri"/>
              </a:rPr>
              <a:pPr defTabSz="462188">
                <a:defRPr/>
              </a:pPr>
              <a:t>14</a:t>
            </a:fld>
            <a:endParaRPr lang="en-US">
              <a:solidFill>
                <a:prstClr val="black"/>
              </a:solidFill>
              <a:latin typeface="Calibri"/>
            </a:endParaRPr>
          </a:p>
        </p:txBody>
      </p:sp>
    </p:spTree>
    <p:extLst>
      <p:ext uri="{BB962C8B-B14F-4D97-AF65-F5344CB8AC3E}">
        <p14:creationId xmlns:p14="http://schemas.microsoft.com/office/powerpoint/2010/main" val="12629597"/>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15963"/>
            <a:ext cx="6203950" cy="3490912"/>
          </a:xfrm>
        </p:spPr>
      </p:sp>
      <p:sp>
        <p:nvSpPr>
          <p:cNvPr id="3" name="Notes Placeholder 2"/>
          <p:cNvSpPr>
            <a:spLocks noGrp="1"/>
          </p:cNvSpPr>
          <p:nvPr>
            <p:ph type="body" idx="1"/>
          </p:nvPr>
        </p:nvSpPr>
        <p:spPr/>
        <p:txBody>
          <a:bodyPr/>
          <a:lstStyle/>
          <a:p>
            <a:r>
              <a:rPr lang="en-US" dirty="0"/>
              <a:t>Back to the key take away we started with… READ</a:t>
            </a:r>
          </a:p>
        </p:txBody>
      </p:sp>
      <p:sp>
        <p:nvSpPr>
          <p:cNvPr id="4" name="Slide Number Placeholder 3"/>
          <p:cNvSpPr>
            <a:spLocks noGrp="1"/>
          </p:cNvSpPr>
          <p:nvPr>
            <p:ph type="sldNum" sz="quarter" idx="10"/>
          </p:nvPr>
        </p:nvSpPr>
        <p:spPr/>
        <p:txBody>
          <a:bodyPr/>
          <a:lstStyle/>
          <a:p>
            <a:fld id="{B465681C-ACBD-6F40-B006-2DEC7E88A615}" type="slidenum">
              <a:rPr lang="en-US" smtClean="0"/>
              <a:t>133</a:t>
            </a:fld>
            <a:endParaRPr lang="en-US"/>
          </a:p>
        </p:txBody>
      </p:sp>
    </p:spTree>
    <p:extLst>
      <p:ext uri="{BB962C8B-B14F-4D97-AF65-F5344CB8AC3E}">
        <p14:creationId xmlns:p14="http://schemas.microsoft.com/office/powerpoint/2010/main" val="3060279751"/>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15963"/>
            <a:ext cx="6203950" cy="3490912"/>
          </a:xfrm>
        </p:spPr>
      </p:sp>
      <p:sp>
        <p:nvSpPr>
          <p:cNvPr id="3" name="Notes Placeholder 2"/>
          <p:cNvSpPr>
            <a:spLocks noGrp="1"/>
          </p:cNvSpPr>
          <p:nvPr>
            <p:ph type="body" idx="1"/>
          </p:nvPr>
        </p:nvSpPr>
        <p:spPr/>
        <p:txBody>
          <a:bodyPr/>
          <a:lstStyle/>
          <a:p>
            <a:r>
              <a:rPr lang="en-US" dirty="0"/>
              <a:t>Why do we think that is?</a:t>
            </a:r>
          </a:p>
        </p:txBody>
      </p:sp>
      <p:sp>
        <p:nvSpPr>
          <p:cNvPr id="4" name="Slide Number Placeholder 3"/>
          <p:cNvSpPr>
            <a:spLocks noGrp="1"/>
          </p:cNvSpPr>
          <p:nvPr>
            <p:ph type="sldNum" sz="quarter" idx="10"/>
          </p:nvPr>
        </p:nvSpPr>
        <p:spPr/>
        <p:txBody>
          <a:bodyPr/>
          <a:lstStyle/>
          <a:p>
            <a:fld id="{B465681C-ACBD-6F40-B006-2DEC7E88A615}" type="slidenum">
              <a:rPr lang="en-US" smtClean="0"/>
              <a:t>134</a:t>
            </a:fld>
            <a:endParaRPr lang="en-US"/>
          </a:p>
        </p:txBody>
      </p:sp>
    </p:spTree>
    <p:extLst>
      <p:ext uri="{BB962C8B-B14F-4D97-AF65-F5344CB8AC3E}">
        <p14:creationId xmlns:p14="http://schemas.microsoft.com/office/powerpoint/2010/main" val="2632246449"/>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15963"/>
            <a:ext cx="6203950" cy="3490912"/>
          </a:xfrm>
        </p:spPr>
      </p:sp>
      <p:sp>
        <p:nvSpPr>
          <p:cNvPr id="3" name="Notes Placeholder 2"/>
          <p:cNvSpPr>
            <a:spLocks noGrp="1"/>
          </p:cNvSpPr>
          <p:nvPr>
            <p:ph type="body" idx="1"/>
          </p:nvPr>
        </p:nvSpPr>
        <p:spPr/>
        <p:txBody>
          <a:bodyPr/>
          <a:lstStyle/>
          <a:p>
            <a:r>
              <a:rPr lang="en-US" sz="1200" kern="1200" dirty="0">
                <a:solidFill>
                  <a:srgbClr val="FF0000"/>
                </a:solidFill>
                <a:effectLst/>
                <a:latin typeface="+mn-lt"/>
                <a:ea typeface="+mn-ea"/>
                <a:cs typeface="+mn-cs"/>
              </a:rPr>
              <a:t>Well, the most obvious reasons goes back to what the earlier presenters described.  SPARC implementation ended up mainly focusing on screening and assessment.  The EHR tools and performance metrics were really focused on these care processes.  There was a reluctance to focus on brief alcohol counseling and AUD treatment engagement until this foundational work was in place.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465681C-ACBD-6F40-B006-2DEC7E88A615}" type="slidenum">
              <a:rPr lang="en-US" smtClean="0"/>
              <a:t>135</a:t>
            </a:fld>
            <a:endParaRPr lang="en-US"/>
          </a:p>
        </p:txBody>
      </p:sp>
    </p:spTree>
    <p:extLst>
      <p:ext uri="{BB962C8B-B14F-4D97-AF65-F5344CB8AC3E}">
        <p14:creationId xmlns:p14="http://schemas.microsoft.com/office/powerpoint/2010/main" val="1763594032"/>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15963"/>
            <a:ext cx="6203950" cy="3490912"/>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less obvious point here is that we found when rates of brief counseling increased during active implementation, rates of treatment engagement simultaneously decreased.  Was preventive brief counseling being substituted for AUD treatment engagement?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don’t know the answer to this question, but a recent study led by my colleague Maddie Frost in the VA Puget Sound Healthcare (Kathy mentioned earlier) system found documented brief intervention for alcohol use was associated with lower likelihood of patients receiving VA specialty addictions treatment.   So, it seems this is a strong possibility that should be further explored.</a:t>
            </a:r>
          </a:p>
        </p:txBody>
      </p:sp>
      <p:sp>
        <p:nvSpPr>
          <p:cNvPr id="4" name="Slide Number Placeholder 3"/>
          <p:cNvSpPr>
            <a:spLocks noGrp="1"/>
          </p:cNvSpPr>
          <p:nvPr>
            <p:ph type="sldNum" sz="quarter" idx="10"/>
          </p:nvPr>
        </p:nvSpPr>
        <p:spPr/>
        <p:txBody>
          <a:bodyPr/>
          <a:lstStyle/>
          <a:p>
            <a:fld id="{B465681C-ACBD-6F40-B006-2DEC7E88A615}" type="slidenum">
              <a:rPr lang="en-US" smtClean="0"/>
              <a:t>136</a:t>
            </a:fld>
            <a:endParaRPr lang="en-US"/>
          </a:p>
        </p:txBody>
      </p:sp>
    </p:spTree>
    <p:extLst>
      <p:ext uri="{BB962C8B-B14F-4D97-AF65-F5344CB8AC3E}">
        <p14:creationId xmlns:p14="http://schemas.microsoft.com/office/powerpoint/2010/main" val="3723980522"/>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15963"/>
            <a:ext cx="6203950" cy="3490912"/>
          </a:xfrm>
        </p:spPr>
      </p:sp>
      <p:sp>
        <p:nvSpPr>
          <p:cNvPr id="3" name="Notes Placeholder 2"/>
          <p:cNvSpPr>
            <a:spLocks noGrp="1"/>
          </p:cNvSpPr>
          <p:nvPr>
            <p:ph type="body" idx="1"/>
          </p:nvPr>
        </p:nvSpPr>
        <p:spPr/>
        <p:txBody>
          <a:bodyPr/>
          <a:lstStyle/>
          <a:p>
            <a:r>
              <a:rPr lang="en-US" dirty="0"/>
              <a:t>Before closing I’ll call out a few important limitations of this work which included generalizability, this research focused on one healthcare organization in the Pacific NW.  It’s also possible we under-estimated rates of brief counseling and AUD treatment engagement by relying on health record data.  And besides outcomes of screening and assessment our performance metrics continue to measure, patient health </a:t>
            </a:r>
            <a:r>
              <a:rPr lang="en-US"/>
              <a:t>outcomes RESULTING </a:t>
            </a:r>
            <a:r>
              <a:rPr lang="en-US" dirty="0"/>
              <a:t>from the SPARC implementation are unknown, along with how patients qualitatively experienced the implementation of SPARC.</a:t>
            </a:r>
          </a:p>
        </p:txBody>
      </p:sp>
      <p:sp>
        <p:nvSpPr>
          <p:cNvPr id="4" name="Slide Number Placeholder 3"/>
          <p:cNvSpPr>
            <a:spLocks noGrp="1"/>
          </p:cNvSpPr>
          <p:nvPr>
            <p:ph type="sldNum" sz="quarter" idx="10"/>
          </p:nvPr>
        </p:nvSpPr>
        <p:spPr/>
        <p:txBody>
          <a:bodyPr/>
          <a:lstStyle/>
          <a:p>
            <a:fld id="{B465681C-ACBD-6F40-B006-2DEC7E88A615}" type="slidenum">
              <a:rPr lang="en-US" smtClean="0"/>
              <a:t>137</a:t>
            </a:fld>
            <a:endParaRPr lang="en-US"/>
          </a:p>
        </p:txBody>
      </p:sp>
    </p:spTree>
    <p:extLst>
      <p:ext uri="{BB962C8B-B14F-4D97-AF65-F5344CB8AC3E}">
        <p14:creationId xmlns:p14="http://schemas.microsoft.com/office/powerpoint/2010/main" val="1861934473"/>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14375"/>
            <a:ext cx="6203950" cy="3490913"/>
          </a:xfrm>
        </p:spPr>
      </p:sp>
      <p:sp>
        <p:nvSpPr>
          <p:cNvPr id="3" name="Notes Placeholder 2"/>
          <p:cNvSpPr>
            <a:spLocks noGrp="1"/>
          </p:cNvSpPr>
          <p:nvPr>
            <p:ph type="body" idx="1"/>
          </p:nvPr>
        </p:nvSpPr>
        <p:spPr/>
        <p:txBody>
          <a:bodyPr/>
          <a:lstStyle/>
          <a:p>
            <a:pPr marL="0" lvl="0" indent="-180862">
              <a:buClr>
                <a:srgbClr val="F57D20"/>
              </a:buClr>
              <a:buFont typeface="Wingdings" panose="05000000000000000000" pitchFamily="2" charset="2"/>
              <a:buNone/>
            </a:pPr>
            <a:r>
              <a:rPr lang="en-US" sz="2400" dirty="0"/>
              <a:t>Future work in KP Washington will build from this foundation and focus on shared decision-making and AUD treatment.  This work will be inherently more complex than screening and assessment, but it appears SPARC was successful laying a strong foundation we can build from.  </a:t>
            </a:r>
            <a:endParaRPr lang="en-US" dirty="0"/>
          </a:p>
        </p:txBody>
      </p:sp>
      <p:sp>
        <p:nvSpPr>
          <p:cNvPr id="4" name="Slide Number Placeholder 3"/>
          <p:cNvSpPr>
            <a:spLocks noGrp="1"/>
          </p:cNvSpPr>
          <p:nvPr>
            <p:ph type="sldNum" sz="quarter" idx="10"/>
          </p:nvPr>
        </p:nvSpPr>
        <p:spPr/>
        <p:txBody>
          <a:bodyPr/>
          <a:lstStyle/>
          <a:p>
            <a:pPr defTabSz="462188">
              <a:defRPr/>
            </a:pPr>
            <a:fld id="{A715AD9C-0B0B-BD4E-B7B6-4A33D24DF95F}" type="slidenum">
              <a:rPr lang="en-US">
                <a:solidFill>
                  <a:prstClr val="black"/>
                </a:solidFill>
                <a:latin typeface="Calibri"/>
              </a:rPr>
              <a:pPr defTabSz="462188">
                <a:defRPr/>
              </a:pPr>
              <a:t>138</a:t>
            </a:fld>
            <a:endParaRPr lang="en-US">
              <a:solidFill>
                <a:prstClr val="black"/>
              </a:solidFill>
              <a:latin typeface="Calibri"/>
            </a:endParaRPr>
          </a:p>
        </p:txBody>
      </p:sp>
    </p:spTree>
    <p:extLst>
      <p:ext uri="{BB962C8B-B14F-4D97-AF65-F5344CB8AC3E}">
        <p14:creationId xmlns:p14="http://schemas.microsoft.com/office/powerpoint/2010/main" val="1109592534"/>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14375"/>
            <a:ext cx="6203950" cy="3490913"/>
          </a:xfrm>
        </p:spPr>
      </p:sp>
      <p:sp>
        <p:nvSpPr>
          <p:cNvPr id="3" name="Notes Placeholder 2"/>
          <p:cNvSpPr>
            <a:spLocks noGrp="1"/>
          </p:cNvSpPr>
          <p:nvPr>
            <p:ph type="body" idx="1"/>
          </p:nvPr>
        </p:nvSpPr>
        <p:spPr/>
        <p:txBody>
          <a:bodyPr/>
          <a:lstStyle/>
          <a:p>
            <a:pPr marL="0" lvl="0" indent="-180862">
              <a:buClr>
                <a:srgbClr val="F57D20"/>
              </a:buClr>
              <a:buFont typeface="Wingdings" panose="05000000000000000000" pitchFamily="2" charset="2"/>
              <a:buNone/>
            </a:pPr>
            <a:endParaRPr lang="en-US" dirty="0"/>
          </a:p>
        </p:txBody>
      </p:sp>
      <p:sp>
        <p:nvSpPr>
          <p:cNvPr id="4" name="Slide Number Placeholder 3"/>
          <p:cNvSpPr>
            <a:spLocks noGrp="1"/>
          </p:cNvSpPr>
          <p:nvPr>
            <p:ph type="sldNum" sz="quarter" idx="10"/>
          </p:nvPr>
        </p:nvSpPr>
        <p:spPr/>
        <p:txBody>
          <a:bodyPr/>
          <a:lstStyle/>
          <a:p>
            <a:pPr defTabSz="462188">
              <a:defRPr/>
            </a:pPr>
            <a:fld id="{A715AD9C-0B0B-BD4E-B7B6-4A33D24DF95F}" type="slidenum">
              <a:rPr lang="en-US">
                <a:solidFill>
                  <a:prstClr val="black"/>
                </a:solidFill>
                <a:latin typeface="Calibri"/>
              </a:rPr>
              <a:pPr defTabSz="462188">
                <a:defRPr/>
              </a:pPr>
              <a:t>139</a:t>
            </a:fld>
            <a:endParaRPr lang="en-US">
              <a:solidFill>
                <a:prstClr val="black"/>
              </a:solidFill>
              <a:latin typeface="Calibri"/>
            </a:endParaRPr>
          </a:p>
        </p:txBody>
      </p:sp>
    </p:spTree>
    <p:extLst>
      <p:ext uri="{BB962C8B-B14F-4D97-AF65-F5344CB8AC3E}">
        <p14:creationId xmlns:p14="http://schemas.microsoft.com/office/powerpoint/2010/main" val="37680038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15963"/>
            <a:ext cx="6203950" cy="3490912"/>
          </a:xfrm>
        </p:spPr>
      </p:sp>
      <p:sp>
        <p:nvSpPr>
          <p:cNvPr id="3" name="Notes Placeholder 2"/>
          <p:cNvSpPr>
            <a:spLocks noGrp="1"/>
          </p:cNvSpPr>
          <p:nvPr>
            <p:ph type="body" idx="1"/>
          </p:nvPr>
        </p:nvSpPr>
        <p:spPr/>
        <p:txBody>
          <a:bodyPr/>
          <a:lstStyle/>
          <a:p>
            <a:r>
              <a:rPr lang="en-US" dirty="0"/>
              <a:t>FE = research team</a:t>
            </a:r>
          </a:p>
        </p:txBody>
      </p:sp>
      <p:sp>
        <p:nvSpPr>
          <p:cNvPr id="4" name="Slide Number Placeholder 3"/>
          <p:cNvSpPr>
            <a:spLocks noGrp="1"/>
          </p:cNvSpPr>
          <p:nvPr>
            <p:ph type="sldNum" sz="quarter" idx="5"/>
          </p:nvPr>
        </p:nvSpPr>
        <p:spPr/>
        <p:txBody>
          <a:bodyPr/>
          <a:lstStyle/>
          <a:p>
            <a:fld id="{B465681C-ACBD-6F40-B006-2DEC7E88A615}" type="slidenum">
              <a:rPr lang="en-US" smtClean="0"/>
              <a:t>15</a:t>
            </a:fld>
            <a:endParaRPr lang="en-US"/>
          </a:p>
        </p:txBody>
      </p:sp>
    </p:spTree>
    <p:extLst>
      <p:ext uri="{BB962C8B-B14F-4D97-AF65-F5344CB8AC3E}">
        <p14:creationId xmlns:p14="http://schemas.microsoft.com/office/powerpoint/2010/main" val="31684500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15963"/>
            <a:ext cx="6203950" cy="3490912"/>
          </a:xfrm>
        </p:spPr>
      </p:sp>
      <p:sp>
        <p:nvSpPr>
          <p:cNvPr id="3" name="Notes Placeholder 2"/>
          <p:cNvSpPr>
            <a:spLocks noGrp="1"/>
          </p:cNvSpPr>
          <p:nvPr>
            <p:ph type="body" idx="1"/>
          </p:nvPr>
        </p:nvSpPr>
        <p:spPr/>
        <p:txBody>
          <a:bodyPr/>
          <a:lstStyle/>
          <a:p>
            <a:r>
              <a:rPr lang="en-US" dirty="0"/>
              <a:t>FE = research team</a:t>
            </a:r>
          </a:p>
        </p:txBody>
      </p:sp>
      <p:sp>
        <p:nvSpPr>
          <p:cNvPr id="4" name="Slide Number Placeholder 3"/>
          <p:cNvSpPr>
            <a:spLocks noGrp="1"/>
          </p:cNvSpPr>
          <p:nvPr>
            <p:ph type="sldNum" sz="quarter" idx="5"/>
          </p:nvPr>
        </p:nvSpPr>
        <p:spPr/>
        <p:txBody>
          <a:bodyPr/>
          <a:lstStyle/>
          <a:p>
            <a:fld id="{B465681C-ACBD-6F40-B006-2DEC7E88A615}" type="slidenum">
              <a:rPr lang="en-US" smtClean="0"/>
              <a:t>17</a:t>
            </a:fld>
            <a:endParaRPr lang="en-US"/>
          </a:p>
        </p:txBody>
      </p:sp>
    </p:spTree>
    <p:extLst>
      <p:ext uri="{BB962C8B-B14F-4D97-AF65-F5344CB8AC3E}">
        <p14:creationId xmlns:p14="http://schemas.microsoft.com/office/powerpoint/2010/main" val="30229787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14375"/>
            <a:ext cx="6203950" cy="3490913"/>
          </a:xfrm>
        </p:spPr>
      </p:sp>
      <p:sp>
        <p:nvSpPr>
          <p:cNvPr id="3" name="Notes Placeholder 2"/>
          <p:cNvSpPr>
            <a:spLocks noGrp="1"/>
          </p:cNvSpPr>
          <p:nvPr>
            <p:ph type="body" idx="1"/>
          </p:nvPr>
        </p:nvSpPr>
        <p:spPr/>
        <p:txBody>
          <a:bodyPr/>
          <a:lstStyle/>
          <a:p>
            <a:pPr defTabSz="462188">
              <a:defRPr/>
            </a:pPr>
            <a:r>
              <a:rPr lang="en-US" altLang="en-US" dirty="0">
                <a:solidFill>
                  <a:srgbClr val="006BA6"/>
                </a:solidFill>
              </a:rPr>
              <a:t>So when we started working with the clinical teams, many were upset because we were asking them to do more with fewer staff.</a:t>
            </a:r>
          </a:p>
          <a:p>
            <a:pPr defTabSz="462188">
              <a:defRPr/>
            </a:pPr>
            <a:endParaRPr lang="en-US" altLang="en-US" dirty="0">
              <a:solidFill>
                <a:srgbClr val="006BA6"/>
              </a:solidFill>
            </a:endParaRPr>
          </a:p>
          <a:p>
            <a:pPr defTabSz="462188">
              <a:defRPr/>
            </a:pPr>
            <a:r>
              <a:rPr lang="en-US" altLang="en-US" dirty="0">
                <a:solidFill>
                  <a:srgbClr val="006BA6"/>
                </a:solidFill>
              </a:rPr>
              <a:t>What we heard from clinic teams when we first started (which might be familiar to many of you trying to implement change) included:</a:t>
            </a:r>
          </a:p>
          <a:p>
            <a:pPr marL="173336" indent="-173336" defTabSz="462188">
              <a:buFont typeface="Arial" panose="020B0604020202020204" pitchFamily="34" charset="0"/>
              <a:buChar char="•"/>
              <a:defRPr/>
            </a:pPr>
            <a:r>
              <a:rPr lang="en-US" dirty="0">
                <a:solidFill>
                  <a:srgbClr val="006BA6"/>
                </a:solidFill>
              </a:rPr>
              <a:t>We don’t have enough time or resources to do this</a:t>
            </a:r>
          </a:p>
          <a:p>
            <a:pPr marL="173336" indent="-173336" defTabSz="462188">
              <a:buFont typeface="Arial" panose="020B0604020202020204" pitchFamily="34" charset="0"/>
              <a:buChar char="•"/>
              <a:defRPr/>
            </a:pPr>
            <a:r>
              <a:rPr lang="en-US" dirty="0">
                <a:solidFill>
                  <a:srgbClr val="006BA6"/>
                </a:solidFill>
              </a:rPr>
              <a:t>Whose idea was this?</a:t>
            </a:r>
          </a:p>
          <a:p>
            <a:pPr marL="173336" indent="-173336" defTabSz="462188">
              <a:buFont typeface="Arial" panose="020B0604020202020204" pitchFamily="34" charset="0"/>
              <a:buChar char="•"/>
              <a:defRPr/>
            </a:pPr>
            <a:r>
              <a:rPr lang="en-US" dirty="0">
                <a:solidFill>
                  <a:srgbClr val="006BA6"/>
                </a:solidFill>
              </a:rPr>
              <a:t>We are too overwhelmed.  This is opening up Pandora’s box.</a:t>
            </a:r>
          </a:p>
          <a:p>
            <a:pPr marL="173336" indent="-173336" defTabSz="462188">
              <a:buFont typeface="Arial" panose="020B0604020202020204" pitchFamily="34" charset="0"/>
              <a:buChar char="•"/>
              <a:defRPr/>
            </a:pPr>
            <a:r>
              <a:rPr lang="en-US" dirty="0">
                <a:solidFill>
                  <a:srgbClr val="006BA6"/>
                </a:solidFill>
              </a:rPr>
              <a:t>This is a research project that others (leaders) committed to, and now we are being forced to prioritize it.</a:t>
            </a:r>
            <a:endParaRPr lang="en-US" sz="1100" dirty="0"/>
          </a:p>
          <a:p>
            <a:endParaRPr lang="en-US" dirty="0"/>
          </a:p>
          <a:p>
            <a:endParaRPr lang="en-US" dirty="0"/>
          </a:p>
        </p:txBody>
      </p:sp>
      <p:sp>
        <p:nvSpPr>
          <p:cNvPr id="4" name="Slide Number Placeholder 3"/>
          <p:cNvSpPr>
            <a:spLocks noGrp="1"/>
          </p:cNvSpPr>
          <p:nvPr>
            <p:ph type="sldNum" sz="quarter" idx="10"/>
          </p:nvPr>
        </p:nvSpPr>
        <p:spPr/>
        <p:txBody>
          <a:bodyPr/>
          <a:lstStyle/>
          <a:p>
            <a:fld id="{B465681C-ACBD-6F40-B006-2DEC7E88A615}" type="slidenum">
              <a:rPr lang="en-US" smtClean="0"/>
              <a:t>18</a:t>
            </a:fld>
            <a:endParaRPr lang="en-US"/>
          </a:p>
        </p:txBody>
      </p:sp>
    </p:spTree>
    <p:extLst>
      <p:ext uri="{BB962C8B-B14F-4D97-AF65-F5344CB8AC3E}">
        <p14:creationId xmlns:p14="http://schemas.microsoft.com/office/powerpoint/2010/main" val="31572115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15963"/>
            <a:ext cx="6203950" cy="3490912"/>
          </a:xfrm>
        </p:spPr>
      </p:sp>
      <p:sp>
        <p:nvSpPr>
          <p:cNvPr id="3" name="Notes Placeholder 2"/>
          <p:cNvSpPr>
            <a:spLocks noGrp="1"/>
          </p:cNvSpPr>
          <p:nvPr>
            <p:ph type="body" idx="1"/>
          </p:nvPr>
        </p:nvSpPr>
        <p:spPr/>
        <p:txBody>
          <a:bodyPr/>
          <a:lstStyle/>
          <a:p>
            <a:r>
              <a:rPr lang="en-US" dirty="0"/>
              <a:t>FE = research team</a:t>
            </a:r>
          </a:p>
        </p:txBody>
      </p:sp>
      <p:sp>
        <p:nvSpPr>
          <p:cNvPr id="4" name="Slide Number Placeholder 3"/>
          <p:cNvSpPr>
            <a:spLocks noGrp="1"/>
          </p:cNvSpPr>
          <p:nvPr>
            <p:ph type="sldNum" sz="quarter" idx="5"/>
          </p:nvPr>
        </p:nvSpPr>
        <p:spPr/>
        <p:txBody>
          <a:bodyPr/>
          <a:lstStyle/>
          <a:p>
            <a:fld id="{B465681C-ACBD-6F40-B006-2DEC7E88A615}" type="slidenum">
              <a:rPr lang="en-US" smtClean="0"/>
              <a:t>19</a:t>
            </a:fld>
            <a:endParaRPr lang="en-US"/>
          </a:p>
        </p:txBody>
      </p:sp>
    </p:spTree>
    <p:extLst>
      <p:ext uri="{BB962C8B-B14F-4D97-AF65-F5344CB8AC3E}">
        <p14:creationId xmlns:p14="http://schemas.microsoft.com/office/powerpoint/2010/main" val="7965912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14375"/>
            <a:ext cx="6203950" cy="3490913"/>
          </a:xfrm>
        </p:spPr>
      </p:sp>
      <p:sp>
        <p:nvSpPr>
          <p:cNvPr id="3" name="Notes Placeholder 2"/>
          <p:cNvSpPr>
            <a:spLocks noGrp="1"/>
          </p:cNvSpPr>
          <p:nvPr>
            <p:ph type="body" idx="1"/>
          </p:nvPr>
        </p:nvSpPr>
        <p:spPr/>
        <p:txBody>
          <a:bodyPr/>
          <a:lstStyle/>
          <a:p>
            <a:r>
              <a:rPr lang="en-US" dirty="0"/>
              <a:t>Stress MAs</a:t>
            </a:r>
          </a:p>
          <a:p>
            <a:r>
              <a:rPr lang="en-US" dirty="0"/>
              <a:t>Add to slide?</a:t>
            </a:r>
          </a:p>
        </p:txBody>
      </p:sp>
      <p:sp>
        <p:nvSpPr>
          <p:cNvPr id="4" name="Slide Number Placeholder 3"/>
          <p:cNvSpPr>
            <a:spLocks noGrp="1"/>
          </p:cNvSpPr>
          <p:nvPr>
            <p:ph type="sldNum" sz="quarter" idx="10"/>
          </p:nvPr>
        </p:nvSpPr>
        <p:spPr/>
        <p:txBody>
          <a:bodyPr/>
          <a:lstStyle/>
          <a:p>
            <a:pPr defTabSz="462188">
              <a:defRPr/>
            </a:pPr>
            <a:fld id="{A715AD9C-0B0B-BD4E-B7B6-4A33D24DF95F}" type="slidenum">
              <a:rPr lang="en-US">
                <a:solidFill>
                  <a:prstClr val="black"/>
                </a:solidFill>
                <a:latin typeface="Calibri"/>
              </a:rPr>
              <a:pPr defTabSz="462188">
                <a:defRPr/>
              </a:pPr>
              <a:t>26</a:t>
            </a:fld>
            <a:endParaRPr lang="en-US">
              <a:solidFill>
                <a:prstClr val="black"/>
              </a:solidFill>
              <a:latin typeface="Calibri"/>
            </a:endParaRPr>
          </a:p>
        </p:txBody>
      </p:sp>
    </p:spTree>
    <p:extLst>
      <p:ext uri="{BB962C8B-B14F-4D97-AF65-F5344CB8AC3E}">
        <p14:creationId xmlns:p14="http://schemas.microsoft.com/office/powerpoint/2010/main" val="29622369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14375"/>
            <a:ext cx="6203950" cy="3490913"/>
          </a:xfrm>
        </p:spPr>
      </p:sp>
      <p:sp>
        <p:nvSpPr>
          <p:cNvPr id="3" name="Notes Placeholder 2"/>
          <p:cNvSpPr>
            <a:spLocks noGrp="1"/>
          </p:cNvSpPr>
          <p:nvPr>
            <p:ph type="body" idx="1"/>
          </p:nvPr>
        </p:nvSpPr>
        <p:spPr/>
        <p:txBody>
          <a:bodyPr/>
          <a:lstStyle/>
          <a:p>
            <a:r>
              <a:rPr lang="en-US" dirty="0"/>
              <a:t>Say front desk</a:t>
            </a:r>
          </a:p>
        </p:txBody>
      </p:sp>
      <p:sp>
        <p:nvSpPr>
          <p:cNvPr id="4" name="Slide Number Placeholder 3"/>
          <p:cNvSpPr>
            <a:spLocks noGrp="1"/>
          </p:cNvSpPr>
          <p:nvPr>
            <p:ph type="sldNum" sz="quarter" idx="10"/>
          </p:nvPr>
        </p:nvSpPr>
        <p:spPr/>
        <p:txBody>
          <a:bodyPr/>
          <a:lstStyle/>
          <a:p>
            <a:pPr defTabSz="462188">
              <a:defRPr/>
            </a:pPr>
            <a:fld id="{A715AD9C-0B0B-BD4E-B7B6-4A33D24DF95F}" type="slidenum">
              <a:rPr lang="en-US">
                <a:solidFill>
                  <a:prstClr val="black"/>
                </a:solidFill>
                <a:latin typeface="Calibri"/>
              </a:rPr>
              <a:pPr defTabSz="462188">
                <a:defRPr/>
              </a:pPr>
              <a:t>27</a:t>
            </a:fld>
            <a:endParaRPr lang="en-US">
              <a:solidFill>
                <a:prstClr val="black"/>
              </a:solidFill>
              <a:latin typeface="Calibri"/>
            </a:endParaRPr>
          </a:p>
        </p:txBody>
      </p:sp>
    </p:spTree>
    <p:extLst>
      <p:ext uri="{BB962C8B-B14F-4D97-AF65-F5344CB8AC3E}">
        <p14:creationId xmlns:p14="http://schemas.microsoft.com/office/powerpoint/2010/main" val="29088830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14375"/>
            <a:ext cx="6203950" cy="3490913"/>
          </a:xfrm>
        </p:spPr>
      </p:sp>
      <p:sp>
        <p:nvSpPr>
          <p:cNvPr id="3" name="Notes Placeholder 2"/>
          <p:cNvSpPr>
            <a:spLocks noGrp="1"/>
          </p:cNvSpPr>
          <p:nvPr>
            <p:ph type="body" idx="1"/>
          </p:nvPr>
        </p:nvSpPr>
        <p:spPr/>
        <p:txBody>
          <a:bodyPr/>
          <a:lstStyle/>
          <a:p>
            <a:r>
              <a:rPr lang="en-US" dirty="0"/>
              <a:t>Demo </a:t>
            </a:r>
            <a:r>
              <a:rPr lang="en-US" dirty="0" err="1"/>
              <a:t>scren</a:t>
            </a:r>
            <a:endParaRPr lang="en-US" dirty="0"/>
          </a:p>
          <a:p>
            <a:r>
              <a:rPr lang="en-US" dirty="0" err="1"/>
              <a:t>Dx</a:t>
            </a:r>
            <a:r>
              <a:rPr lang="en-US" baseline="0" dirty="0"/>
              <a:t> assessment</a:t>
            </a:r>
          </a:p>
          <a:p>
            <a:r>
              <a:rPr lang="en-US" baseline="0" dirty="0"/>
              <a:t>Columbia</a:t>
            </a:r>
          </a:p>
          <a:p>
            <a:r>
              <a:rPr lang="en-US" baseline="0" dirty="0"/>
              <a:t>Preventive HO</a:t>
            </a:r>
          </a:p>
          <a:p>
            <a:r>
              <a:rPr lang="en-US" dirty="0"/>
              <a:t>Getting started</a:t>
            </a:r>
          </a:p>
        </p:txBody>
      </p:sp>
      <p:sp>
        <p:nvSpPr>
          <p:cNvPr id="4" name="Slide Number Placeholder 3"/>
          <p:cNvSpPr>
            <a:spLocks noGrp="1"/>
          </p:cNvSpPr>
          <p:nvPr>
            <p:ph type="sldNum" sz="quarter" idx="10"/>
          </p:nvPr>
        </p:nvSpPr>
        <p:spPr/>
        <p:txBody>
          <a:bodyPr/>
          <a:lstStyle/>
          <a:p>
            <a:pPr defTabSz="462188">
              <a:defRPr/>
            </a:pPr>
            <a:fld id="{A715AD9C-0B0B-BD4E-B7B6-4A33D24DF95F}" type="slidenum">
              <a:rPr lang="en-US">
                <a:solidFill>
                  <a:prstClr val="black"/>
                </a:solidFill>
                <a:latin typeface="Calibri"/>
              </a:rPr>
              <a:pPr defTabSz="462188">
                <a:defRPr/>
              </a:pPr>
              <a:t>28</a:t>
            </a:fld>
            <a:endParaRPr lang="en-US">
              <a:solidFill>
                <a:prstClr val="black"/>
              </a:solidFill>
              <a:latin typeface="Calibri"/>
            </a:endParaRPr>
          </a:p>
        </p:txBody>
      </p:sp>
    </p:spTree>
    <p:extLst>
      <p:ext uri="{BB962C8B-B14F-4D97-AF65-F5344CB8AC3E}">
        <p14:creationId xmlns:p14="http://schemas.microsoft.com/office/powerpoint/2010/main" val="1409547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15963"/>
            <a:ext cx="6203950" cy="3490912"/>
          </a:xfrm>
        </p:spPr>
      </p:sp>
      <p:sp>
        <p:nvSpPr>
          <p:cNvPr id="3" name="Notes Placeholder 2"/>
          <p:cNvSpPr>
            <a:spLocks noGrp="1"/>
          </p:cNvSpPr>
          <p:nvPr>
            <p:ph type="body" idx="1"/>
          </p:nvPr>
        </p:nvSpPr>
        <p:spPr/>
        <p:txBody>
          <a:bodyPr/>
          <a:lstStyle/>
          <a:p>
            <a:r>
              <a:rPr lang="en-US" dirty="0"/>
              <a:t>First I’d like to thank our collaborators, and our research funding and support, specifically the Agency for Healthcare Research and Quality which funded our main SPARC trial and analyses.</a:t>
            </a:r>
          </a:p>
        </p:txBody>
      </p:sp>
      <p:sp>
        <p:nvSpPr>
          <p:cNvPr id="4" name="Slide Number Placeholder 3"/>
          <p:cNvSpPr>
            <a:spLocks noGrp="1"/>
          </p:cNvSpPr>
          <p:nvPr>
            <p:ph type="sldNum" sz="quarter" idx="5"/>
          </p:nvPr>
        </p:nvSpPr>
        <p:spPr/>
        <p:txBody>
          <a:bodyPr/>
          <a:lstStyle/>
          <a:p>
            <a:fld id="{B465681C-ACBD-6F40-B006-2DEC7E88A615}" type="slidenum">
              <a:rPr lang="en-US" smtClean="0"/>
              <a:t>2</a:t>
            </a:fld>
            <a:endParaRPr lang="en-US" dirty="0"/>
          </a:p>
        </p:txBody>
      </p:sp>
    </p:spTree>
    <p:extLst>
      <p:ext uri="{BB962C8B-B14F-4D97-AF65-F5344CB8AC3E}">
        <p14:creationId xmlns:p14="http://schemas.microsoft.com/office/powerpoint/2010/main" val="13249898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14375"/>
            <a:ext cx="6203950" cy="3490913"/>
          </a:xfrm>
        </p:spPr>
      </p:sp>
      <p:sp>
        <p:nvSpPr>
          <p:cNvPr id="3" name="Notes Placeholder 2"/>
          <p:cNvSpPr>
            <a:spLocks noGrp="1"/>
          </p:cNvSpPr>
          <p:nvPr>
            <p:ph type="body" idx="1"/>
          </p:nvPr>
        </p:nvSpPr>
        <p:spPr/>
        <p:txBody>
          <a:bodyPr/>
          <a:lstStyle/>
          <a:p>
            <a:r>
              <a:rPr lang="en-US" dirty="0"/>
              <a:t>Demo </a:t>
            </a:r>
            <a:r>
              <a:rPr lang="en-US" dirty="0" err="1"/>
              <a:t>scren</a:t>
            </a:r>
            <a:endParaRPr lang="en-US" dirty="0"/>
          </a:p>
          <a:p>
            <a:r>
              <a:rPr lang="en-US" dirty="0" err="1"/>
              <a:t>Dx</a:t>
            </a:r>
            <a:r>
              <a:rPr lang="en-US" baseline="0" dirty="0"/>
              <a:t> assessment</a:t>
            </a:r>
          </a:p>
          <a:p>
            <a:r>
              <a:rPr lang="en-US" baseline="0" dirty="0"/>
              <a:t>Columbia</a:t>
            </a:r>
          </a:p>
          <a:p>
            <a:r>
              <a:rPr lang="en-US" baseline="0" dirty="0"/>
              <a:t>Preventive HO</a:t>
            </a:r>
          </a:p>
          <a:p>
            <a:r>
              <a:rPr lang="en-US" dirty="0"/>
              <a:t>Getting started</a:t>
            </a:r>
          </a:p>
        </p:txBody>
      </p:sp>
      <p:sp>
        <p:nvSpPr>
          <p:cNvPr id="4" name="Slide Number Placeholder 3"/>
          <p:cNvSpPr>
            <a:spLocks noGrp="1"/>
          </p:cNvSpPr>
          <p:nvPr>
            <p:ph type="sldNum" sz="quarter" idx="10"/>
          </p:nvPr>
        </p:nvSpPr>
        <p:spPr/>
        <p:txBody>
          <a:bodyPr/>
          <a:lstStyle/>
          <a:p>
            <a:pPr defTabSz="462188">
              <a:defRPr/>
            </a:pPr>
            <a:fld id="{A715AD9C-0B0B-BD4E-B7B6-4A33D24DF95F}" type="slidenum">
              <a:rPr lang="en-US">
                <a:solidFill>
                  <a:prstClr val="black"/>
                </a:solidFill>
                <a:latin typeface="Calibri"/>
              </a:rPr>
              <a:pPr defTabSz="462188">
                <a:defRPr/>
              </a:pPr>
              <a:t>29</a:t>
            </a:fld>
            <a:endParaRPr lang="en-US">
              <a:solidFill>
                <a:prstClr val="black"/>
              </a:solidFill>
              <a:latin typeface="Calibri"/>
            </a:endParaRPr>
          </a:p>
        </p:txBody>
      </p:sp>
    </p:spTree>
    <p:extLst>
      <p:ext uri="{BB962C8B-B14F-4D97-AF65-F5344CB8AC3E}">
        <p14:creationId xmlns:p14="http://schemas.microsoft.com/office/powerpoint/2010/main" val="941333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15963"/>
            <a:ext cx="6203950" cy="3490912"/>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B465681C-ACBD-6F40-B006-2DEC7E88A615}" type="slidenum">
              <a:rPr lang="en-US" smtClean="0"/>
              <a:t>30</a:t>
            </a:fld>
            <a:endParaRPr lang="en-US"/>
          </a:p>
        </p:txBody>
      </p:sp>
    </p:spTree>
    <p:extLst>
      <p:ext uri="{BB962C8B-B14F-4D97-AF65-F5344CB8AC3E}">
        <p14:creationId xmlns:p14="http://schemas.microsoft.com/office/powerpoint/2010/main" val="17013482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15963"/>
            <a:ext cx="6203950" cy="3490912"/>
          </a:xfrm>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OLD</a:t>
            </a:r>
          </a:p>
          <a:p>
            <a:r>
              <a:rPr lang="en-US" dirty="0"/>
              <a:t>The trial took place in Kaiser Permanente Washington from January 2015  through July 2018.  Implementation strategies included practice coaching, electronic health record (EHR) clinical decision support, and performance monitoring and feedback to local implementation teams.  The sample included all patients seen for primary care across 25  sites during the study period . All measures relied on secondary data from EHR or insurance claims. The main outcome measure for prevention was documented brief intervention (BI) within 14 days of a positive AUDIT-C screen. Natural language processing and procedure codes were used to identify documented BI. The main outcome measure for AUD treatment was initiation and engagement in treatment, defined based on the US National Committee of Quality Assurance Healthcare Effectiveness Dataset Information System measures , requiring a visit with  an AUD diagnosis within 14 days of initial diagnosis, with 2 more visits in the next 30 days . Analyses were conducted consistent with CONSORT for cluster-randomized trials (including intention to treat). We used general linear mixed models accounting for correlation of measures in the same person or site, adjusted for age, gender, race, ethnicity,  ETC.</a:t>
            </a:r>
          </a:p>
          <a:p>
            <a:r>
              <a:rPr lang="en-US" dirty="0"/>
              <a:t> Edit if results are only 22 randomized </a:t>
            </a:r>
            <a:r>
              <a:rPr lang="en-US" dirty="0" err="1"/>
              <a:t>clinisc</a:t>
            </a:r>
            <a:endParaRPr lang="en-US" dirty="0"/>
          </a:p>
          <a:p>
            <a:r>
              <a:rPr lang="en-US" dirty="0"/>
              <a:t> 22?</a:t>
            </a:r>
          </a:p>
          <a:p>
            <a:r>
              <a:rPr lang="en-US" dirty="0"/>
              <a:t> Delete?</a:t>
            </a:r>
          </a:p>
          <a:p>
            <a:r>
              <a:rPr lang="en-US" dirty="0"/>
              <a:t> Delete this whole citation/source clause, not strictly necessary?  </a:t>
            </a:r>
          </a:p>
          <a:p>
            <a:r>
              <a:rPr lang="en-US" dirty="0"/>
              <a:t>Or if required to keep source, (and I know this is sacrilegious) shorten to some combo such as:</a:t>
            </a:r>
          </a:p>
          <a:p>
            <a:r>
              <a:rPr lang="en-US" dirty="0"/>
              <a:t>US National Committee of Quality Assurance measures (skips HEDIS)</a:t>
            </a:r>
          </a:p>
          <a:p>
            <a:r>
              <a:rPr lang="en-US" dirty="0"/>
              <a:t>US Healthcare Effectiveness Dataset Information System (skip NCQA)</a:t>
            </a:r>
          </a:p>
          <a:p>
            <a:r>
              <a:rPr lang="en-US" dirty="0"/>
              <a:t> Should this be ‘for’?  I’m not sure what is meant by ‘requiring a visit with an AUD diagnosis’</a:t>
            </a:r>
          </a:p>
          <a:p>
            <a:r>
              <a:rPr lang="en-US" dirty="0"/>
              <a:t> </a:t>
            </a:r>
          </a:p>
          <a:p>
            <a:r>
              <a:rPr lang="en-US" dirty="0"/>
              <a:t>Or delete/shorten! </a:t>
            </a:r>
            <a:r>
              <a:rPr lang="en-US" dirty="0">
                <a:sym typeface="Segoe UI Emoji" panose="020B0502040204020203" pitchFamily="34" charset="0"/>
              </a:rPr>
              <a:t>😊</a:t>
            </a:r>
            <a:endParaRPr lang="en-US" dirty="0"/>
          </a:p>
          <a:p>
            <a:r>
              <a:rPr lang="en-US" dirty="0"/>
              <a:t> </a:t>
            </a:r>
          </a:p>
          <a:p>
            <a:r>
              <a:rPr lang="en-US" dirty="0"/>
              <a:t>“requiring a visit within 14 days of initial AUD diagnosis”</a:t>
            </a:r>
          </a:p>
          <a:p>
            <a:r>
              <a:rPr lang="en-US" dirty="0"/>
              <a:t> May not fit</a:t>
            </a:r>
          </a:p>
          <a:p>
            <a:endParaRPr lang="en-US" dirty="0"/>
          </a:p>
        </p:txBody>
      </p:sp>
      <p:sp>
        <p:nvSpPr>
          <p:cNvPr id="4" name="Slide Number Placeholder 3"/>
          <p:cNvSpPr>
            <a:spLocks noGrp="1"/>
          </p:cNvSpPr>
          <p:nvPr>
            <p:ph type="sldNum" sz="quarter" idx="10"/>
          </p:nvPr>
        </p:nvSpPr>
        <p:spPr/>
        <p:txBody>
          <a:bodyPr/>
          <a:lstStyle/>
          <a:p>
            <a:fld id="{B465681C-ACBD-6F40-B006-2DEC7E88A615}" type="slidenum">
              <a:rPr lang="en-US" smtClean="0"/>
              <a:t>31</a:t>
            </a:fld>
            <a:endParaRPr lang="en-US"/>
          </a:p>
        </p:txBody>
      </p:sp>
    </p:spTree>
    <p:extLst>
      <p:ext uri="{BB962C8B-B14F-4D97-AF65-F5344CB8AC3E}">
        <p14:creationId xmlns:p14="http://schemas.microsoft.com/office/powerpoint/2010/main" val="24843806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15963"/>
            <a:ext cx="6203950" cy="3490912"/>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B465681C-ACBD-6F40-B006-2DEC7E88A615}" type="slidenum">
              <a:rPr lang="en-US" smtClean="0"/>
              <a:t>32</a:t>
            </a:fld>
            <a:endParaRPr lang="en-US"/>
          </a:p>
        </p:txBody>
      </p:sp>
    </p:spTree>
    <p:extLst>
      <p:ext uri="{BB962C8B-B14F-4D97-AF65-F5344CB8AC3E}">
        <p14:creationId xmlns:p14="http://schemas.microsoft.com/office/powerpoint/2010/main" val="23824730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15963"/>
            <a:ext cx="6203950" cy="34909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65681C-ACBD-6F40-B006-2DEC7E88A615}" type="slidenum">
              <a:rPr lang="en-US" smtClean="0"/>
              <a:t>33</a:t>
            </a:fld>
            <a:endParaRPr lang="en-US"/>
          </a:p>
        </p:txBody>
      </p:sp>
    </p:spTree>
    <p:extLst>
      <p:ext uri="{BB962C8B-B14F-4D97-AF65-F5344CB8AC3E}">
        <p14:creationId xmlns:p14="http://schemas.microsoft.com/office/powerpoint/2010/main" val="15148636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15963"/>
            <a:ext cx="6203950" cy="3490912"/>
          </a:xfrm>
        </p:spPr>
      </p:sp>
      <p:sp>
        <p:nvSpPr>
          <p:cNvPr id="3" name="Notes Placeholder 2"/>
          <p:cNvSpPr>
            <a:spLocks noGrp="1"/>
          </p:cNvSpPr>
          <p:nvPr>
            <p:ph type="body" idx="1"/>
          </p:nvPr>
        </p:nvSpPr>
        <p:spPr/>
        <p:txBody>
          <a:bodyPr/>
          <a:lstStyle/>
          <a:p>
            <a:endParaRPr lang="en-US" dirty="0"/>
          </a:p>
          <a:p>
            <a:endParaRPr lang="en-US" dirty="0"/>
          </a:p>
          <a:p>
            <a:r>
              <a:rPr lang="en-US" dirty="0"/>
              <a:t>Hemming, K., K. Carroll, J. Thompson, A. Forbes, M. </a:t>
            </a:r>
            <a:r>
              <a:rPr lang="en-US" dirty="0" err="1"/>
              <a:t>Taljaard</a:t>
            </a:r>
            <a:r>
              <a:rPr lang="en-US" dirty="0"/>
              <a:t> and S.-C. r. group (2018). "Quality of stepped-wedge trial reporting can be reliably assessed using an updated CONSORT: crowd-sourcing systematic review." </a:t>
            </a:r>
            <a:r>
              <a:rPr lang="en-US" u="sng" dirty="0"/>
              <a:t>J Clin Epidemiol.</a:t>
            </a:r>
          </a:p>
          <a:p>
            <a:r>
              <a:rPr lang="en-US" dirty="0"/>
              <a:t>Hemming, K., M. </a:t>
            </a:r>
            <a:r>
              <a:rPr lang="en-US" dirty="0" err="1"/>
              <a:t>Taljaard</a:t>
            </a:r>
            <a:r>
              <a:rPr lang="en-US" dirty="0"/>
              <a:t> and A. Forbes (2018). "Modeling clustering and treatment effect heterogeneity in parallel and stepped-wedge cluster randomized trials." </a:t>
            </a:r>
            <a:r>
              <a:rPr lang="en-US" u="sng" dirty="0"/>
              <a:t>Stat Med </a:t>
            </a:r>
            <a:r>
              <a:rPr lang="en-US" b="1" u="sng" dirty="0"/>
              <a:t>37(6): 883-898.</a:t>
            </a:r>
          </a:p>
          <a:p>
            <a:r>
              <a:rPr lang="en-US" dirty="0"/>
              <a:t>Hemming, K., M. </a:t>
            </a:r>
            <a:r>
              <a:rPr lang="en-US" dirty="0" err="1"/>
              <a:t>Taljaard</a:t>
            </a:r>
            <a:r>
              <a:rPr lang="en-US" dirty="0"/>
              <a:t>, J. E. McKenzie, R. Hooper, A. </a:t>
            </a:r>
            <a:r>
              <a:rPr lang="en-US" dirty="0" err="1"/>
              <a:t>Copas</a:t>
            </a:r>
            <a:r>
              <a:rPr lang="en-US" dirty="0"/>
              <a:t>, J. A. Thompson, M. Dixon-Woods, A. </a:t>
            </a:r>
            <a:r>
              <a:rPr lang="en-US" dirty="0" err="1"/>
              <a:t>Aldcroft</a:t>
            </a:r>
            <a:r>
              <a:rPr lang="en-US" dirty="0"/>
              <a:t>, A. </a:t>
            </a:r>
            <a:r>
              <a:rPr lang="en-US" dirty="0" err="1"/>
              <a:t>Doussau</a:t>
            </a:r>
            <a:r>
              <a:rPr lang="en-US" dirty="0"/>
              <a:t>, M. Grayling, C. </a:t>
            </a:r>
            <a:r>
              <a:rPr lang="en-US" dirty="0" err="1"/>
              <a:t>Kristunas</a:t>
            </a:r>
            <a:r>
              <a:rPr lang="en-US" dirty="0"/>
              <a:t>, C. E. Goldstein, M. K. Campbell, A. Girling, S. Eldridge, M. J. Campbell, R. J. </a:t>
            </a:r>
            <a:r>
              <a:rPr lang="en-US" dirty="0" err="1"/>
              <a:t>Lilford</a:t>
            </a:r>
            <a:r>
              <a:rPr lang="en-US" dirty="0"/>
              <a:t>, C. </a:t>
            </a:r>
            <a:r>
              <a:rPr lang="en-US" dirty="0" err="1"/>
              <a:t>Weijer</a:t>
            </a:r>
            <a:r>
              <a:rPr lang="en-US" dirty="0"/>
              <a:t>, A. B. Forbes and J. M. Grimshaw (2018). "Reporting of stepped wedge cluster </a:t>
            </a:r>
            <a:r>
              <a:rPr lang="en-US" dirty="0" err="1"/>
              <a:t>randomised</a:t>
            </a:r>
            <a:r>
              <a:rPr lang="en-US" dirty="0"/>
              <a:t> trials: extension of the CONSORT 2010 statement with explanation and elaboration." </a:t>
            </a:r>
            <a:r>
              <a:rPr lang="en-US" u="sng" dirty="0"/>
              <a:t>BMJ </a:t>
            </a:r>
            <a:r>
              <a:rPr lang="en-US" b="1" u="sng" dirty="0"/>
              <a:t>363: k1614.</a:t>
            </a:r>
          </a:p>
          <a:p>
            <a:r>
              <a:rPr lang="en-US" dirty="0"/>
              <a:t>Hughes, J. P., T. S. </a:t>
            </a:r>
            <a:r>
              <a:rPr lang="en-US" dirty="0" err="1"/>
              <a:t>Granston</a:t>
            </a:r>
            <a:r>
              <a:rPr lang="en-US" dirty="0"/>
              <a:t> and P. J. </a:t>
            </a:r>
            <a:r>
              <a:rPr lang="en-US" dirty="0" err="1"/>
              <a:t>Heagerty</a:t>
            </a:r>
            <a:r>
              <a:rPr lang="en-US" dirty="0"/>
              <a:t> (2015). "Current issues in the design and analysis of stepped wedge trials." </a:t>
            </a:r>
            <a:r>
              <a:rPr lang="en-US" u="sng" dirty="0" err="1"/>
              <a:t>Contemp</a:t>
            </a:r>
            <a:r>
              <a:rPr lang="en-US" u="sng" dirty="0"/>
              <a:t> Clin Trials </a:t>
            </a:r>
            <a:r>
              <a:rPr lang="en-US" b="1" u="sng" dirty="0"/>
              <a:t>45(Pt A): 55-60.</a:t>
            </a:r>
          </a:p>
          <a:p>
            <a:r>
              <a:rPr lang="en-US" dirty="0"/>
              <a:t>Hussey, M. A. and J. P. Hughes (2007). "Design and analysis of stepped wedge cluster randomized trials." </a:t>
            </a:r>
            <a:r>
              <a:rPr lang="en-US" u="sng" dirty="0" err="1"/>
              <a:t>Contemp</a:t>
            </a:r>
            <a:r>
              <a:rPr lang="en-US" u="sng" dirty="0"/>
              <a:t> Clin Trials </a:t>
            </a:r>
            <a:r>
              <a:rPr lang="en-US" b="1" u="sng" dirty="0"/>
              <a:t>28(2): 182-191.</a:t>
            </a:r>
          </a:p>
          <a:p>
            <a:r>
              <a:rPr lang="en-US" dirty="0"/>
              <a:t>Hussey, M. A. and J. P. Hughes (2007). "Design and analysis of stepped wedge cluster randomized trials." </a:t>
            </a:r>
            <a:r>
              <a:rPr lang="en-US" u="sng" dirty="0" err="1"/>
              <a:t>Contemp</a:t>
            </a:r>
            <a:r>
              <a:rPr lang="en-US" u="sng" dirty="0"/>
              <a:t> Clin Trials </a:t>
            </a:r>
            <a:r>
              <a:rPr lang="en-US" b="1" u="sng" dirty="0"/>
              <a:t>28(2): 182-191.</a:t>
            </a:r>
          </a:p>
          <a:p>
            <a:endParaRPr lang="en-US" dirty="0"/>
          </a:p>
          <a:p>
            <a:endParaRPr lang="en-US" dirty="0"/>
          </a:p>
          <a:p>
            <a:r>
              <a:rPr lang="en-US" dirty="0"/>
              <a:t>One thing to point out is that I noticed a few places where the results from our pre-specified generalized linear mixed effect model (GLMM) that includes a random intercept for both site and person was very different from the corresponding generalized linear model (GLM) that does not include the random intercepts. This occurred for a few outcomes (namely </a:t>
            </a:r>
            <a:r>
              <a:rPr lang="en-US" dirty="0" err="1"/>
              <a:t>trt_outcome_main</a:t>
            </a:r>
            <a:r>
              <a:rPr lang="en-US" dirty="0"/>
              <a:t>) where the model claims to have converged, but the inconsistently with the GLM results makes me very skeptical. I've tried running other optimization algorithms but many of them failed to converge. As I've mentioned, the model is complicated to fit because it has 2 different random effects and the dataset is really large (~1.4 million records). </a:t>
            </a:r>
          </a:p>
        </p:txBody>
      </p:sp>
      <p:sp>
        <p:nvSpPr>
          <p:cNvPr id="4" name="Slide Number Placeholder 3"/>
          <p:cNvSpPr>
            <a:spLocks noGrp="1"/>
          </p:cNvSpPr>
          <p:nvPr>
            <p:ph type="sldNum" sz="quarter" idx="10"/>
          </p:nvPr>
        </p:nvSpPr>
        <p:spPr/>
        <p:txBody>
          <a:bodyPr/>
          <a:lstStyle/>
          <a:p>
            <a:fld id="{B465681C-ACBD-6F40-B006-2DEC7E88A615}" type="slidenum">
              <a:rPr lang="en-US" smtClean="0"/>
              <a:t>36</a:t>
            </a:fld>
            <a:endParaRPr lang="en-US"/>
          </a:p>
        </p:txBody>
      </p:sp>
    </p:spTree>
    <p:extLst>
      <p:ext uri="{BB962C8B-B14F-4D97-AF65-F5344CB8AC3E}">
        <p14:creationId xmlns:p14="http://schemas.microsoft.com/office/powerpoint/2010/main" val="40940756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14375"/>
            <a:ext cx="6203950" cy="3490913"/>
          </a:xfrm>
        </p:spPr>
      </p:sp>
      <p:sp>
        <p:nvSpPr>
          <p:cNvPr id="3" name="Notes Placeholder 2"/>
          <p:cNvSpPr>
            <a:spLocks noGrp="1"/>
          </p:cNvSpPr>
          <p:nvPr>
            <p:ph type="body" idx="1"/>
          </p:nvPr>
        </p:nvSpPr>
        <p:spPr/>
        <p:txBody>
          <a:bodyPr/>
          <a:lstStyle/>
          <a:p>
            <a:pPr defTabSz="924458">
              <a:defRPr/>
            </a:pPr>
            <a:endParaRPr lang="en-US" dirty="0"/>
          </a:p>
          <a:p>
            <a:pPr defTabSz="924458">
              <a:defRPr/>
            </a:pPr>
            <a:endParaRPr lang="en-US" baseline="0" dirty="0"/>
          </a:p>
          <a:p>
            <a:endParaRPr lang="en-US" dirty="0"/>
          </a:p>
        </p:txBody>
      </p:sp>
      <p:sp>
        <p:nvSpPr>
          <p:cNvPr id="4" name="Slide Number Placeholder 3"/>
          <p:cNvSpPr>
            <a:spLocks noGrp="1"/>
          </p:cNvSpPr>
          <p:nvPr>
            <p:ph type="sldNum" sz="quarter" idx="10"/>
          </p:nvPr>
        </p:nvSpPr>
        <p:spPr/>
        <p:txBody>
          <a:bodyPr/>
          <a:lstStyle/>
          <a:p>
            <a:pPr defTabSz="462188">
              <a:defRPr/>
            </a:pPr>
            <a:fld id="{A715AD9C-0B0B-BD4E-B7B6-4A33D24DF95F}" type="slidenum">
              <a:rPr lang="en-US">
                <a:solidFill>
                  <a:prstClr val="black"/>
                </a:solidFill>
                <a:latin typeface="Calibri"/>
              </a:rPr>
              <a:pPr defTabSz="462188">
                <a:defRPr/>
              </a:pPr>
              <a:t>37</a:t>
            </a:fld>
            <a:endParaRPr lang="en-US">
              <a:solidFill>
                <a:prstClr val="black"/>
              </a:solidFill>
              <a:latin typeface="Calibri"/>
            </a:endParaRPr>
          </a:p>
        </p:txBody>
      </p:sp>
    </p:spTree>
    <p:extLst>
      <p:ext uri="{BB962C8B-B14F-4D97-AF65-F5344CB8AC3E}">
        <p14:creationId xmlns:p14="http://schemas.microsoft.com/office/powerpoint/2010/main" val="36360981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15963"/>
            <a:ext cx="6203950" cy="3490912"/>
          </a:xfrm>
        </p:spPr>
      </p:sp>
      <p:sp>
        <p:nvSpPr>
          <p:cNvPr id="3" name="Notes Placeholder 2"/>
          <p:cNvSpPr>
            <a:spLocks noGrp="1"/>
          </p:cNvSpPr>
          <p:nvPr>
            <p:ph type="body" idx="1"/>
          </p:nvPr>
        </p:nvSpPr>
        <p:spPr/>
        <p:txBody>
          <a:bodyPr/>
          <a:lstStyle/>
          <a:p>
            <a:r>
              <a:rPr lang="en-US" dirty="0"/>
              <a:t>The SPARC trial had two main aims.  The first was to increase the proportion of primary care patients who have unhealthy alcohol use identified and brief intervention offered.  The second aim was to increase the proportion of primary care patients who have an alcohol use disorder recognized and are engaged in alcohol-related care , as defined by the National Committee for Quality Assurance (or NCQA), an organization that develops quality measures for health systems.</a:t>
            </a:r>
          </a:p>
        </p:txBody>
      </p:sp>
      <p:sp>
        <p:nvSpPr>
          <p:cNvPr id="4" name="Slide Number Placeholder 3"/>
          <p:cNvSpPr>
            <a:spLocks noGrp="1"/>
          </p:cNvSpPr>
          <p:nvPr>
            <p:ph type="sldNum" sz="quarter" idx="5"/>
          </p:nvPr>
        </p:nvSpPr>
        <p:spPr/>
        <p:txBody>
          <a:bodyPr/>
          <a:lstStyle/>
          <a:p>
            <a:fld id="{B465681C-ACBD-6F40-B006-2DEC7E88A615}" type="slidenum">
              <a:rPr lang="en-US" smtClean="0"/>
              <a:t>38</a:t>
            </a:fld>
            <a:endParaRPr lang="en-US"/>
          </a:p>
        </p:txBody>
      </p:sp>
    </p:spTree>
    <p:extLst>
      <p:ext uri="{BB962C8B-B14F-4D97-AF65-F5344CB8AC3E}">
        <p14:creationId xmlns:p14="http://schemas.microsoft.com/office/powerpoint/2010/main" val="16949861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15963"/>
            <a:ext cx="6203950" cy="3490912"/>
          </a:xfrm>
        </p:spPr>
      </p:sp>
      <p:sp>
        <p:nvSpPr>
          <p:cNvPr id="3" name="Notes Placeholder 2"/>
          <p:cNvSpPr>
            <a:spLocks noGrp="1"/>
          </p:cNvSpPr>
          <p:nvPr>
            <p:ph type="body" idx="1"/>
          </p:nvPr>
        </p:nvSpPr>
        <p:spPr/>
        <p:txBody>
          <a:bodyPr/>
          <a:lstStyle/>
          <a:p>
            <a:r>
              <a:rPr lang="en-US" dirty="0"/>
              <a:t>At the time we designed this trial in 2013 there had been many failed efforts to implement screening and brief alcohol counseling</a:t>
            </a:r>
          </a:p>
          <a:p>
            <a:r>
              <a:rPr lang="en-US" dirty="0"/>
              <a:t>A WHO multinational study had such low rates of implementation that they considered</a:t>
            </a:r>
          </a:p>
          <a:p>
            <a:pPr marL="619197" lvl="1" indent="-342900">
              <a:spcBef>
                <a:spcPts val="300"/>
              </a:spcBef>
              <a:spcAft>
                <a:spcPts val="0"/>
              </a:spcAft>
              <a:buClr>
                <a:srgbClr val="F57D20"/>
              </a:buClr>
              <a:buFont typeface="Wingdings" panose="05000000000000000000" pitchFamily="2" charset="2"/>
              <a:buChar char="§"/>
            </a:pPr>
            <a:r>
              <a:rPr lang="en-US" sz="2400" dirty="0"/>
              <a:t>“High” rate of screening: 20%</a:t>
            </a:r>
          </a:p>
          <a:p>
            <a:pPr marL="619197" lvl="1" indent="-342900">
              <a:spcBef>
                <a:spcPts val="300"/>
              </a:spcBef>
              <a:spcAft>
                <a:spcPts val="0"/>
              </a:spcAft>
              <a:buClr>
                <a:srgbClr val="F57D20"/>
              </a:buClr>
              <a:buFont typeface="Wingdings" panose="05000000000000000000" pitchFamily="2" charset="2"/>
              <a:buChar char="§"/>
            </a:pPr>
            <a:r>
              <a:rPr lang="en-US" sz="2400" dirty="0"/>
              <a:t>“High” rate of brief counseling: 10%</a:t>
            </a:r>
          </a:p>
          <a:p>
            <a:endParaRPr lang="en-US" dirty="0"/>
          </a:p>
        </p:txBody>
      </p:sp>
      <p:sp>
        <p:nvSpPr>
          <p:cNvPr id="4" name="Slide Number Placeholder 3"/>
          <p:cNvSpPr>
            <a:spLocks noGrp="1"/>
          </p:cNvSpPr>
          <p:nvPr>
            <p:ph type="sldNum" sz="quarter" idx="5"/>
          </p:nvPr>
        </p:nvSpPr>
        <p:spPr/>
        <p:txBody>
          <a:bodyPr/>
          <a:lstStyle/>
          <a:p>
            <a:fld id="{B465681C-ACBD-6F40-B006-2DEC7E88A615}" type="slidenum">
              <a:rPr lang="en-US" smtClean="0"/>
              <a:t>39</a:t>
            </a:fld>
            <a:endParaRPr lang="en-US"/>
          </a:p>
        </p:txBody>
      </p:sp>
    </p:spTree>
    <p:extLst>
      <p:ext uri="{BB962C8B-B14F-4D97-AF65-F5344CB8AC3E}">
        <p14:creationId xmlns:p14="http://schemas.microsoft.com/office/powerpoint/2010/main" val="32279362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15963"/>
            <a:ext cx="6203950" cy="3490912"/>
          </a:xfrm>
        </p:spPr>
      </p:sp>
      <p:sp>
        <p:nvSpPr>
          <p:cNvPr id="3" name="Notes Placeholder 2"/>
          <p:cNvSpPr>
            <a:spLocks noGrp="1"/>
          </p:cNvSpPr>
          <p:nvPr>
            <p:ph type="body" idx="1"/>
          </p:nvPr>
        </p:nvSpPr>
        <p:spPr/>
        <p:txBody>
          <a:bodyPr/>
          <a:lstStyle/>
          <a:p>
            <a:pPr>
              <a:spcBef>
                <a:spcPts val="0"/>
              </a:spcBef>
              <a:spcAft>
                <a:spcPts val="0"/>
              </a:spcAft>
              <a:buClr>
                <a:srgbClr val="F57D20"/>
              </a:buClr>
              <a:buSzPct val="80000"/>
            </a:pPr>
            <a:endParaRPr lang="en-US" sz="2400" dirty="0"/>
          </a:p>
          <a:p>
            <a:endParaRPr lang="en-US" dirty="0"/>
          </a:p>
        </p:txBody>
      </p:sp>
      <p:sp>
        <p:nvSpPr>
          <p:cNvPr id="4" name="Slide Number Placeholder 3"/>
          <p:cNvSpPr>
            <a:spLocks noGrp="1"/>
          </p:cNvSpPr>
          <p:nvPr>
            <p:ph type="sldNum" sz="quarter" idx="5"/>
          </p:nvPr>
        </p:nvSpPr>
        <p:spPr/>
        <p:txBody>
          <a:bodyPr/>
          <a:lstStyle/>
          <a:p>
            <a:fld id="{B465681C-ACBD-6F40-B006-2DEC7E88A615}" type="slidenum">
              <a:rPr lang="en-US" smtClean="0"/>
              <a:t>40</a:t>
            </a:fld>
            <a:endParaRPr lang="en-US"/>
          </a:p>
        </p:txBody>
      </p:sp>
    </p:spTree>
    <p:extLst>
      <p:ext uri="{BB962C8B-B14F-4D97-AF65-F5344CB8AC3E}">
        <p14:creationId xmlns:p14="http://schemas.microsoft.com/office/powerpoint/2010/main" val="3951505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703263"/>
            <a:ext cx="6102350" cy="3433762"/>
          </a:xfrm>
        </p:spPr>
      </p:sp>
      <p:sp>
        <p:nvSpPr>
          <p:cNvPr id="3" name="Notes Placeholder 2"/>
          <p:cNvSpPr>
            <a:spLocks noGrp="1"/>
          </p:cNvSpPr>
          <p:nvPr>
            <p:ph type="body" idx="1"/>
          </p:nvPr>
        </p:nvSpPr>
        <p:spPr/>
        <p:txBody>
          <a:bodyPr/>
          <a:lstStyle/>
          <a:p>
            <a:pPr defTabSz="462188">
              <a:defRPr/>
            </a:pPr>
            <a:r>
              <a:rPr lang="en-US" dirty="0"/>
              <a:t>So for today’s presentations, I will be sharing more about the enhanced model of practice coaching used in our trial; Dr. Bradley will debut our main trial results, and Dr. Williams will present on a secondary evaluation of the SPARC implementation intervention describing patient-reported alcohol advice</a:t>
            </a:r>
          </a:p>
          <a:p>
            <a:pPr defTabSz="462188">
              <a:defRPr/>
            </a:pPr>
            <a:endParaRPr lang="en-US" b="1" dirty="0">
              <a:solidFill>
                <a:srgbClr val="002060"/>
              </a:solidFill>
            </a:endParaRPr>
          </a:p>
        </p:txBody>
      </p:sp>
      <p:sp>
        <p:nvSpPr>
          <p:cNvPr id="4" name="Slide Number Placeholder 3"/>
          <p:cNvSpPr>
            <a:spLocks noGrp="1"/>
          </p:cNvSpPr>
          <p:nvPr>
            <p:ph type="sldNum" sz="quarter" idx="10"/>
          </p:nvPr>
        </p:nvSpPr>
        <p:spPr/>
        <p:txBody>
          <a:bodyPr/>
          <a:lstStyle/>
          <a:p>
            <a:fld id="{B465681C-ACBD-6F40-B006-2DEC7E88A615}" type="slidenum">
              <a:rPr lang="en-US" smtClean="0"/>
              <a:t>3</a:t>
            </a:fld>
            <a:endParaRPr lang="en-US" dirty="0"/>
          </a:p>
        </p:txBody>
      </p:sp>
    </p:spTree>
    <p:extLst>
      <p:ext uri="{BB962C8B-B14F-4D97-AF65-F5344CB8AC3E}">
        <p14:creationId xmlns:p14="http://schemas.microsoft.com/office/powerpoint/2010/main" val="26853719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15963"/>
            <a:ext cx="6203950" cy="3490912"/>
          </a:xfrm>
        </p:spPr>
      </p:sp>
      <p:sp>
        <p:nvSpPr>
          <p:cNvPr id="3" name="Notes Placeholder 2"/>
          <p:cNvSpPr>
            <a:spLocks noGrp="1"/>
          </p:cNvSpPr>
          <p:nvPr>
            <p:ph type="body" idx="1"/>
          </p:nvPr>
        </p:nvSpPr>
        <p:spPr/>
        <p:txBody>
          <a:bodyPr/>
          <a:lstStyle/>
          <a:p>
            <a:r>
              <a:rPr lang="en-US" dirty="0"/>
              <a:t>But the VA’s implementation had important limitations….</a:t>
            </a:r>
          </a:p>
          <a:p>
            <a:r>
              <a:rPr lang="en-US" dirty="0"/>
              <a:t>Quality of screening was poor: 61% of patients who screened positive on a </a:t>
            </a:r>
            <a:r>
              <a:rPr lang="en-US" b="1" dirty="0">
                <a:highlight>
                  <a:srgbClr val="FFFF00"/>
                </a:highlight>
              </a:rPr>
              <a:t>confidential survey </a:t>
            </a:r>
            <a:r>
              <a:rPr lang="en-US" dirty="0"/>
              <a:t>had a negative screen in their EHR</a:t>
            </a:r>
          </a:p>
          <a:p>
            <a:r>
              <a:rPr lang="en-US" dirty="0"/>
              <a:t>Clinical reminders focused providers on clicking boxes</a:t>
            </a:r>
          </a:p>
          <a:p>
            <a:pPr marL="0" marR="0" lvl="0" indent="0" algn="l" defTabSz="457159" rtl="0" eaLnBrk="1" fontAlgn="auto" latinLnBrk="0" hangingPunct="1">
              <a:lnSpc>
                <a:spcPct val="100000"/>
              </a:lnSpc>
              <a:spcBef>
                <a:spcPts val="0"/>
              </a:spcBef>
              <a:spcAft>
                <a:spcPts val="0"/>
              </a:spcAft>
              <a:buClrTx/>
              <a:buSzTx/>
              <a:buFontTx/>
              <a:buNone/>
              <a:tabLst/>
              <a:defRPr/>
            </a:pPr>
            <a:r>
              <a:rPr lang="en-US" dirty="0"/>
              <a:t>And some of our research suggests that it just documented counseling that was already occurring</a:t>
            </a:r>
          </a:p>
          <a:p>
            <a:pPr marL="0" marR="0" lvl="0" indent="0" algn="l" defTabSz="457159" rtl="0" eaLnBrk="1" fontAlgn="auto" latinLnBrk="0" hangingPunct="1">
              <a:lnSpc>
                <a:spcPct val="100000"/>
              </a:lnSpc>
              <a:spcBef>
                <a:spcPts val="0"/>
              </a:spcBef>
              <a:spcAft>
                <a:spcPts val="0"/>
              </a:spcAft>
              <a:buClrTx/>
              <a:buSzTx/>
              <a:buFontTx/>
              <a:buNone/>
              <a:tabLst/>
              <a:defRPr/>
            </a:pPr>
            <a:r>
              <a:rPr lang="en-US" dirty="0"/>
              <a:t>Nevertheless</a:t>
            </a:r>
            <a:r>
              <a:rPr lang="en-US" sz="1200" dirty="0"/>
              <a:t>, there was 15% increase in patient-report of alcohol-related advice during the 4 years after implementation of alcohol counseling  </a:t>
            </a:r>
            <a:endParaRPr lang="en-US" sz="300" dirty="0"/>
          </a:p>
          <a:p>
            <a:endParaRPr lang="en-US" dirty="0"/>
          </a:p>
          <a:p>
            <a:r>
              <a:rPr lang="en-US" dirty="0"/>
              <a:t>We concluded that a major flaw of the implementation was our neglect of what the Greenhalgh model refers to as front line adopters</a:t>
            </a:r>
          </a:p>
          <a:p>
            <a:endParaRPr lang="en-US" dirty="0"/>
          </a:p>
          <a:p>
            <a:endParaRPr lang="en-US" dirty="0"/>
          </a:p>
        </p:txBody>
      </p:sp>
      <p:sp>
        <p:nvSpPr>
          <p:cNvPr id="4" name="Slide Number Placeholder 3"/>
          <p:cNvSpPr>
            <a:spLocks noGrp="1"/>
          </p:cNvSpPr>
          <p:nvPr>
            <p:ph type="sldNum" sz="quarter" idx="5"/>
          </p:nvPr>
        </p:nvSpPr>
        <p:spPr/>
        <p:txBody>
          <a:bodyPr/>
          <a:lstStyle/>
          <a:p>
            <a:fld id="{B465681C-ACBD-6F40-B006-2DEC7E88A615}" type="slidenum">
              <a:rPr lang="en-US" smtClean="0"/>
              <a:t>41</a:t>
            </a:fld>
            <a:endParaRPr lang="en-US"/>
          </a:p>
        </p:txBody>
      </p:sp>
    </p:spTree>
    <p:extLst>
      <p:ext uri="{BB962C8B-B14F-4D97-AF65-F5344CB8AC3E}">
        <p14:creationId xmlns:p14="http://schemas.microsoft.com/office/powerpoint/2010/main" val="35333637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15963"/>
            <a:ext cx="6203950" cy="3490912"/>
          </a:xfrm>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465681C-ACBD-6F40-B006-2DEC7E88A615}" type="slidenum">
              <a:rPr lang="en-US" smtClean="0"/>
              <a:t>42</a:t>
            </a:fld>
            <a:endParaRPr lang="en-US"/>
          </a:p>
        </p:txBody>
      </p:sp>
    </p:spTree>
    <p:extLst>
      <p:ext uri="{BB962C8B-B14F-4D97-AF65-F5344CB8AC3E}">
        <p14:creationId xmlns:p14="http://schemas.microsoft.com/office/powerpoint/2010/main" val="34245628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15963"/>
            <a:ext cx="6203950" cy="3490912"/>
          </a:xfrm>
        </p:spPr>
      </p:sp>
      <p:sp>
        <p:nvSpPr>
          <p:cNvPr id="3" name="Notes Placeholder 2"/>
          <p:cNvSpPr>
            <a:spLocks noGrp="1"/>
          </p:cNvSpPr>
          <p:nvPr>
            <p:ph type="body" idx="1"/>
          </p:nvPr>
        </p:nvSpPr>
        <p:spPr/>
        <p:txBody>
          <a:bodyPr/>
          <a:lstStyle/>
          <a:p>
            <a:r>
              <a:rPr lang="en-US" dirty="0"/>
              <a:t>As Kathy said we used 3 implementation strategies, Im going to tell you how we used them for prevention</a:t>
            </a:r>
          </a:p>
        </p:txBody>
      </p:sp>
      <p:sp>
        <p:nvSpPr>
          <p:cNvPr id="4" name="Slide Number Placeholder 3"/>
          <p:cNvSpPr>
            <a:spLocks noGrp="1"/>
          </p:cNvSpPr>
          <p:nvPr>
            <p:ph type="sldNum" sz="quarter" idx="5"/>
          </p:nvPr>
        </p:nvSpPr>
        <p:spPr/>
        <p:txBody>
          <a:bodyPr/>
          <a:lstStyle/>
          <a:p>
            <a:fld id="{B465681C-ACBD-6F40-B006-2DEC7E88A615}" type="slidenum">
              <a:rPr lang="en-US" smtClean="0"/>
              <a:t>43</a:t>
            </a:fld>
            <a:endParaRPr lang="en-US"/>
          </a:p>
        </p:txBody>
      </p:sp>
    </p:spTree>
    <p:extLst>
      <p:ext uri="{BB962C8B-B14F-4D97-AF65-F5344CB8AC3E}">
        <p14:creationId xmlns:p14="http://schemas.microsoft.com/office/powerpoint/2010/main" val="36956337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15963"/>
            <a:ext cx="6203950" cy="3490912"/>
          </a:xfrm>
        </p:spPr>
      </p:sp>
      <p:sp>
        <p:nvSpPr>
          <p:cNvPr id="3" name="Notes Placeholder 2"/>
          <p:cNvSpPr>
            <a:spLocks noGrp="1"/>
          </p:cNvSpPr>
          <p:nvPr>
            <p:ph type="body" idx="1"/>
          </p:nvPr>
        </p:nvSpPr>
        <p:spPr/>
        <p:txBody>
          <a:bodyPr/>
          <a:lstStyle/>
          <a:p>
            <a:r>
              <a:rPr lang="en-US" dirty="0"/>
              <a:t>Practice coaches ….</a:t>
            </a:r>
          </a:p>
        </p:txBody>
      </p:sp>
      <p:sp>
        <p:nvSpPr>
          <p:cNvPr id="4" name="Slide Number Placeholder 3"/>
          <p:cNvSpPr>
            <a:spLocks noGrp="1"/>
          </p:cNvSpPr>
          <p:nvPr>
            <p:ph type="sldNum" sz="quarter" idx="5"/>
          </p:nvPr>
        </p:nvSpPr>
        <p:spPr/>
        <p:txBody>
          <a:bodyPr/>
          <a:lstStyle/>
          <a:p>
            <a:fld id="{B465681C-ACBD-6F40-B006-2DEC7E88A615}" type="slidenum">
              <a:rPr lang="en-US" smtClean="0"/>
              <a:t>44</a:t>
            </a:fld>
            <a:endParaRPr lang="en-US"/>
          </a:p>
        </p:txBody>
      </p:sp>
    </p:spTree>
    <p:extLst>
      <p:ext uri="{BB962C8B-B14F-4D97-AF65-F5344CB8AC3E}">
        <p14:creationId xmlns:p14="http://schemas.microsoft.com/office/powerpoint/2010/main" val="7326716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15963"/>
            <a:ext cx="6203950" cy="3490912"/>
          </a:xfrm>
        </p:spPr>
      </p:sp>
      <p:sp>
        <p:nvSpPr>
          <p:cNvPr id="3" name="Notes Placeholder 2"/>
          <p:cNvSpPr>
            <a:spLocks noGrp="1"/>
          </p:cNvSpPr>
          <p:nvPr>
            <p:ph type="body" idx="1"/>
          </p:nvPr>
        </p:nvSpPr>
        <p:spPr/>
        <p:txBody>
          <a:bodyPr/>
          <a:lstStyle/>
          <a:p>
            <a:r>
              <a:rPr lang="en-US" dirty="0"/>
              <a:t>Our team developed a </a:t>
            </a:r>
            <a:r>
              <a:rPr lang="en-US" dirty="0" err="1"/>
              <a:t>youtube</a:t>
            </a:r>
            <a:r>
              <a:rPr lang="en-US" dirty="0"/>
              <a:t> video with Mike Evans </a:t>
            </a:r>
            <a:r>
              <a:rPr lang="en-US" baseline="0" dirty="0"/>
              <a:t>that gave an overview of alcohol and health to increase knowledge and address stereotypes about unhealthy alcohol use both for patients and care teams.  The video was used in our first team meeting as well as in trainings for primary care teams.  The video was also embedded into after visit summaries for patients.</a:t>
            </a:r>
          </a:p>
          <a:p>
            <a:endParaRPr lang="en-US" baseline="0" dirty="0"/>
          </a:p>
        </p:txBody>
      </p:sp>
      <p:sp>
        <p:nvSpPr>
          <p:cNvPr id="4" name="Slide Number Placeholder 3"/>
          <p:cNvSpPr>
            <a:spLocks noGrp="1"/>
          </p:cNvSpPr>
          <p:nvPr>
            <p:ph type="sldNum" sz="quarter" idx="5"/>
          </p:nvPr>
        </p:nvSpPr>
        <p:spPr/>
        <p:txBody>
          <a:bodyPr/>
          <a:lstStyle/>
          <a:p>
            <a:fld id="{139F7CC1-FE84-CC49-BDB3-A37557015950}" type="slidenum">
              <a:rPr lang="en-US" smtClean="0"/>
              <a:t>45</a:t>
            </a:fld>
            <a:endParaRPr lang="en-US" dirty="0"/>
          </a:p>
        </p:txBody>
      </p:sp>
    </p:spTree>
    <p:extLst>
      <p:ext uri="{BB962C8B-B14F-4D97-AF65-F5344CB8AC3E}">
        <p14:creationId xmlns:p14="http://schemas.microsoft.com/office/powerpoint/2010/main" val="41315975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15963"/>
            <a:ext cx="6203950" cy="3490912"/>
          </a:xfrm>
        </p:spPr>
      </p:sp>
      <p:sp>
        <p:nvSpPr>
          <p:cNvPr id="3" name="Notes Placeholder 2"/>
          <p:cNvSpPr>
            <a:spLocks noGrp="1"/>
          </p:cNvSpPr>
          <p:nvPr>
            <p:ph type="body" idx="1"/>
          </p:nvPr>
        </p:nvSpPr>
        <p:spPr/>
        <p:txBody>
          <a:bodyPr/>
          <a:lstStyle/>
          <a:p>
            <a:pPr defTabSz="462188">
              <a:defRPr/>
            </a:pPr>
            <a:r>
              <a:rPr lang="en-US" dirty="0"/>
              <a:t>Providers were trained to use the </a:t>
            </a:r>
            <a:r>
              <a:rPr lang="en-US" b="1" dirty="0">
                <a:highlight>
                  <a:srgbClr val="FFFF00"/>
                </a:highlight>
              </a:rPr>
              <a:t>handout to counsel patients </a:t>
            </a:r>
            <a:r>
              <a:rPr lang="en-US" b="1" u="sng" dirty="0">
                <a:highlight>
                  <a:srgbClr val="FFFF00"/>
                </a:highlight>
              </a:rPr>
              <a:t>who drink regularly (because we learned that people were thinking of positive screens as bad????)</a:t>
            </a:r>
            <a:r>
              <a:rPr lang="en-US" b="1" dirty="0">
                <a:highlight>
                  <a:srgbClr val="FFFF00"/>
                </a:highlight>
              </a:rPr>
              <a:t>  </a:t>
            </a:r>
          </a:p>
          <a:p>
            <a:pPr defTabSz="462188">
              <a:defRPr/>
            </a:pPr>
            <a:r>
              <a:rPr lang="en-US" dirty="0"/>
              <a:t>This was a an outline that coaches developed for primary care providers to help them understand the clinical work at a glance; </a:t>
            </a:r>
          </a:p>
          <a:p>
            <a:pPr defTabSz="462188">
              <a:defRPr/>
            </a:pPr>
            <a:r>
              <a:rPr lang="en-US" dirty="0"/>
              <a:t>As you can see alcohol-related care is one of three sections in the document.  </a:t>
            </a:r>
          </a:p>
        </p:txBody>
      </p:sp>
      <p:sp>
        <p:nvSpPr>
          <p:cNvPr id="4" name="Slide Number Placeholder 3"/>
          <p:cNvSpPr>
            <a:spLocks noGrp="1"/>
          </p:cNvSpPr>
          <p:nvPr>
            <p:ph type="sldNum" sz="quarter" idx="5"/>
          </p:nvPr>
        </p:nvSpPr>
        <p:spPr/>
        <p:txBody>
          <a:bodyPr/>
          <a:lstStyle/>
          <a:p>
            <a:fld id="{139F7CC1-FE84-CC49-BDB3-A37557015950}" type="slidenum">
              <a:rPr lang="en-US" smtClean="0"/>
              <a:t>46</a:t>
            </a:fld>
            <a:endParaRPr lang="en-US" dirty="0"/>
          </a:p>
        </p:txBody>
      </p:sp>
    </p:spTree>
    <p:extLst>
      <p:ext uri="{BB962C8B-B14F-4D97-AF65-F5344CB8AC3E}">
        <p14:creationId xmlns:p14="http://schemas.microsoft.com/office/powerpoint/2010/main" val="13601480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15963"/>
            <a:ext cx="6203950" cy="3490912"/>
          </a:xfrm>
        </p:spPr>
      </p:sp>
      <p:sp>
        <p:nvSpPr>
          <p:cNvPr id="3" name="Notes Placeholder 2"/>
          <p:cNvSpPr>
            <a:spLocks noGrp="1"/>
          </p:cNvSpPr>
          <p:nvPr>
            <p:ph type="body" idx="1"/>
          </p:nvPr>
        </p:nvSpPr>
        <p:spPr/>
        <p:txBody>
          <a:bodyPr/>
          <a:lstStyle/>
          <a:p>
            <a:endParaRPr lang="en-US" b="1" dirty="0"/>
          </a:p>
          <a:p>
            <a:endParaRPr lang="en-US" b="1" dirty="0"/>
          </a:p>
        </p:txBody>
      </p:sp>
      <p:sp>
        <p:nvSpPr>
          <p:cNvPr id="4" name="Slide Number Placeholder 3"/>
          <p:cNvSpPr>
            <a:spLocks noGrp="1"/>
          </p:cNvSpPr>
          <p:nvPr>
            <p:ph type="sldNum" sz="quarter" idx="5"/>
          </p:nvPr>
        </p:nvSpPr>
        <p:spPr/>
        <p:txBody>
          <a:bodyPr/>
          <a:lstStyle/>
          <a:p>
            <a:fld id="{B465681C-ACBD-6F40-B006-2DEC7E88A615}" type="slidenum">
              <a:rPr lang="en-US" smtClean="0"/>
              <a:t>47</a:t>
            </a:fld>
            <a:endParaRPr lang="en-US"/>
          </a:p>
        </p:txBody>
      </p:sp>
    </p:spTree>
    <p:extLst>
      <p:ext uri="{BB962C8B-B14F-4D97-AF65-F5344CB8AC3E}">
        <p14:creationId xmlns:p14="http://schemas.microsoft.com/office/powerpoint/2010/main" val="21763195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15963"/>
            <a:ext cx="6203950" cy="3490912"/>
          </a:xfrm>
        </p:spPr>
      </p:sp>
      <p:sp>
        <p:nvSpPr>
          <p:cNvPr id="3" name="Notes Placeholder 2"/>
          <p:cNvSpPr>
            <a:spLocks noGrp="1"/>
          </p:cNvSpPr>
          <p:nvPr>
            <p:ph type="body" idx="1"/>
          </p:nvPr>
        </p:nvSpPr>
        <p:spPr/>
        <p:txBody>
          <a:bodyPr/>
          <a:lstStyle/>
          <a:p>
            <a:r>
              <a:rPr lang="en-US" dirty="0"/>
              <a:t>I’m going to show you some screenshots of our prompts just so you get a sense of what these look like.  You likely won’t be able to read all the text.  Here’s an example of how check-in staff and medical assistants were prompted to give patients a paper-based annual screen</a:t>
            </a:r>
          </a:p>
        </p:txBody>
      </p:sp>
      <p:sp>
        <p:nvSpPr>
          <p:cNvPr id="4" name="Slide Number Placeholder 3"/>
          <p:cNvSpPr>
            <a:spLocks noGrp="1"/>
          </p:cNvSpPr>
          <p:nvPr>
            <p:ph type="sldNum" sz="quarter" idx="5"/>
          </p:nvPr>
        </p:nvSpPr>
        <p:spPr/>
        <p:txBody>
          <a:bodyPr/>
          <a:lstStyle/>
          <a:p>
            <a:fld id="{B465681C-ACBD-6F40-B006-2DEC7E88A615}" type="slidenum">
              <a:rPr lang="en-US" smtClean="0"/>
              <a:t>48</a:t>
            </a:fld>
            <a:endParaRPr lang="en-US"/>
          </a:p>
        </p:txBody>
      </p:sp>
    </p:spTree>
    <p:extLst>
      <p:ext uri="{BB962C8B-B14F-4D97-AF65-F5344CB8AC3E}">
        <p14:creationId xmlns:p14="http://schemas.microsoft.com/office/powerpoint/2010/main" val="1371565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15963"/>
            <a:ext cx="6203950" cy="34909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65681C-ACBD-6F40-B006-2DEC7E88A615}" type="slidenum">
              <a:rPr lang="en-US" smtClean="0"/>
              <a:t>49</a:t>
            </a:fld>
            <a:endParaRPr lang="en-US"/>
          </a:p>
        </p:txBody>
      </p:sp>
    </p:spTree>
    <p:extLst>
      <p:ext uri="{BB962C8B-B14F-4D97-AF65-F5344CB8AC3E}">
        <p14:creationId xmlns:p14="http://schemas.microsoft.com/office/powerpoint/2010/main" val="21138041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15963"/>
            <a:ext cx="6203950" cy="34909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C2AD96-5BFA-ED41-B2D6-EA2206C51099}" type="slidenum">
              <a:rPr lang="en-US" smtClean="0"/>
              <a:t>50</a:t>
            </a:fld>
            <a:endParaRPr lang="en-US"/>
          </a:p>
        </p:txBody>
      </p:sp>
    </p:spTree>
    <p:extLst>
      <p:ext uri="{BB962C8B-B14F-4D97-AF65-F5344CB8AC3E}">
        <p14:creationId xmlns:p14="http://schemas.microsoft.com/office/powerpoint/2010/main" val="2591263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14375"/>
            <a:ext cx="6203950" cy="3490913"/>
          </a:xfrm>
        </p:spPr>
      </p:sp>
      <p:sp>
        <p:nvSpPr>
          <p:cNvPr id="3" name="Notes Placeholder 2"/>
          <p:cNvSpPr>
            <a:spLocks noGrp="1"/>
          </p:cNvSpPr>
          <p:nvPr>
            <p:ph type="body" idx="1"/>
          </p:nvPr>
        </p:nvSpPr>
        <p:spPr/>
        <p:txBody>
          <a:bodyPr/>
          <a:lstStyle/>
          <a:p>
            <a:pPr defTabSz="924458">
              <a:defRPr/>
            </a:pPr>
            <a:endParaRPr lang="en-US" dirty="0"/>
          </a:p>
          <a:p>
            <a:pPr defTabSz="924458">
              <a:defRPr/>
            </a:pPr>
            <a:endParaRPr lang="en-US" baseline="0" dirty="0"/>
          </a:p>
          <a:p>
            <a:pPr defTabSz="924458">
              <a:defRPr/>
            </a:pPr>
            <a:endParaRPr lang="en-US" baseline="0" dirty="0"/>
          </a:p>
          <a:p>
            <a:endParaRPr lang="en-US" dirty="0"/>
          </a:p>
        </p:txBody>
      </p:sp>
      <p:sp>
        <p:nvSpPr>
          <p:cNvPr id="4" name="Slide Number Placeholder 3"/>
          <p:cNvSpPr>
            <a:spLocks noGrp="1"/>
          </p:cNvSpPr>
          <p:nvPr>
            <p:ph type="sldNum" sz="quarter" idx="10"/>
          </p:nvPr>
        </p:nvSpPr>
        <p:spPr/>
        <p:txBody>
          <a:bodyPr/>
          <a:lstStyle/>
          <a:p>
            <a:pPr defTabSz="462188">
              <a:defRPr/>
            </a:pPr>
            <a:fld id="{A715AD9C-0B0B-BD4E-B7B6-4A33D24DF95F}" type="slidenum">
              <a:rPr lang="en-US">
                <a:solidFill>
                  <a:prstClr val="black"/>
                </a:solidFill>
                <a:latin typeface="Calibri"/>
              </a:rPr>
              <a:pPr defTabSz="462188">
                <a:defRPr/>
              </a:pPr>
              <a:t>4</a:t>
            </a:fld>
            <a:endParaRPr lang="en-US" dirty="0">
              <a:solidFill>
                <a:prstClr val="black"/>
              </a:solidFill>
              <a:latin typeface="Calibri"/>
            </a:endParaRPr>
          </a:p>
        </p:txBody>
      </p:sp>
    </p:spTree>
    <p:extLst>
      <p:ext uri="{BB962C8B-B14F-4D97-AF65-F5344CB8AC3E}">
        <p14:creationId xmlns:p14="http://schemas.microsoft.com/office/powerpoint/2010/main" val="36360981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15963"/>
            <a:ext cx="6203950" cy="3490912"/>
          </a:xfrm>
        </p:spPr>
      </p:sp>
      <p:sp>
        <p:nvSpPr>
          <p:cNvPr id="3" name="Notes Placeholder 2"/>
          <p:cNvSpPr>
            <a:spLocks noGrp="1"/>
          </p:cNvSpPr>
          <p:nvPr>
            <p:ph type="body" idx="1"/>
          </p:nvPr>
        </p:nvSpPr>
        <p:spPr/>
        <p:txBody>
          <a:bodyPr/>
          <a:lstStyle/>
          <a:p>
            <a:r>
              <a:rPr lang="en-US" dirty="0"/>
              <a:t>Medical Assistants entered screening results, including the AUDIT-C, in the EHR during their rooming process.</a:t>
            </a:r>
          </a:p>
        </p:txBody>
      </p:sp>
      <p:sp>
        <p:nvSpPr>
          <p:cNvPr id="4" name="Slide Number Placeholder 3"/>
          <p:cNvSpPr>
            <a:spLocks noGrp="1"/>
          </p:cNvSpPr>
          <p:nvPr>
            <p:ph type="sldNum" sz="quarter" idx="5"/>
          </p:nvPr>
        </p:nvSpPr>
        <p:spPr/>
        <p:txBody>
          <a:bodyPr/>
          <a:lstStyle/>
          <a:p>
            <a:fld id="{B465681C-ACBD-6F40-B006-2DEC7E88A615}" type="slidenum">
              <a:rPr lang="en-US" smtClean="0"/>
              <a:t>51</a:t>
            </a:fld>
            <a:endParaRPr lang="en-US"/>
          </a:p>
        </p:txBody>
      </p:sp>
    </p:spTree>
    <p:extLst>
      <p:ext uri="{BB962C8B-B14F-4D97-AF65-F5344CB8AC3E}">
        <p14:creationId xmlns:p14="http://schemas.microsoft.com/office/powerpoint/2010/main" val="7221436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15963"/>
            <a:ext cx="6203950" cy="3490912"/>
          </a:xfrm>
        </p:spPr>
      </p:sp>
      <p:sp>
        <p:nvSpPr>
          <p:cNvPr id="3" name="Notes Placeholder 2"/>
          <p:cNvSpPr>
            <a:spLocks noGrp="1"/>
          </p:cNvSpPr>
          <p:nvPr>
            <p:ph type="body" idx="1"/>
          </p:nvPr>
        </p:nvSpPr>
        <p:spPr/>
        <p:txBody>
          <a:bodyPr/>
          <a:lstStyle/>
          <a:p>
            <a:pPr marL="0" marR="0" lvl="0" indent="0" algn="l" defTabSz="457159" rtl="0" eaLnBrk="1" fontAlgn="auto" latinLnBrk="0" hangingPunct="1">
              <a:lnSpc>
                <a:spcPct val="100000"/>
              </a:lnSpc>
              <a:spcBef>
                <a:spcPts val="0"/>
              </a:spcBef>
              <a:spcAft>
                <a:spcPts val="0"/>
              </a:spcAft>
              <a:buClrTx/>
              <a:buSzTx/>
              <a:buFontTx/>
              <a:buNone/>
              <a:tabLst/>
              <a:defRPr/>
            </a:pPr>
            <a:r>
              <a:rPr lang="en-US" dirty="0"/>
              <a:t>When AUDIT-C scores were 3 or more for women or 4 or more for men, there was an automated prompt for Medical Assistants to pull out an alcohol handout for providers to cue them that brief alcohol counseling was needed for the patient. </a:t>
            </a:r>
          </a:p>
        </p:txBody>
      </p:sp>
      <p:sp>
        <p:nvSpPr>
          <p:cNvPr id="4" name="Slide Number Placeholder 3"/>
          <p:cNvSpPr>
            <a:spLocks noGrp="1"/>
          </p:cNvSpPr>
          <p:nvPr>
            <p:ph type="sldNum" sz="quarter" idx="5"/>
          </p:nvPr>
        </p:nvSpPr>
        <p:spPr/>
        <p:txBody>
          <a:bodyPr/>
          <a:lstStyle/>
          <a:p>
            <a:fld id="{B465681C-ACBD-6F40-B006-2DEC7E88A615}" type="slidenum">
              <a:rPr lang="en-US" smtClean="0"/>
              <a:t>52</a:t>
            </a:fld>
            <a:endParaRPr lang="en-US"/>
          </a:p>
        </p:txBody>
      </p:sp>
    </p:spTree>
    <p:extLst>
      <p:ext uri="{BB962C8B-B14F-4D97-AF65-F5344CB8AC3E}">
        <p14:creationId xmlns:p14="http://schemas.microsoft.com/office/powerpoint/2010/main" val="21849601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15963"/>
            <a:ext cx="6203950" cy="3490912"/>
          </a:xfrm>
        </p:spPr>
      </p:sp>
      <p:sp>
        <p:nvSpPr>
          <p:cNvPr id="3" name="Notes Placeholder 2"/>
          <p:cNvSpPr>
            <a:spLocks noGrp="1"/>
          </p:cNvSpPr>
          <p:nvPr>
            <p:ph type="body" idx="1"/>
          </p:nvPr>
        </p:nvSpPr>
        <p:spPr/>
        <p:txBody>
          <a:bodyPr/>
          <a:lstStyle/>
          <a:p>
            <a:pPr marL="0" marR="0" lvl="0" indent="0" algn="l" defTabSz="457159" rtl="0" eaLnBrk="1" fontAlgn="auto" latinLnBrk="0" hangingPunct="1">
              <a:lnSpc>
                <a:spcPct val="100000"/>
              </a:lnSpc>
              <a:spcBef>
                <a:spcPts val="0"/>
              </a:spcBef>
              <a:spcAft>
                <a:spcPts val="0"/>
              </a:spcAft>
              <a:buClrTx/>
              <a:buSzTx/>
              <a:buFontTx/>
              <a:buNone/>
              <a:tabLst/>
              <a:defRPr/>
            </a:pPr>
            <a:r>
              <a:rPr lang="en-US" dirty="0"/>
              <a:t>When AUDIT-C scores were 3 or more for women or 4 or more for men, there was an automated prompt for Medical Assistants to pull out an alcohol handout for providers to cue them that brief alcohol counseling was needed for the patient. </a:t>
            </a:r>
          </a:p>
        </p:txBody>
      </p:sp>
      <p:sp>
        <p:nvSpPr>
          <p:cNvPr id="4" name="Slide Number Placeholder 3"/>
          <p:cNvSpPr>
            <a:spLocks noGrp="1"/>
          </p:cNvSpPr>
          <p:nvPr>
            <p:ph type="sldNum" sz="quarter" idx="5"/>
          </p:nvPr>
        </p:nvSpPr>
        <p:spPr/>
        <p:txBody>
          <a:bodyPr/>
          <a:lstStyle/>
          <a:p>
            <a:fld id="{B465681C-ACBD-6F40-B006-2DEC7E88A615}" type="slidenum">
              <a:rPr lang="en-US" smtClean="0"/>
              <a:t>53</a:t>
            </a:fld>
            <a:endParaRPr lang="en-US"/>
          </a:p>
        </p:txBody>
      </p:sp>
    </p:spTree>
    <p:extLst>
      <p:ext uri="{BB962C8B-B14F-4D97-AF65-F5344CB8AC3E}">
        <p14:creationId xmlns:p14="http://schemas.microsoft.com/office/powerpoint/2010/main" val="22754172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15963"/>
            <a:ext cx="6203950" cy="3490912"/>
          </a:xfrm>
        </p:spPr>
      </p:sp>
      <p:sp>
        <p:nvSpPr>
          <p:cNvPr id="3" name="Notes Placeholder 2"/>
          <p:cNvSpPr>
            <a:spLocks noGrp="1"/>
          </p:cNvSpPr>
          <p:nvPr>
            <p:ph type="body" idx="1"/>
          </p:nvPr>
        </p:nvSpPr>
        <p:spPr/>
        <p:txBody>
          <a:bodyPr/>
          <a:lstStyle/>
          <a:p>
            <a:pPr marL="0" marR="0" lvl="0" indent="0" algn="l" defTabSz="457159" rtl="0" eaLnBrk="1" fontAlgn="auto" latinLnBrk="0" hangingPunct="1">
              <a:lnSpc>
                <a:spcPct val="100000"/>
              </a:lnSpc>
              <a:spcBef>
                <a:spcPts val="0"/>
              </a:spcBef>
              <a:spcAft>
                <a:spcPts val="0"/>
              </a:spcAft>
              <a:buClrTx/>
              <a:buSzTx/>
              <a:buFontTx/>
              <a:buNone/>
              <a:tabLst/>
              <a:defRPr/>
            </a:pPr>
            <a:r>
              <a:rPr lang="en-US" dirty="0"/>
              <a:t>When AUDIT-C scores were 3 or more for women or 4 or more for men, there was an automated prompt for Medical Assistants to pull out an alcohol handout for providers to cue them that brief alcohol counseling was needed for the patient. </a:t>
            </a:r>
          </a:p>
        </p:txBody>
      </p:sp>
      <p:sp>
        <p:nvSpPr>
          <p:cNvPr id="4" name="Slide Number Placeholder 3"/>
          <p:cNvSpPr>
            <a:spLocks noGrp="1"/>
          </p:cNvSpPr>
          <p:nvPr>
            <p:ph type="sldNum" sz="quarter" idx="5"/>
          </p:nvPr>
        </p:nvSpPr>
        <p:spPr/>
        <p:txBody>
          <a:bodyPr/>
          <a:lstStyle/>
          <a:p>
            <a:fld id="{B465681C-ACBD-6F40-B006-2DEC7E88A615}" type="slidenum">
              <a:rPr lang="en-US" smtClean="0"/>
              <a:t>54</a:t>
            </a:fld>
            <a:endParaRPr lang="en-US"/>
          </a:p>
        </p:txBody>
      </p:sp>
    </p:spTree>
    <p:extLst>
      <p:ext uri="{BB962C8B-B14F-4D97-AF65-F5344CB8AC3E}">
        <p14:creationId xmlns:p14="http://schemas.microsoft.com/office/powerpoint/2010/main" val="5351378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15963"/>
            <a:ext cx="6203950" cy="34909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9F7CC1-FE84-CC49-BDB3-A37557015950}" type="slidenum">
              <a:rPr lang="en-US" smtClean="0"/>
              <a:t>55</a:t>
            </a:fld>
            <a:endParaRPr lang="en-US" dirty="0"/>
          </a:p>
        </p:txBody>
      </p:sp>
    </p:spTree>
    <p:extLst>
      <p:ext uri="{BB962C8B-B14F-4D97-AF65-F5344CB8AC3E}">
        <p14:creationId xmlns:p14="http://schemas.microsoft.com/office/powerpoint/2010/main" val="13407874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15963"/>
            <a:ext cx="6203950" cy="3490912"/>
          </a:xfrm>
        </p:spPr>
      </p:sp>
      <p:sp>
        <p:nvSpPr>
          <p:cNvPr id="3" name="Notes Placeholder 2"/>
          <p:cNvSpPr>
            <a:spLocks noGrp="1"/>
          </p:cNvSpPr>
          <p:nvPr>
            <p:ph type="body" idx="1"/>
          </p:nvPr>
        </p:nvSpPr>
        <p:spPr/>
        <p:txBody>
          <a:bodyPr/>
          <a:lstStyle/>
          <a:p>
            <a:r>
              <a:rPr lang="en-US" dirty="0"/>
              <a:t>The handout also had information that is usually included in evidence-based brief counseling: </a:t>
            </a:r>
            <a:r>
              <a:rPr lang="en-US" baseline="0" dirty="0"/>
              <a:t>recommended limits and health risks of drinking above limits.  </a:t>
            </a:r>
          </a:p>
          <a:p>
            <a:endParaRPr lang="en-US" dirty="0"/>
          </a:p>
        </p:txBody>
      </p:sp>
      <p:sp>
        <p:nvSpPr>
          <p:cNvPr id="4" name="Slide Number Placeholder 3"/>
          <p:cNvSpPr>
            <a:spLocks noGrp="1"/>
          </p:cNvSpPr>
          <p:nvPr>
            <p:ph type="sldNum" sz="quarter" idx="5"/>
          </p:nvPr>
        </p:nvSpPr>
        <p:spPr/>
        <p:txBody>
          <a:bodyPr/>
          <a:lstStyle/>
          <a:p>
            <a:fld id="{139F7CC1-FE84-CC49-BDB3-A37557015950}" type="slidenum">
              <a:rPr lang="en-US" smtClean="0"/>
              <a:t>56</a:t>
            </a:fld>
            <a:endParaRPr lang="en-US" dirty="0"/>
          </a:p>
        </p:txBody>
      </p:sp>
    </p:spTree>
    <p:extLst>
      <p:ext uri="{BB962C8B-B14F-4D97-AF65-F5344CB8AC3E}">
        <p14:creationId xmlns:p14="http://schemas.microsoft.com/office/powerpoint/2010/main" val="4664497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15963"/>
            <a:ext cx="6203950" cy="34909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65681C-ACBD-6F40-B006-2DEC7E88A615}" type="slidenum">
              <a:rPr lang="en-US" smtClean="0"/>
              <a:t>57</a:t>
            </a:fld>
            <a:endParaRPr lang="en-US"/>
          </a:p>
        </p:txBody>
      </p:sp>
    </p:spTree>
    <p:extLst>
      <p:ext uri="{BB962C8B-B14F-4D97-AF65-F5344CB8AC3E}">
        <p14:creationId xmlns:p14="http://schemas.microsoft.com/office/powerpoint/2010/main" val="34566610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14375"/>
            <a:ext cx="6203950" cy="3490913"/>
          </a:xfrm>
        </p:spPr>
      </p:sp>
      <p:sp>
        <p:nvSpPr>
          <p:cNvPr id="3" name="Notes Placeholder 2"/>
          <p:cNvSpPr>
            <a:spLocks noGrp="1"/>
          </p:cNvSpPr>
          <p:nvPr>
            <p:ph type="body" idx="1"/>
          </p:nvPr>
        </p:nvSpPr>
        <p:spPr/>
        <p:txBody>
          <a:bodyPr/>
          <a:lstStyle/>
          <a:p>
            <a:pPr defTabSz="924458">
              <a:defRPr/>
            </a:pPr>
            <a:endParaRPr lang="en-US" dirty="0"/>
          </a:p>
          <a:p>
            <a:pPr defTabSz="924458">
              <a:defRPr/>
            </a:pPr>
            <a:endParaRPr lang="en-US" baseline="0" dirty="0"/>
          </a:p>
          <a:p>
            <a:endParaRPr lang="en-US" dirty="0"/>
          </a:p>
        </p:txBody>
      </p:sp>
      <p:sp>
        <p:nvSpPr>
          <p:cNvPr id="4" name="Slide Number Placeholder 3"/>
          <p:cNvSpPr>
            <a:spLocks noGrp="1"/>
          </p:cNvSpPr>
          <p:nvPr>
            <p:ph type="sldNum" sz="quarter" idx="10"/>
          </p:nvPr>
        </p:nvSpPr>
        <p:spPr/>
        <p:txBody>
          <a:bodyPr/>
          <a:lstStyle/>
          <a:p>
            <a:pPr defTabSz="462188">
              <a:defRPr/>
            </a:pPr>
            <a:fld id="{A715AD9C-0B0B-BD4E-B7B6-4A33D24DF95F}" type="slidenum">
              <a:rPr lang="en-US">
                <a:solidFill>
                  <a:prstClr val="black"/>
                </a:solidFill>
                <a:latin typeface="Calibri"/>
              </a:rPr>
              <a:pPr defTabSz="462188">
                <a:defRPr/>
              </a:pPr>
              <a:t>58</a:t>
            </a:fld>
            <a:endParaRPr lang="en-US">
              <a:solidFill>
                <a:prstClr val="black"/>
              </a:solidFill>
              <a:latin typeface="Calibri"/>
            </a:endParaRPr>
          </a:p>
        </p:txBody>
      </p:sp>
    </p:spTree>
    <p:extLst>
      <p:ext uri="{BB962C8B-B14F-4D97-AF65-F5344CB8AC3E}">
        <p14:creationId xmlns:p14="http://schemas.microsoft.com/office/powerpoint/2010/main" val="11531879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15963"/>
            <a:ext cx="6203950" cy="3490912"/>
          </a:xfrm>
        </p:spPr>
      </p:sp>
      <p:sp>
        <p:nvSpPr>
          <p:cNvPr id="3" name="Notes Placeholder 2"/>
          <p:cNvSpPr>
            <a:spLocks noGrp="1"/>
          </p:cNvSpPr>
          <p:nvPr>
            <p:ph type="body" idx="1"/>
          </p:nvPr>
        </p:nvSpPr>
        <p:spPr/>
        <p:txBody>
          <a:bodyPr/>
          <a:lstStyle/>
          <a:p>
            <a:pPr marL="0" marR="0" lvl="0" indent="0" algn="l" defTabSz="457159" rtl="0" eaLnBrk="1" fontAlgn="auto" latinLnBrk="0" hangingPunct="1">
              <a:lnSpc>
                <a:spcPct val="100000"/>
              </a:lnSpc>
              <a:spcBef>
                <a:spcPts val="0"/>
              </a:spcBef>
              <a:spcAft>
                <a:spcPts val="0"/>
              </a:spcAft>
              <a:buClrTx/>
              <a:buSzTx/>
              <a:buFontTx/>
              <a:buNone/>
              <a:tabLst/>
              <a:defRPr/>
            </a:pPr>
            <a:r>
              <a:rPr lang="en-US" dirty="0"/>
              <a:t>Kathy reviewed the methods but the main outcome for prevention was …..</a:t>
            </a:r>
          </a:p>
          <a:p>
            <a:pPr marL="0" marR="0" lvl="0" indent="0" algn="l" defTabSz="457159" rtl="0" eaLnBrk="1" fontAlgn="auto" latinLnBrk="0" hangingPunct="1">
              <a:lnSpc>
                <a:spcPct val="100000"/>
              </a:lnSpc>
              <a:spcBef>
                <a:spcPts val="0"/>
              </a:spcBef>
              <a:spcAft>
                <a:spcPts val="0"/>
              </a:spcAft>
              <a:buClrTx/>
              <a:buSzTx/>
              <a:buFontTx/>
              <a:buNone/>
              <a:tabLst/>
              <a:defRPr/>
            </a:pPr>
            <a:r>
              <a:rPr lang="en-US" dirty="0"/>
              <a:t>Having a positive AUDIT-C alcohol screen AND documented brief alcohol </a:t>
            </a:r>
            <a:r>
              <a:rPr lang="en-US" dirty="0" err="1"/>
              <a:t>counseing</a:t>
            </a:r>
            <a:r>
              <a:rPr lang="en-US" dirty="0"/>
              <a:t> </a:t>
            </a:r>
          </a:p>
          <a:p>
            <a:endParaRPr lang="en-US" dirty="0"/>
          </a:p>
          <a:p>
            <a:endParaRPr lang="en-US" dirty="0"/>
          </a:p>
          <a:p>
            <a:endParaRPr lang="en-US" dirty="0"/>
          </a:p>
          <a:p>
            <a:endParaRPr lang="en-US" dirty="0"/>
          </a:p>
          <a:p>
            <a:endParaRPr lang="en-US" dirty="0"/>
          </a:p>
          <a:p>
            <a:endParaRPr lang="en-US" dirty="0"/>
          </a:p>
          <a:p>
            <a:endParaRPr lang="en-US" dirty="0"/>
          </a:p>
          <a:p>
            <a:r>
              <a:rPr lang="en-US" dirty="0"/>
              <a:t>The trial took place in Kaiser Permanente Washington from January 2015  through July 2018.  Implementation strategies included practice coaching, electronic health record (EHR) clinical decision support, and performance monitoring and feedback to local implementation teams.  The sample included all patients seen for primary care across 25  sites during the study period . All measures relied on secondary data from EHR or insurance claims. The main outcome measure for prevention was documented brief intervention (BI) within 14 days of a positive AUDIT-C screen. Natural language processing and procedure codes were used to identify documented BI. The main outcome measure for AUD treatment was initiation and engagement in treatment, defined based on the US National Committee of Quality Assurance Healthcare Effectiveness Dataset Information System measures , requiring a visit with  an AUD diagnosis within 14 days of initial diagnosis, with 2 more visits in the next 30 days . Analyses were conducted consistent with CONSORT for cluster-randomized trials (including intention to treat). We used general linear mixed models accounting for correlation of measures in the same person or site, adjusted for age, gender, race, ethnicity,  ETC.</a:t>
            </a:r>
          </a:p>
          <a:p>
            <a:r>
              <a:rPr lang="en-US" dirty="0"/>
              <a:t> Edit if results are only 22 randomized </a:t>
            </a:r>
            <a:r>
              <a:rPr lang="en-US" dirty="0" err="1"/>
              <a:t>clinisc</a:t>
            </a:r>
            <a:endParaRPr lang="en-US" dirty="0"/>
          </a:p>
          <a:p>
            <a:r>
              <a:rPr lang="en-US" dirty="0"/>
              <a:t> 22?</a:t>
            </a:r>
          </a:p>
          <a:p>
            <a:r>
              <a:rPr lang="en-US" dirty="0"/>
              <a:t> Delete?</a:t>
            </a:r>
          </a:p>
          <a:p>
            <a:r>
              <a:rPr lang="en-US" dirty="0"/>
              <a:t> Delete this whole citation/source clause, not strictly necessary?  </a:t>
            </a:r>
          </a:p>
          <a:p>
            <a:r>
              <a:rPr lang="en-US" dirty="0"/>
              <a:t>Or if required to keep source, (and I know this is sacrilegious) shorten to some combo such as:</a:t>
            </a:r>
          </a:p>
          <a:p>
            <a:r>
              <a:rPr lang="en-US" dirty="0"/>
              <a:t>US National Committee of Quality Assurance measures (skips HEDIS)</a:t>
            </a:r>
          </a:p>
          <a:p>
            <a:r>
              <a:rPr lang="en-US" dirty="0"/>
              <a:t>US Healthcare Effectiveness Dataset Information System (skip NCQA)</a:t>
            </a:r>
          </a:p>
          <a:p>
            <a:r>
              <a:rPr lang="en-US" dirty="0"/>
              <a:t> Should this be ‘for’?  I’m not sure what is meant by ‘requiring a visit with an AUD diagnosis’</a:t>
            </a:r>
          </a:p>
          <a:p>
            <a:r>
              <a:rPr lang="en-US" dirty="0"/>
              <a:t> </a:t>
            </a:r>
          </a:p>
          <a:p>
            <a:r>
              <a:rPr lang="en-US" dirty="0"/>
              <a:t>Or delete/shorten! </a:t>
            </a:r>
            <a:r>
              <a:rPr lang="en-US" dirty="0">
                <a:sym typeface="Segoe UI Emoji" panose="020B0502040204020203" pitchFamily="34" charset="0"/>
              </a:rPr>
              <a:t>😊</a:t>
            </a:r>
            <a:endParaRPr lang="en-US" dirty="0"/>
          </a:p>
          <a:p>
            <a:r>
              <a:rPr lang="en-US" dirty="0"/>
              <a:t> </a:t>
            </a:r>
          </a:p>
          <a:p>
            <a:r>
              <a:rPr lang="en-US" dirty="0"/>
              <a:t>“requiring a visit within 14 days of initial AUD diagnosis”</a:t>
            </a:r>
          </a:p>
          <a:p>
            <a:r>
              <a:rPr lang="en-US" dirty="0"/>
              <a:t> May not fit</a:t>
            </a:r>
          </a:p>
          <a:p>
            <a:endParaRPr lang="en-US" dirty="0"/>
          </a:p>
        </p:txBody>
      </p:sp>
      <p:sp>
        <p:nvSpPr>
          <p:cNvPr id="4" name="Slide Number Placeholder 3"/>
          <p:cNvSpPr>
            <a:spLocks noGrp="1"/>
          </p:cNvSpPr>
          <p:nvPr>
            <p:ph type="sldNum" sz="quarter" idx="10"/>
          </p:nvPr>
        </p:nvSpPr>
        <p:spPr/>
        <p:txBody>
          <a:bodyPr/>
          <a:lstStyle/>
          <a:p>
            <a:fld id="{B465681C-ACBD-6F40-B006-2DEC7E88A615}" type="slidenum">
              <a:rPr lang="en-US" smtClean="0"/>
              <a:t>59</a:t>
            </a:fld>
            <a:endParaRPr lang="en-US"/>
          </a:p>
        </p:txBody>
      </p:sp>
    </p:spTree>
    <p:extLst>
      <p:ext uri="{BB962C8B-B14F-4D97-AF65-F5344CB8AC3E}">
        <p14:creationId xmlns:p14="http://schemas.microsoft.com/office/powerpoint/2010/main" val="188757150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15963"/>
            <a:ext cx="6203950" cy="3490912"/>
          </a:xfrm>
        </p:spPr>
      </p:sp>
      <p:sp>
        <p:nvSpPr>
          <p:cNvPr id="3" name="Notes Placeholder 2"/>
          <p:cNvSpPr>
            <a:spLocks noGrp="1"/>
          </p:cNvSpPr>
          <p:nvPr>
            <p:ph type="body" idx="1"/>
          </p:nvPr>
        </p:nvSpPr>
        <p:spPr/>
        <p:txBody>
          <a:bodyPr/>
          <a:lstStyle/>
          <a:p>
            <a:pPr defTabSz="462188">
              <a:defRPr/>
            </a:pPr>
            <a:r>
              <a:rPr lang="en-US" dirty="0"/>
              <a:t>Secondary outcomes  included</a:t>
            </a:r>
          </a:p>
          <a:p>
            <a:pPr defTabSz="462188">
              <a:defRPr/>
            </a:pPr>
            <a:r>
              <a:rPr lang="en-US" dirty="0"/>
              <a:t> intermediate outcomes such as screening….</a:t>
            </a:r>
          </a:p>
          <a:p>
            <a:pPr defTabSz="462188">
              <a:defRPr/>
            </a:pPr>
            <a:r>
              <a:rPr lang="en-US" dirty="0"/>
              <a:t>As well as variations in the definition of the main outcome, to see if our assumptions impacted outcomes. </a:t>
            </a:r>
          </a:p>
          <a:p>
            <a:pPr defTabSz="462188">
              <a:defRPr/>
            </a:pPr>
            <a:r>
              <a:rPr lang="en-US" dirty="0"/>
              <a:t>Specifically we tested whether using a time window of 60 days like NCQA for brief counseling or omitting NLP changed our findings</a:t>
            </a:r>
          </a:p>
          <a:p>
            <a:pPr defTabSz="462188">
              <a:defRPr/>
            </a:pPr>
            <a:endParaRPr lang="en-US" dirty="0"/>
          </a:p>
          <a:p>
            <a:pPr defTabSz="462188">
              <a:defRPr/>
            </a:pPr>
            <a:endParaRPr lang="en-US" dirty="0"/>
          </a:p>
          <a:p>
            <a:pPr defTabSz="462188">
              <a:defRPr/>
            </a:pPr>
            <a:endParaRPr lang="en-US" dirty="0"/>
          </a:p>
          <a:p>
            <a:pPr marL="0" marR="0" lvl="0" indent="0" algn="l" defTabSz="462188"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62188"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case helpful…. FROM FINAL REPORT TO AHRQ</a:t>
            </a:r>
          </a:p>
          <a:p>
            <a:pPr marL="0" marR="0" lvl="0" indent="0" algn="l" defTabSz="462188"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 </a:t>
            </a:r>
            <a:r>
              <a:rPr lang="en-US" sz="1200" i="1" kern="1200" dirty="0">
                <a:solidFill>
                  <a:schemeClr val="tx1"/>
                </a:solidFill>
                <a:effectLst/>
                <a:latin typeface="+mn-lt"/>
                <a:ea typeface="+mn-ea"/>
                <a:cs typeface="+mn-cs"/>
              </a:rPr>
              <a:t>a priori</a:t>
            </a:r>
            <a:r>
              <a:rPr lang="en-US" sz="1200" kern="1200" dirty="0">
                <a:solidFill>
                  <a:schemeClr val="tx1"/>
                </a:solidFill>
                <a:effectLst/>
                <a:latin typeface="+mn-lt"/>
                <a:ea typeface="+mn-ea"/>
                <a:cs typeface="+mn-cs"/>
              </a:rPr>
              <a:t> secondary measure of preventive brief alcohol counseling measure used a 60-day time frame for counseling consistent with a recent HEDIS measure.</a:t>
            </a:r>
            <a:r>
              <a:rPr lang="en-US" sz="1200" kern="1200" baseline="30000" dirty="0">
                <a:solidFill>
                  <a:schemeClr val="tx1"/>
                </a:solidFill>
                <a:effectLst/>
                <a:latin typeface="+mn-lt"/>
                <a:ea typeface="+mn-ea"/>
                <a:cs typeface="+mn-cs"/>
              </a:rPr>
              <a:t>29</a:t>
            </a:r>
            <a:r>
              <a:rPr lang="en-US" sz="1200" kern="1200" dirty="0">
                <a:solidFill>
                  <a:schemeClr val="tx1"/>
                </a:solidFill>
                <a:effectLst/>
                <a:latin typeface="+mn-lt"/>
                <a:ea typeface="+mn-ea"/>
                <a:cs typeface="+mn-cs"/>
              </a:rPr>
              <a:t>  Two other post-hoc explanatory measures</a:t>
            </a:r>
            <a:r>
              <a:rPr lang="en-US" sz="1200" b="1"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of brief alcohol counseling: 1) omitted counseling identified by NLP and used measures consistent with the recent HEDIS measure,</a:t>
            </a:r>
            <a:r>
              <a:rPr lang="en-US" sz="1200" kern="1200" baseline="30000" dirty="0">
                <a:solidFill>
                  <a:schemeClr val="tx1"/>
                </a:solidFill>
                <a:effectLst/>
                <a:latin typeface="+mn-lt"/>
                <a:ea typeface="+mn-ea"/>
                <a:cs typeface="+mn-cs"/>
              </a:rPr>
              <a:t>30</a:t>
            </a:r>
            <a:r>
              <a:rPr lang="en-US" sz="1200" kern="1200" dirty="0">
                <a:solidFill>
                  <a:schemeClr val="tx1"/>
                </a:solidFill>
                <a:effectLst/>
                <a:latin typeface="+mn-lt"/>
                <a:ea typeface="+mn-ea"/>
                <a:cs typeface="+mn-cs"/>
              </a:rPr>
              <a:t> and 2) restricted the main composite measure to alcohol counseling in PC, to determine whether main findings were sensitive to the definition used for the main outcome.</a:t>
            </a:r>
          </a:p>
          <a:p>
            <a:pPr defTabSz="462188">
              <a:defRPr/>
            </a:pPr>
            <a:endParaRPr lang="en-US" dirty="0"/>
          </a:p>
          <a:p>
            <a:endParaRPr lang="en-US" dirty="0"/>
          </a:p>
        </p:txBody>
      </p:sp>
      <p:sp>
        <p:nvSpPr>
          <p:cNvPr id="4" name="Slide Number Placeholder 3"/>
          <p:cNvSpPr>
            <a:spLocks noGrp="1"/>
          </p:cNvSpPr>
          <p:nvPr>
            <p:ph type="sldNum" sz="quarter" idx="10"/>
          </p:nvPr>
        </p:nvSpPr>
        <p:spPr/>
        <p:txBody>
          <a:bodyPr/>
          <a:lstStyle/>
          <a:p>
            <a:fld id="{B465681C-ACBD-6F40-B006-2DEC7E88A615}" type="slidenum">
              <a:rPr lang="en-US" smtClean="0"/>
              <a:t>60</a:t>
            </a:fld>
            <a:endParaRPr lang="en-US"/>
          </a:p>
        </p:txBody>
      </p:sp>
    </p:spTree>
    <p:extLst>
      <p:ext uri="{BB962C8B-B14F-4D97-AF65-F5344CB8AC3E}">
        <p14:creationId xmlns:p14="http://schemas.microsoft.com/office/powerpoint/2010/main" val="770413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a:extLst>
              <a:ext uri="{FF2B5EF4-FFF2-40B4-BE49-F238E27FC236}">
                <a16:creationId xmlns:a16="http://schemas.microsoft.com/office/drawing/2014/main" id="{5AE5CD70-3D97-4337-BE98-F36029157B0D}"/>
              </a:ext>
            </a:extLst>
          </p:cNvPr>
          <p:cNvSpPr txBox="1">
            <a:spLocks noGrp="1" noChangeArrowheads="1"/>
          </p:cNvSpPr>
          <p:nvPr/>
        </p:nvSpPr>
        <p:spPr bwMode="auto">
          <a:xfrm>
            <a:off x="0" y="0"/>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6" tIns="46223" rIns="92446" bIns="46223"/>
          <a:lstStyle>
            <a:lvl1pPr defTabSz="923925">
              <a:defRPr sz="2800">
                <a:solidFill>
                  <a:srgbClr val="000000"/>
                </a:solidFill>
                <a:latin typeface="Arial" panose="020B0604020202020204" pitchFamily="34" charset="0"/>
                <a:ea typeface="ヒラギノ角ゴ Pro W3" charset="-128"/>
              </a:defRPr>
            </a:lvl1pPr>
            <a:lvl2pPr marL="742950" indent="-285750" defTabSz="923925">
              <a:defRPr sz="2800">
                <a:solidFill>
                  <a:srgbClr val="000000"/>
                </a:solidFill>
                <a:latin typeface="Arial" panose="020B0604020202020204" pitchFamily="34" charset="0"/>
                <a:ea typeface="ヒラギノ角ゴ Pro W3" charset="-128"/>
              </a:defRPr>
            </a:lvl2pPr>
            <a:lvl3pPr marL="1143000" indent="-228600" defTabSz="923925">
              <a:defRPr sz="2800">
                <a:solidFill>
                  <a:srgbClr val="000000"/>
                </a:solidFill>
                <a:latin typeface="Arial" panose="020B0604020202020204" pitchFamily="34" charset="0"/>
                <a:ea typeface="ヒラギノ角ゴ Pro W3" charset="-128"/>
              </a:defRPr>
            </a:lvl3pPr>
            <a:lvl4pPr marL="1600200" indent="-228600" defTabSz="923925">
              <a:defRPr sz="2800">
                <a:solidFill>
                  <a:srgbClr val="000000"/>
                </a:solidFill>
                <a:latin typeface="Arial" panose="020B0604020202020204" pitchFamily="34" charset="0"/>
                <a:ea typeface="ヒラギノ角ゴ Pro W3" charset="-128"/>
              </a:defRPr>
            </a:lvl4pPr>
            <a:lvl5pPr marL="2057400" indent="-228600" defTabSz="923925">
              <a:defRPr sz="2800">
                <a:solidFill>
                  <a:srgbClr val="000000"/>
                </a:solidFill>
                <a:latin typeface="Arial" panose="020B0604020202020204" pitchFamily="34" charset="0"/>
                <a:ea typeface="ヒラギノ角ゴ Pro W3" charset="-128"/>
              </a:defRPr>
            </a:lvl5pPr>
            <a:lvl6pPr marL="2514600" indent="-228600" algn="r" defTabSz="923925" eaLnBrk="0" fontAlgn="base" hangingPunct="0">
              <a:spcBef>
                <a:spcPct val="0"/>
              </a:spcBef>
              <a:spcAft>
                <a:spcPct val="0"/>
              </a:spcAft>
              <a:defRPr sz="2800">
                <a:solidFill>
                  <a:srgbClr val="000000"/>
                </a:solidFill>
                <a:latin typeface="Arial" panose="020B0604020202020204" pitchFamily="34" charset="0"/>
                <a:ea typeface="ヒラギノ角ゴ Pro W3" charset="-128"/>
              </a:defRPr>
            </a:lvl6pPr>
            <a:lvl7pPr marL="2971800" indent="-228600" algn="r" defTabSz="923925" eaLnBrk="0" fontAlgn="base" hangingPunct="0">
              <a:spcBef>
                <a:spcPct val="0"/>
              </a:spcBef>
              <a:spcAft>
                <a:spcPct val="0"/>
              </a:spcAft>
              <a:defRPr sz="2800">
                <a:solidFill>
                  <a:srgbClr val="000000"/>
                </a:solidFill>
                <a:latin typeface="Arial" panose="020B0604020202020204" pitchFamily="34" charset="0"/>
                <a:ea typeface="ヒラギノ角ゴ Pro W3" charset="-128"/>
              </a:defRPr>
            </a:lvl7pPr>
            <a:lvl8pPr marL="3429000" indent="-228600" algn="r" defTabSz="923925" eaLnBrk="0" fontAlgn="base" hangingPunct="0">
              <a:spcBef>
                <a:spcPct val="0"/>
              </a:spcBef>
              <a:spcAft>
                <a:spcPct val="0"/>
              </a:spcAft>
              <a:defRPr sz="2800">
                <a:solidFill>
                  <a:srgbClr val="000000"/>
                </a:solidFill>
                <a:latin typeface="Arial" panose="020B0604020202020204" pitchFamily="34" charset="0"/>
                <a:ea typeface="ヒラギノ角ゴ Pro W3" charset="-128"/>
              </a:defRPr>
            </a:lvl8pPr>
            <a:lvl9pPr marL="3886200" indent="-228600" algn="r" defTabSz="923925" eaLnBrk="0" fontAlgn="base" hangingPunct="0">
              <a:spcBef>
                <a:spcPct val="0"/>
              </a:spcBef>
              <a:spcAft>
                <a:spcPct val="0"/>
              </a:spcAft>
              <a:defRPr sz="2800">
                <a:solidFill>
                  <a:srgbClr val="000000"/>
                </a:solidFill>
                <a:latin typeface="Arial" panose="020B0604020202020204" pitchFamily="34" charset="0"/>
                <a:ea typeface="ヒラギノ角ゴ Pro W3" charset="-128"/>
              </a:defRPr>
            </a:lvl9pPr>
          </a:lstStyle>
          <a:p>
            <a:pPr algn="l" eaLnBrk="1" hangingPunct="1"/>
            <a:r>
              <a:rPr lang="en-US" altLang="en-US" sz="1200" dirty="0">
                <a:solidFill>
                  <a:schemeClr val="tx1"/>
                </a:solidFill>
                <a:latin typeface="Calibri" panose="020F0502020204030204" pitchFamily="34" charset="0"/>
              </a:rPr>
              <a:t>K. Bradley                                            </a:t>
            </a:r>
          </a:p>
        </p:txBody>
      </p:sp>
      <p:sp>
        <p:nvSpPr>
          <p:cNvPr id="130051" name="Rectangle 3">
            <a:extLst>
              <a:ext uri="{FF2B5EF4-FFF2-40B4-BE49-F238E27FC236}">
                <a16:creationId xmlns:a16="http://schemas.microsoft.com/office/drawing/2014/main" id="{812475C0-1536-48EA-885A-18F3B8C183BB}"/>
              </a:ext>
            </a:extLst>
          </p:cNvPr>
          <p:cNvSpPr txBox="1">
            <a:spLocks noGrp="1" noChangeArrowheads="1"/>
          </p:cNvSpPr>
          <p:nvPr/>
        </p:nvSpPr>
        <p:spPr bwMode="auto">
          <a:xfrm>
            <a:off x="3884613" y="0"/>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6" tIns="46223" rIns="92446" bIns="46223"/>
          <a:lstStyle>
            <a:lvl1pPr defTabSz="923925">
              <a:defRPr sz="2800">
                <a:solidFill>
                  <a:srgbClr val="000000"/>
                </a:solidFill>
                <a:latin typeface="Arial" panose="020B0604020202020204" pitchFamily="34" charset="0"/>
                <a:ea typeface="ヒラギノ角ゴ Pro W3" charset="-128"/>
              </a:defRPr>
            </a:lvl1pPr>
            <a:lvl2pPr marL="742950" indent="-285750" defTabSz="923925">
              <a:defRPr sz="2800">
                <a:solidFill>
                  <a:srgbClr val="000000"/>
                </a:solidFill>
                <a:latin typeface="Arial" panose="020B0604020202020204" pitchFamily="34" charset="0"/>
                <a:ea typeface="ヒラギノ角ゴ Pro W3" charset="-128"/>
              </a:defRPr>
            </a:lvl2pPr>
            <a:lvl3pPr marL="1143000" indent="-228600" defTabSz="923925">
              <a:defRPr sz="2800">
                <a:solidFill>
                  <a:srgbClr val="000000"/>
                </a:solidFill>
                <a:latin typeface="Arial" panose="020B0604020202020204" pitchFamily="34" charset="0"/>
                <a:ea typeface="ヒラギノ角ゴ Pro W3" charset="-128"/>
              </a:defRPr>
            </a:lvl3pPr>
            <a:lvl4pPr marL="1600200" indent="-228600" defTabSz="923925">
              <a:defRPr sz="2800">
                <a:solidFill>
                  <a:srgbClr val="000000"/>
                </a:solidFill>
                <a:latin typeface="Arial" panose="020B0604020202020204" pitchFamily="34" charset="0"/>
                <a:ea typeface="ヒラギノ角ゴ Pro W3" charset="-128"/>
              </a:defRPr>
            </a:lvl4pPr>
            <a:lvl5pPr marL="2057400" indent="-228600" defTabSz="923925">
              <a:defRPr sz="2800">
                <a:solidFill>
                  <a:srgbClr val="000000"/>
                </a:solidFill>
                <a:latin typeface="Arial" panose="020B0604020202020204" pitchFamily="34" charset="0"/>
                <a:ea typeface="ヒラギノ角ゴ Pro W3" charset="-128"/>
              </a:defRPr>
            </a:lvl5pPr>
            <a:lvl6pPr marL="2514600" indent="-228600" algn="r" defTabSz="923925" eaLnBrk="0" fontAlgn="base" hangingPunct="0">
              <a:spcBef>
                <a:spcPct val="0"/>
              </a:spcBef>
              <a:spcAft>
                <a:spcPct val="0"/>
              </a:spcAft>
              <a:defRPr sz="2800">
                <a:solidFill>
                  <a:srgbClr val="000000"/>
                </a:solidFill>
                <a:latin typeface="Arial" panose="020B0604020202020204" pitchFamily="34" charset="0"/>
                <a:ea typeface="ヒラギノ角ゴ Pro W3" charset="-128"/>
              </a:defRPr>
            </a:lvl6pPr>
            <a:lvl7pPr marL="2971800" indent="-228600" algn="r" defTabSz="923925" eaLnBrk="0" fontAlgn="base" hangingPunct="0">
              <a:spcBef>
                <a:spcPct val="0"/>
              </a:spcBef>
              <a:spcAft>
                <a:spcPct val="0"/>
              </a:spcAft>
              <a:defRPr sz="2800">
                <a:solidFill>
                  <a:srgbClr val="000000"/>
                </a:solidFill>
                <a:latin typeface="Arial" panose="020B0604020202020204" pitchFamily="34" charset="0"/>
                <a:ea typeface="ヒラギノ角ゴ Pro W3" charset="-128"/>
              </a:defRPr>
            </a:lvl7pPr>
            <a:lvl8pPr marL="3429000" indent="-228600" algn="r" defTabSz="923925" eaLnBrk="0" fontAlgn="base" hangingPunct="0">
              <a:spcBef>
                <a:spcPct val="0"/>
              </a:spcBef>
              <a:spcAft>
                <a:spcPct val="0"/>
              </a:spcAft>
              <a:defRPr sz="2800">
                <a:solidFill>
                  <a:srgbClr val="000000"/>
                </a:solidFill>
                <a:latin typeface="Arial" panose="020B0604020202020204" pitchFamily="34" charset="0"/>
                <a:ea typeface="ヒラギノ角ゴ Pro W3" charset="-128"/>
              </a:defRPr>
            </a:lvl8pPr>
            <a:lvl9pPr marL="3886200" indent="-228600" algn="r" defTabSz="923925" eaLnBrk="0" fontAlgn="base" hangingPunct="0">
              <a:spcBef>
                <a:spcPct val="0"/>
              </a:spcBef>
              <a:spcAft>
                <a:spcPct val="0"/>
              </a:spcAft>
              <a:defRPr sz="2800">
                <a:solidFill>
                  <a:srgbClr val="000000"/>
                </a:solidFill>
                <a:latin typeface="Arial" panose="020B0604020202020204" pitchFamily="34" charset="0"/>
                <a:ea typeface="ヒラギノ角ゴ Pro W3" charset="-128"/>
              </a:defRPr>
            </a:lvl9pPr>
          </a:lstStyle>
          <a:p>
            <a:pPr eaLnBrk="1" hangingPunct="1"/>
            <a:fld id="{A8F04B40-CD38-4638-9F3D-3D78C7F0D5DD}" type="datetime1">
              <a:rPr lang="en-US" altLang="en-US" sz="1200">
                <a:solidFill>
                  <a:schemeClr val="tx1"/>
                </a:solidFill>
                <a:latin typeface="Calibri" panose="020F0502020204030204" pitchFamily="34" charset="0"/>
              </a:rPr>
              <a:pPr eaLnBrk="1" hangingPunct="1"/>
              <a:t>6/22/2023</a:t>
            </a:fld>
            <a:endParaRPr lang="en-US" altLang="en-US" sz="1200" dirty="0">
              <a:solidFill>
                <a:schemeClr val="tx1"/>
              </a:solidFill>
              <a:latin typeface="Calibri" panose="020F0502020204030204" pitchFamily="34" charset="0"/>
            </a:endParaRPr>
          </a:p>
        </p:txBody>
      </p:sp>
      <p:sp>
        <p:nvSpPr>
          <p:cNvPr id="130052" name="Rectangle 6">
            <a:extLst>
              <a:ext uri="{FF2B5EF4-FFF2-40B4-BE49-F238E27FC236}">
                <a16:creationId xmlns:a16="http://schemas.microsoft.com/office/drawing/2014/main" id="{72E5F768-0447-421C-88A4-690910AF38C2}"/>
              </a:ext>
            </a:extLst>
          </p:cNvPr>
          <p:cNvSpPr txBox="1">
            <a:spLocks noGrp="1" noChangeArrowheads="1"/>
          </p:cNvSpPr>
          <p:nvPr/>
        </p:nvSpPr>
        <p:spPr bwMode="auto">
          <a:xfrm>
            <a:off x="0"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6" tIns="46223" rIns="92446" bIns="46223" anchor="b"/>
          <a:lstStyle>
            <a:lvl1pPr defTabSz="923925">
              <a:defRPr sz="2800">
                <a:solidFill>
                  <a:srgbClr val="000000"/>
                </a:solidFill>
                <a:latin typeface="Arial" panose="020B0604020202020204" pitchFamily="34" charset="0"/>
                <a:ea typeface="ヒラギノ角ゴ Pro W3" charset="-128"/>
              </a:defRPr>
            </a:lvl1pPr>
            <a:lvl2pPr marL="742950" indent="-285750" defTabSz="923925">
              <a:defRPr sz="2800">
                <a:solidFill>
                  <a:srgbClr val="000000"/>
                </a:solidFill>
                <a:latin typeface="Arial" panose="020B0604020202020204" pitchFamily="34" charset="0"/>
                <a:ea typeface="ヒラギノ角ゴ Pro W3" charset="-128"/>
              </a:defRPr>
            </a:lvl2pPr>
            <a:lvl3pPr marL="1143000" indent="-228600" defTabSz="923925">
              <a:defRPr sz="2800">
                <a:solidFill>
                  <a:srgbClr val="000000"/>
                </a:solidFill>
                <a:latin typeface="Arial" panose="020B0604020202020204" pitchFamily="34" charset="0"/>
                <a:ea typeface="ヒラギノ角ゴ Pro W3" charset="-128"/>
              </a:defRPr>
            </a:lvl3pPr>
            <a:lvl4pPr marL="1600200" indent="-228600" defTabSz="923925">
              <a:defRPr sz="2800">
                <a:solidFill>
                  <a:srgbClr val="000000"/>
                </a:solidFill>
                <a:latin typeface="Arial" panose="020B0604020202020204" pitchFamily="34" charset="0"/>
                <a:ea typeface="ヒラギノ角ゴ Pro W3" charset="-128"/>
              </a:defRPr>
            </a:lvl4pPr>
            <a:lvl5pPr marL="2057400" indent="-228600" defTabSz="923925">
              <a:defRPr sz="2800">
                <a:solidFill>
                  <a:srgbClr val="000000"/>
                </a:solidFill>
                <a:latin typeface="Arial" panose="020B0604020202020204" pitchFamily="34" charset="0"/>
                <a:ea typeface="ヒラギノ角ゴ Pro W3" charset="-128"/>
              </a:defRPr>
            </a:lvl5pPr>
            <a:lvl6pPr marL="2514600" indent="-228600" algn="r" defTabSz="923925" eaLnBrk="0" fontAlgn="base" hangingPunct="0">
              <a:spcBef>
                <a:spcPct val="0"/>
              </a:spcBef>
              <a:spcAft>
                <a:spcPct val="0"/>
              </a:spcAft>
              <a:defRPr sz="2800">
                <a:solidFill>
                  <a:srgbClr val="000000"/>
                </a:solidFill>
                <a:latin typeface="Arial" panose="020B0604020202020204" pitchFamily="34" charset="0"/>
                <a:ea typeface="ヒラギノ角ゴ Pro W3" charset="-128"/>
              </a:defRPr>
            </a:lvl6pPr>
            <a:lvl7pPr marL="2971800" indent="-228600" algn="r" defTabSz="923925" eaLnBrk="0" fontAlgn="base" hangingPunct="0">
              <a:spcBef>
                <a:spcPct val="0"/>
              </a:spcBef>
              <a:spcAft>
                <a:spcPct val="0"/>
              </a:spcAft>
              <a:defRPr sz="2800">
                <a:solidFill>
                  <a:srgbClr val="000000"/>
                </a:solidFill>
                <a:latin typeface="Arial" panose="020B0604020202020204" pitchFamily="34" charset="0"/>
                <a:ea typeface="ヒラギノ角ゴ Pro W3" charset="-128"/>
              </a:defRPr>
            </a:lvl7pPr>
            <a:lvl8pPr marL="3429000" indent="-228600" algn="r" defTabSz="923925" eaLnBrk="0" fontAlgn="base" hangingPunct="0">
              <a:spcBef>
                <a:spcPct val="0"/>
              </a:spcBef>
              <a:spcAft>
                <a:spcPct val="0"/>
              </a:spcAft>
              <a:defRPr sz="2800">
                <a:solidFill>
                  <a:srgbClr val="000000"/>
                </a:solidFill>
                <a:latin typeface="Arial" panose="020B0604020202020204" pitchFamily="34" charset="0"/>
                <a:ea typeface="ヒラギノ角ゴ Pro W3" charset="-128"/>
              </a:defRPr>
            </a:lvl8pPr>
            <a:lvl9pPr marL="3886200" indent="-228600" algn="r" defTabSz="923925" eaLnBrk="0" fontAlgn="base" hangingPunct="0">
              <a:spcBef>
                <a:spcPct val="0"/>
              </a:spcBef>
              <a:spcAft>
                <a:spcPct val="0"/>
              </a:spcAft>
              <a:defRPr sz="2800">
                <a:solidFill>
                  <a:srgbClr val="000000"/>
                </a:solidFill>
                <a:latin typeface="Arial" panose="020B0604020202020204" pitchFamily="34" charset="0"/>
                <a:ea typeface="ヒラギノ角ゴ Pro W3" charset="-128"/>
              </a:defRPr>
            </a:lvl9pPr>
          </a:lstStyle>
          <a:p>
            <a:pPr algn="l" eaLnBrk="1" hangingPunct="1"/>
            <a:r>
              <a:rPr lang="en-US" altLang="en-US" sz="1200" dirty="0">
                <a:solidFill>
                  <a:schemeClr val="tx1"/>
                </a:solidFill>
                <a:latin typeface="Calibri" panose="020F0502020204030204" pitchFamily="34" charset="0"/>
              </a:rPr>
              <a:t>Alcohol Screening &amp; Brief Intervention in Women</a:t>
            </a:r>
          </a:p>
        </p:txBody>
      </p:sp>
      <p:sp>
        <p:nvSpPr>
          <p:cNvPr id="130053" name="Rectangle 7">
            <a:extLst>
              <a:ext uri="{FF2B5EF4-FFF2-40B4-BE49-F238E27FC236}">
                <a16:creationId xmlns:a16="http://schemas.microsoft.com/office/drawing/2014/main" id="{B7AD85E4-929A-4DF3-8AE5-F5B203C7F8B1}"/>
              </a:ext>
            </a:extLst>
          </p:cNvPr>
          <p:cNvSpPr txBox="1">
            <a:spLocks noGrp="1"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6" tIns="46223" rIns="92446" bIns="46223" anchor="b"/>
          <a:lstStyle>
            <a:lvl1pPr defTabSz="923925">
              <a:defRPr sz="2800">
                <a:solidFill>
                  <a:srgbClr val="000000"/>
                </a:solidFill>
                <a:latin typeface="Arial" panose="020B0604020202020204" pitchFamily="34" charset="0"/>
                <a:ea typeface="ヒラギノ角ゴ Pro W3" charset="-128"/>
              </a:defRPr>
            </a:lvl1pPr>
            <a:lvl2pPr marL="742950" indent="-285750" defTabSz="923925">
              <a:defRPr sz="2800">
                <a:solidFill>
                  <a:srgbClr val="000000"/>
                </a:solidFill>
                <a:latin typeface="Arial" panose="020B0604020202020204" pitchFamily="34" charset="0"/>
                <a:ea typeface="ヒラギノ角ゴ Pro W3" charset="-128"/>
              </a:defRPr>
            </a:lvl2pPr>
            <a:lvl3pPr marL="1143000" indent="-228600" defTabSz="923925">
              <a:defRPr sz="2800">
                <a:solidFill>
                  <a:srgbClr val="000000"/>
                </a:solidFill>
                <a:latin typeface="Arial" panose="020B0604020202020204" pitchFamily="34" charset="0"/>
                <a:ea typeface="ヒラギノ角ゴ Pro W3" charset="-128"/>
              </a:defRPr>
            </a:lvl3pPr>
            <a:lvl4pPr marL="1600200" indent="-228600" defTabSz="923925">
              <a:defRPr sz="2800">
                <a:solidFill>
                  <a:srgbClr val="000000"/>
                </a:solidFill>
                <a:latin typeface="Arial" panose="020B0604020202020204" pitchFamily="34" charset="0"/>
                <a:ea typeface="ヒラギノ角ゴ Pro W3" charset="-128"/>
              </a:defRPr>
            </a:lvl4pPr>
            <a:lvl5pPr marL="2057400" indent="-228600" defTabSz="923925">
              <a:defRPr sz="2800">
                <a:solidFill>
                  <a:srgbClr val="000000"/>
                </a:solidFill>
                <a:latin typeface="Arial" panose="020B0604020202020204" pitchFamily="34" charset="0"/>
                <a:ea typeface="ヒラギノ角ゴ Pro W3" charset="-128"/>
              </a:defRPr>
            </a:lvl5pPr>
            <a:lvl6pPr marL="2514600" indent="-228600" algn="r" defTabSz="923925" eaLnBrk="0" fontAlgn="base" hangingPunct="0">
              <a:spcBef>
                <a:spcPct val="0"/>
              </a:spcBef>
              <a:spcAft>
                <a:spcPct val="0"/>
              </a:spcAft>
              <a:defRPr sz="2800">
                <a:solidFill>
                  <a:srgbClr val="000000"/>
                </a:solidFill>
                <a:latin typeface="Arial" panose="020B0604020202020204" pitchFamily="34" charset="0"/>
                <a:ea typeface="ヒラギノ角ゴ Pro W3" charset="-128"/>
              </a:defRPr>
            </a:lvl6pPr>
            <a:lvl7pPr marL="2971800" indent="-228600" algn="r" defTabSz="923925" eaLnBrk="0" fontAlgn="base" hangingPunct="0">
              <a:spcBef>
                <a:spcPct val="0"/>
              </a:spcBef>
              <a:spcAft>
                <a:spcPct val="0"/>
              </a:spcAft>
              <a:defRPr sz="2800">
                <a:solidFill>
                  <a:srgbClr val="000000"/>
                </a:solidFill>
                <a:latin typeface="Arial" panose="020B0604020202020204" pitchFamily="34" charset="0"/>
                <a:ea typeface="ヒラギノ角ゴ Pro W3" charset="-128"/>
              </a:defRPr>
            </a:lvl7pPr>
            <a:lvl8pPr marL="3429000" indent="-228600" algn="r" defTabSz="923925" eaLnBrk="0" fontAlgn="base" hangingPunct="0">
              <a:spcBef>
                <a:spcPct val="0"/>
              </a:spcBef>
              <a:spcAft>
                <a:spcPct val="0"/>
              </a:spcAft>
              <a:defRPr sz="2800">
                <a:solidFill>
                  <a:srgbClr val="000000"/>
                </a:solidFill>
                <a:latin typeface="Arial" panose="020B0604020202020204" pitchFamily="34" charset="0"/>
                <a:ea typeface="ヒラギノ角ゴ Pro W3" charset="-128"/>
              </a:defRPr>
            </a:lvl8pPr>
            <a:lvl9pPr marL="3886200" indent="-228600" algn="r" defTabSz="923925" eaLnBrk="0" fontAlgn="base" hangingPunct="0">
              <a:spcBef>
                <a:spcPct val="0"/>
              </a:spcBef>
              <a:spcAft>
                <a:spcPct val="0"/>
              </a:spcAft>
              <a:defRPr sz="2800">
                <a:solidFill>
                  <a:srgbClr val="000000"/>
                </a:solidFill>
                <a:latin typeface="Arial" panose="020B0604020202020204" pitchFamily="34" charset="0"/>
                <a:ea typeface="ヒラギノ角ゴ Pro W3" charset="-128"/>
              </a:defRPr>
            </a:lvl9pPr>
          </a:lstStyle>
          <a:p>
            <a:pPr eaLnBrk="1" hangingPunct="1"/>
            <a:fld id="{B257359C-59F6-4480-B5B1-A81F73E6435C}" type="slidenum">
              <a:rPr lang="en-US" altLang="en-US" sz="1200">
                <a:solidFill>
                  <a:schemeClr val="tx1"/>
                </a:solidFill>
                <a:latin typeface="Calibri" panose="020F0502020204030204" pitchFamily="34" charset="0"/>
              </a:rPr>
              <a:pPr eaLnBrk="1" hangingPunct="1"/>
              <a:t>5</a:t>
            </a:fld>
            <a:endParaRPr lang="en-US" altLang="en-US" sz="1200" dirty="0">
              <a:solidFill>
                <a:schemeClr val="tx1"/>
              </a:solidFill>
              <a:latin typeface="Calibri" panose="020F0502020204030204" pitchFamily="34" charset="0"/>
            </a:endParaRPr>
          </a:p>
        </p:txBody>
      </p:sp>
      <p:sp>
        <p:nvSpPr>
          <p:cNvPr id="130054" name="Rectangle 2">
            <a:extLst>
              <a:ext uri="{FF2B5EF4-FFF2-40B4-BE49-F238E27FC236}">
                <a16:creationId xmlns:a16="http://schemas.microsoft.com/office/drawing/2014/main" id="{B36D78D9-3E4E-4929-9341-9815476CE51F}"/>
              </a:ext>
            </a:extLst>
          </p:cNvPr>
          <p:cNvSpPr>
            <a:spLocks noGrp="1" noRot="1" noChangeAspect="1" noChangeArrowheads="1" noTextEdit="1"/>
          </p:cNvSpPr>
          <p:nvPr>
            <p:ph type="sldImg"/>
          </p:nvPr>
        </p:nvSpPr>
        <p:spPr>
          <a:xfrm>
            <a:off x="331788" y="696913"/>
            <a:ext cx="6196012" cy="3486150"/>
          </a:xfrm>
          <a:ln/>
        </p:spPr>
      </p:sp>
      <p:sp>
        <p:nvSpPr>
          <p:cNvPr id="130055" name="Rectangle 3">
            <a:extLst>
              <a:ext uri="{FF2B5EF4-FFF2-40B4-BE49-F238E27FC236}">
                <a16:creationId xmlns:a16="http://schemas.microsoft.com/office/drawing/2014/main" id="{AFCBEC63-BF4C-4D2A-BEFF-55E7DF47DEE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6" tIns="46223" rIns="92446" bIns="46223"/>
          <a:lstStyle/>
          <a:p>
            <a:pPr eaLnBrk="1" hangingPunct="1">
              <a:spcBef>
                <a:spcPct val="0"/>
              </a:spcBef>
            </a:pPr>
            <a:r>
              <a:rPr lang="en-US" altLang="en-US" dirty="0"/>
              <a:t>30% AUD in lifetime</a:t>
            </a:r>
          </a:p>
          <a:p>
            <a:pPr eaLnBrk="1" hangingPunct="1">
              <a:spcBef>
                <a:spcPct val="0"/>
              </a:spcBef>
            </a:pPr>
            <a:r>
              <a:rPr lang="en-US" altLang="en-US" dirty="0"/>
              <a:t>8-15% past year</a:t>
            </a:r>
          </a:p>
          <a:p>
            <a:pPr eaLnBrk="1" hangingPunct="1">
              <a:spcBef>
                <a:spcPct val="0"/>
              </a:spcBef>
            </a:pPr>
            <a:endParaRPr lang="en-US" altLang="en-US" dirty="0"/>
          </a:p>
        </p:txBody>
      </p:sp>
    </p:spTree>
    <p:extLst>
      <p:ext uri="{BB962C8B-B14F-4D97-AF65-F5344CB8AC3E}">
        <p14:creationId xmlns:p14="http://schemas.microsoft.com/office/powerpoint/2010/main" val="389164593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14375"/>
            <a:ext cx="6203950" cy="3490913"/>
          </a:xfrm>
        </p:spPr>
      </p:sp>
      <p:sp>
        <p:nvSpPr>
          <p:cNvPr id="3" name="Notes Placeholder 2"/>
          <p:cNvSpPr>
            <a:spLocks noGrp="1"/>
          </p:cNvSpPr>
          <p:nvPr>
            <p:ph type="body" idx="1"/>
          </p:nvPr>
        </p:nvSpPr>
        <p:spPr/>
        <p:txBody>
          <a:bodyPr/>
          <a:lstStyle/>
          <a:p>
            <a:pPr defTabSz="924458">
              <a:defRPr/>
            </a:pPr>
            <a:endParaRPr lang="en-US" dirty="0"/>
          </a:p>
          <a:p>
            <a:pPr defTabSz="924458">
              <a:defRPr/>
            </a:pPr>
            <a:endParaRPr lang="en-US" baseline="0" dirty="0"/>
          </a:p>
          <a:p>
            <a:endParaRPr lang="en-US" dirty="0"/>
          </a:p>
        </p:txBody>
      </p:sp>
      <p:sp>
        <p:nvSpPr>
          <p:cNvPr id="4" name="Slide Number Placeholder 3"/>
          <p:cNvSpPr>
            <a:spLocks noGrp="1"/>
          </p:cNvSpPr>
          <p:nvPr>
            <p:ph type="sldNum" sz="quarter" idx="10"/>
          </p:nvPr>
        </p:nvSpPr>
        <p:spPr/>
        <p:txBody>
          <a:bodyPr/>
          <a:lstStyle/>
          <a:p>
            <a:pPr defTabSz="462188">
              <a:defRPr/>
            </a:pPr>
            <a:fld id="{A715AD9C-0B0B-BD4E-B7B6-4A33D24DF95F}" type="slidenum">
              <a:rPr lang="en-US">
                <a:solidFill>
                  <a:prstClr val="black"/>
                </a:solidFill>
                <a:latin typeface="Calibri"/>
              </a:rPr>
              <a:pPr defTabSz="462188">
                <a:defRPr/>
              </a:pPr>
              <a:t>61</a:t>
            </a:fld>
            <a:endParaRPr lang="en-US">
              <a:solidFill>
                <a:prstClr val="black"/>
              </a:solidFill>
              <a:latin typeface="Calibri"/>
            </a:endParaRPr>
          </a:p>
        </p:txBody>
      </p:sp>
    </p:spTree>
    <p:extLst>
      <p:ext uri="{BB962C8B-B14F-4D97-AF65-F5344CB8AC3E}">
        <p14:creationId xmlns:p14="http://schemas.microsoft.com/office/powerpoint/2010/main" val="184992590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15963"/>
            <a:ext cx="6203950" cy="3490912"/>
          </a:xfrm>
        </p:spPr>
      </p:sp>
      <p:sp>
        <p:nvSpPr>
          <p:cNvPr id="3" name="Notes Placeholder 2"/>
          <p:cNvSpPr>
            <a:spLocks noGrp="1"/>
          </p:cNvSpPr>
          <p:nvPr>
            <p:ph type="body" idx="1"/>
          </p:nvPr>
        </p:nvSpPr>
        <p:spPr/>
        <p:txBody>
          <a:bodyPr/>
          <a:lstStyle/>
          <a:p>
            <a:pPr marL="351487" lvl="1" indent="-346672">
              <a:buFont typeface="Wingdings" panose="05000000000000000000" pitchFamily="2" charset="2"/>
              <a:buChar char="§"/>
            </a:pPr>
            <a:r>
              <a:rPr lang="en-US" dirty="0"/>
              <a:t>In terms of results, this was a large sample of over 250,000 who were seen in the usual care period, and over 225,000 seen in the intervention period , with an average of 3 visits per patient per period</a:t>
            </a:r>
          </a:p>
        </p:txBody>
      </p:sp>
      <p:sp>
        <p:nvSpPr>
          <p:cNvPr id="4" name="Slide Number Placeholder 3"/>
          <p:cNvSpPr>
            <a:spLocks noGrp="1"/>
          </p:cNvSpPr>
          <p:nvPr>
            <p:ph type="sldNum" sz="quarter" idx="10"/>
          </p:nvPr>
        </p:nvSpPr>
        <p:spPr/>
        <p:txBody>
          <a:bodyPr/>
          <a:lstStyle/>
          <a:p>
            <a:fld id="{B465681C-ACBD-6F40-B006-2DEC7E88A615}" type="slidenum">
              <a:rPr lang="en-US" smtClean="0"/>
              <a:t>62</a:t>
            </a:fld>
            <a:endParaRPr lang="en-US"/>
          </a:p>
        </p:txBody>
      </p:sp>
    </p:spTree>
    <p:extLst>
      <p:ext uri="{BB962C8B-B14F-4D97-AF65-F5344CB8AC3E}">
        <p14:creationId xmlns:p14="http://schemas.microsoft.com/office/powerpoint/2010/main" val="108830916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15963"/>
            <a:ext cx="6203950" cy="3490912"/>
          </a:xfrm>
        </p:spPr>
      </p:sp>
      <p:sp>
        <p:nvSpPr>
          <p:cNvPr id="3" name="Notes Placeholder 2"/>
          <p:cNvSpPr>
            <a:spLocks noGrp="1"/>
          </p:cNvSpPr>
          <p:nvPr>
            <p:ph type="body" idx="1"/>
          </p:nvPr>
        </p:nvSpPr>
        <p:spPr/>
        <p:txBody>
          <a:bodyPr/>
          <a:lstStyle/>
          <a:p>
            <a:pPr marL="351487" lvl="1" indent="-346672">
              <a:buFont typeface="Wingdings" panose="05000000000000000000" pitchFamily="2" charset="2"/>
              <a:buChar char="§"/>
            </a:pPr>
            <a:r>
              <a:rPr lang="en-US" dirty="0"/>
              <a:t>The average age was around 50</a:t>
            </a:r>
          </a:p>
        </p:txBody>
      </p:sp>
      <p:sp>
        <p:nvSpPr>
          <p:cNvPr id="4" name="Slide Number Placeholder 3"/>
          <p:cNvSpPr>
            <a:spLocks noGrp="1"/>
          </p:cNvSpPr>
          <p:nvPr>
            <p:ph type="sldNum" sz="quarter" idx="10"/>
          </p:nvPr>
        </p:nvSpPr>
        <p:spPr/>
        <p:txBody>
          <a:bodyPr/>
          <a:lstStyle/>
          <a:p>
            <a:fld id="{B465681C-ACBD-6F40-B006-2DEC7E88A615}" type="slidenum">
              <a:rPr lang="en-US" smtClean="0"/>
              <a:t>63</a:t>
            </a:fld>
            <a:endParaRPr lang="en-US"/>
          </a:p>
        </p:txBody>
      </p:sp>
    </p:spTree>
    <p:extLst>
      <p:ext uri="{BB962C8B-B14F-4D97-AF65-F5344CB8AC3E}">
        <p14:creationId xmlns:p14="http://schemas.microsoft.com/office/powerpoint/2010/main" val="137742761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15963"/>
            <a:ext cx="6203950" cy="3490912"/>
          </a:xfrm>
        </p:spPr>
      </p:sp>
      <p:sp>
        <p:nvSpPr>
          <p:cNvPr id="3" name="Notes Placeholder 2"/>
          <p:cNvSpPr>
            <a:spLocks noGrp="1"/>
          </p:cNvSpPr>
          <p:nvPr>
            <p:ph type="body" idx="1"/>
          </p:nvPr>
        </p:nvSpPr>
        <p:spPr/>
        <p:txBody>
          <a:bodyPr/>
          <a:lstStyle/>
          <a:p>
            <a:pPr marL="351487" lvl="1" indent="-346672">
              <a:buFont typeface="Wingdings" panose="05000000000000000000" pitchFamily="2" charset="2"/>
              <a:buChar char="§"/>
            </a:pPr>
            <a:r>
              <a:rPr lang="en-US" dirty="0"/>
              <a:t>And most were female, close to 60%</a:t>
            </a:r>
          </a:p>
        </p:txBody>
      </p:sp>
      <p:sp>
        <p:nvSpPr>
          <p:cNvPr id="4" name="Slide Number Placeholder 3"/>
          <p:cNvSpPr>
            <a:spLocks noGrp="1"/>
          </p:cNvSpPr>
          <p:nvPr>
            <p:ph type="sldNum" sz="quarter" idx="10"/>
          </p:nvPr>
        </p:nvSpPr>
        <p:spPr/>
        <p:txBody>
          <a:bodyPr/>
          <a:lstStyle/>
          <a:p>
            <a:fld id="{B465681C-ACBD-6F40-B006-2DEC7E88A615}" type="slidenum">
              <a:rPr lang="en-US" smtClean="0"/>
              <a:t>64</a:t>
            </a:fld>
            <a:endParaRPr lang="en-US"/>
          </a:p>
        </p:txBody>
      </p:sp>
    </p:spTree>
    <p:extLst>
      <p:ext uri="{BB962C8B-B14F-4D97-AF65-F5344CB8AC3E}">
        <p14:creationId xmlns:p14="http://schemas.microsoft.com/office/powerpoint/2010/main" val="112561618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15963"/>
            <a:ext cx="6203950" cy="3490912"/>
          </a:xfrm>
        </p:spPr>
      </p:sp>
      <p:sp>
        <p:nvSpPr>
          <p:cNvPr id="3" name="Notes Placeholder 2"/>
          <p:cNvSpPr>
            <a:spLocks noGrp="1"/>
          </p:cNvSpPr>
          <p:nvPr>
            <p:ph type="body" idx="1"/>
          </p:nvPr>
        </p:nvSpPr>
        <p:spPr/>
        <p:txBody>
          <a:bodyPr/>
          <a:lstStyle/>
          <a:p>
            <a:pPr marL="4815" lvl="1" indent="0">
              <a:buFont typeface="Wingdings" panose="05000000000000000000" pitchFamily="2" charset="2"/>
              <a:buNone/>
            </a:pPr>
            <a:r>
              <a:rPr lang="en-US" dirty="0"/>
              <a:t>Move to next slide!</a:t>
            </a:r>
          </a:p>
        </p:txBody>
      </p:sp>
      <p:sp>
        <p:nvSpPr>
          <p:cNvPr id="4" name="Slide Number Placeholder 3"/>
          <p:cNvSpPr>
            <a:spLocks noGrp="1"/>
          </p:cNvSpPr>
          <p:nvPr>
            <p:ph type="sldNum" sz="quarter" idx="10"/>
          </p:nvPr>
        </p:nvSpPr>
        <p:spPr/>
        <p:txBody>
          <a:bodyPr/>
          <a:lstStyle/>
          <a:p>
            <a:fld id="{B465681C-ACBD-6F40-B006-2DEC7E88A615}" type="slidenum">
              <a:rPr lang="en-US" smtClean="0"/>
              <a:t>65</a:t>
            </a:fld>
            <a:endParaRPr lang="en-US"/>
          </a:p>
        </p:txBody>
      </p:sp>
    </p:spTree>
    <p:extLst>
      <p:ext uri="{BB962C8B-B14F-4D97-AF65-F5344CB8AC3E}">
        <p14:creationId xmlns:p14="http://schemas.microsoft.com/office/powerpoint/2010/main" val="146977285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15963"/>
            <a:ext cx="6203950" cy="3490912"/>
          </a:xfrm>
        </p:spPr>
      </p:sp>
      <p:sp>
        <p:nvSpPr>
          <p:cNvPr id="3" name="Notes Placeholder 2"/>
          <p:cNvSpPr>
            <a:spLocks noGrp="1"/>
          </p:cNvSpPr>
          <p:nvPr>
            <p:ph type="body" idx="1"/>
          </p:nvPr>
        </p:nvSpPr>
        <p:spPr/>
        <p:txBody>
          <a:bodyPr/>
          <a:lstStyle/>
          <a:p>
            <a:pPr marL="351487" lvl="1" indent="-346672">
              <a:buFont typeface="Wingdings" panose="05000000000000000000" pitchFamily="2" charset="2"/>
              <a:buChar char="§"/>
            </a:pPr>
            <a:r>
              <a:rPr lang="en-US" dirty="0"/>
              <a:t>The population is predominantly </a:t>
            </a:r>
            <a:r>
              <a:rPr lang="en-US" dirty="0" err="1"/>
              <a:t>caucasion</a:t>
            </a:r>
            <a:r>
              <a:rPr lang="en-US" dirty="0"/>
              <a:t> or white, the next largest group was Asian, and then a lesser prevalence of Hispanic and African American populations</a:t>
            </a:r>
          </a:p>
        </p:txBody>
      </p:sp>
      <p:sp>
        <p:nvSpPr>
          <p:cNvPr id="4" name="Slide Number Placeholder 3"/>
          <p:cNvSpPr>
            <a:spLocks noGrp="1"/>
          </p:cNvSpPr>
          <p:nvPr>
            <p:ph type="sldNum" sz="quarter" idx="10"/>
          </p:nvPr>
        </p:nvSpPr>
        <p:spPr/>
        <p:txBody>
          <a:bodyPr/>
          <a:lstStyle/>
          <a:p>
            <a:fld id="{B465681C-ACBD-6F40-B006-2DEC7E88A615}" type="slidenum">
              <a:rPr lang="en-US" smtClean="0"/>
              <a:t>66</a:t>
            </a:fld>
            <a:endParaRPr lang="en-US"/>
          </a:p>
        </p:txBody>
      </p:sp>
    </p:spTree>
    <p:extLst>
      <p:ext uri="{BB962C8B-B14F-4D97-AF65-F5344CB8AC3E}">
        <p14:creationId xmlns:p14="http://schemas.microsoft.com/office/powerpoint/2010/main" val="357209377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15963"/>
            <a:ext cx="6203950" cy="3490912"/>
          </a:xfrm>
        </p:spPr>
      </p:sp>
      <p:sp>
        <p:nvSpPr>
          <p:cNvPr id="3" name="Notes Placeholder 2"/>
          <p:cNvSpPr>
            <a:spLocks noGrp="1"/>
          </p:cNvSpPr>
          <p:nvPr>
            <p:ph type="body" idx="1"/>
          </p:nvPr>
        </p:nvSpPr>
        <p:spPr/>
        <p:txBody>
          <a:bodyPr/>
          <a:lstStyle/>
          <a:p>
            <a:pPr marL="4815" lvl="1" indent="0">
              <a:buFont typeface="Wingdings" panose="05000000000000000000" pitchFamily="2" charset="2"/>
              <a:buNone/>
            </a:pPr>
            <a:r>
              <a:rPr lang="en-US" dirty="0"/>
              <a:t>Move to next slide</a:t>
            </a:r>
          </a:p>
        </p:txBody>
      </p:sp>
      <p:sp>
        <p:nvSpPr>
          <p:cNvPr id="4" name="Slide Number Placeholder 3"/>
          <p:cNvSpPr>
            <a:spLocks noGrp="1"/>
          </p:cNvSpPr>
          <p:nvPr>
            <p:ph type="sldNum" sz="quarter" idx="10"/>
          </p:nvPr>
        </p:nvSpPr>
        <p:spPr/>
        <p:txBody>
          <a:bodyPr/>
          <a:lstStyle/>
          <a:p>
            <a:fld id="{B465681C-ACBD-6F40-B006-2DEC7E88A615}" type="slidenum">
              <a:rPr lang="en-US" smtClean="0"/>
              <a:t>67</a:t>
            </a:fld>
            <a:endParaRPr lang="en-US"/>
          </a:p>
        </p:txBody>
      </p:sp>
    </p:spTree>
    <p:extLst>
      <p:ext uri="{BB962C8B-B14F-4D97-AF65-F5344CB8AC3E}">
        <p14:creationId xmlns:p14="http://schemas.microsoft.com/office/powerpoint/2010/main" val="24833296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15963"/>
            <a:ext cx="6203950" cy="3490912"/>
          </a:xfrm>
        </p:spPr>
      </p:sp>
      <p:sp>
        <p:nvSpPr>
          <p:cNvPr id="3" name="Notes Placeholder 2"/>
          <p:cNvSpPr>
            <a:spLocks noGrp="1"/>
          </p:cNvSpPr>
          <p:nvPr>
            <p:ph type="body" idx="1"/>
          </p:nvPr>
        </p:nvSpPr>
        <p:spPr/>
        <p:txBody>
          <a:bodyPr/>
          <a:lstStyle/>
          <a:p>
            <a:pPr marL="351487" lvl="1" indent="-346672">
              <a:buFont typeface="Wingdings" panose="05000000000000000000" pitchFamily="2" charset="2"/>
              <a:buChar char="§"/>
            </a:pPr>
            <a:r>
              <a:rPr lang="en-US" dirty="0"/>
              <a:t>Insurance was predominantly commercially insured</a:t>
            </a:r>
          </a:p>
        </p:txBody>
      </p:sp>
      <p:sp>
        <p:nvSpPr>
          <p:cNvPr id="4" name="Slide Number Placeholder 3"/>
          <p:cNvSpPr>
            <a:spLocks noGrp="1"/>
          </p:cNvSpPr>
          <p:nvPr>
            <p:ph type="sldNum" sz="quarter" idx="10"/>
          </p:nvPr>
        </p:nvSpPr>
        <p:spPr/>
        <p:txBody>
          <a:bodyPr/>
          <a:lstStyle/>
          <a:p>
            <a:fld id="{B465681C-ACBD-6F40-B006-2DEC7E88A615}" type="slidenum">
              <a:rPr lang="en-US" smtClean="0"/>
              <a:t>68</a:t>
            </a:fld>
            <a:endParaRPr lang="en-US"/>
          </a:p>
        </p:txBody>
      </p:sp>
    </p:spTree>
    <p:extLst>
      <p:ext uri="{BB962C8B-B14F-4D97-AF65-F5344CB8AC3E}">
        <p14:creationId xmlns:p14="http://schemas.microsoft.com/office/powerpoint/2010/main" val="3908386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15963"/>
            <a:ext cx="6203950" cy="3490912"/>
          </a:xfrm>
        </p:spPr>
      </p:sp>
      <p:sp>
        <p:nvSpPr>
          <p:cNvPr id="3" name="Notes Placeholder 2"/>
          <p:cNvSpPr>
            <a:spLocks noGrp="1"/>
          </p:cNvSpPr>
          <p:nvPr>
            <p:ph type="body" idx="1"/>
          </p:nvPr>
        </p:nvSpPr>
        <p:spPr/>
        <p:txBody>
          <a:bodyPr/>
          <a:lstStyle/>
          <a:p>
            <a:pPr marL="351487" lvl="1" indent="-346672">
              <a:buFont typeface="Wingdings" panose="05000000000000000000" pitchFamily="2" charset="2"/>
              <a:buChar char="§"/>
            </a:pPr>
            <a:r>
              <a:rPr lang="en-US" dirty="0"/>
              <a:t>Then over a 5</a:t>
            </a:r>
            <a:r>
              <a:rPr lang="en-US" baseline="30000" dirty="0"/>
              <a:t>th</a:t>
            </a:r>
            <a:r>
              <a:rPr lang="en-US" dirty="0"/>
              <a:t> of patients had </a:t>
            </a:r>
            <a:r>
              <a:rPr lang="en-US" dirty="0" err="1"/>
              <a:t>medicare</a:t>
            </a:r>
            <a:endParaRPr lang="en-US" dirty="0"/>
          </a:p>
        </p:txBody>
      </p:sp>
      <p:sp>
        <p:nvSpPr>
          <p:cNvPr id="4" name="Slide Number Placeholder 3"/>
          <p:cNvSpPr>
            <a:spLocks noGrp="1"/>
          </p:cNvSpPr>
          <p:nvPr>
            <p:ph type="sldNum" sz="quarter" idx="10"/>
          </p:nvPr>
        </p:nvSpPr>
        <p:spPr/>
        <p:txBody>
          <a:bodyPr/>
          <a:lstStyle/>
          <a:p>
            <a:fld id="{B465681C-ACBD-6F40-B006-2DEC7E88A615}" type="slidenum">
              <a:rPr lang="en-US" smtClean="0"/>
              <a:t>69</a:t>
            </a:fld>
            <a:endParaRPr lang="en-US"/>
          </a:p>
        </p:txBody>
      </p:sp>
    </p:spTree>
    <p:extLst>
      <p:ext uri="{BB962C8B-B14F-4D97-AF65-F5344CB8AC3E}">
        <p14:creationId xmlns:p14="http://schemas.microsoft.com/office/powerpoint/2010/main" val="401664529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15963"/>
            <a:ext cx="6203950" cy="3490912"/>
          </a:xfrm>
        </p:spPr>
      </p:sp>
      <p:sp>
        <p:nvSpPr>
          <p:cNvPr id="3" name="Notes Placeholder 2"/>
          <p:cNvSpPr>
            <a:spLocks noGrp="1"/>
          </p:cNvSpPr>
          <p:nvPr>
            <p:ph type="body" idx="1"/>
          </p:nvPr>
        </p:nvSpPr>
        <p:spPr/>
        <p:txBody>
          <a:bodyPr/>
          <a:lstStyle/>
          <a:p>
            <a:pPr marL="351487" lvl="1" indent="-346672">
              <a:buFont typeface="Wingdings" panose="05000000000000000000" pitchFamily="2" charset="2"/>
              <a:buChar char="§"/>
            </a:pPr>
            <a:r>
              <a:rPr lang="en-US" dirty="0"/>
              <a:t>And about 9% used tobacco in the past year</a:t>
            </a:r>
          </a:p>
        </p:txBody>
      </p:sp>
      <p:sp>
        <p:nvSpPr>
          <p:cNvPr id="4" name="Slide Number Placeholder 3"/>
          <p:cNvSpPr>
            <a:spLocks noGrp="1"/>
          </p:cNvSpPr>
          <p:nvPr>
            <p:ph type="sldNum" sz="quarter" idx="10"/>
          </p:nvPr>
        </p:nvSpPr>
        <p:spPr/>
        <p:txBody>
          <a:bodyPr/>
          <a:lstStyle/>
          <a:p>
            <a:fld id="{B465681C-ACBD-6F40-B006-2DEC7E88A615}" type="slidenum">
              <a:rPr lang="en-US" smtClean="0"/>
              <a:t>70</a:t>
            </a:fld>
            <a:endParaRPr lang="en-US"/>
          </a:p>
        </p:txBody>
      </p:sp>
    </p:spTree>
    <p:extLst>
      <p:ext uri="{BB962C8B-B14F-4D97-AF65-F5344CB8AC3E}">
        <p14:creationId xmlns:p14="http://schemas.microsoft.com/office/powerpoint/2010/main" val="2160100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15963"/>
            <a:ext cx="6203950" cy="3490912"/>
          </a:xfrm>
        </p:spPr>
      </p:sp>
      <p:sp>
        <p:nvSpPr>
          <p:cNvPr id="3" name="Notes Placeholder 2"/>
          <p:cNvSpPr>
            <a:spLocks noGrp="1"/>
          </p:cNvSpPr>
          <p:nvPr>
            <p:ph type="body" idx="1"/>
          </p:nvPr>
        </p:nvSpPr>
        <p:spPr/>
        <p:txBody>
          <a:bodyPr/>
          <a:lstStyle/>
          <a:p>
            <a:r>
              <a:rPr lang="en-US" dirty="0"/>
              <a:t>The SPARC trial had two main aims.  The first was to increase the proportion of primary care patients who have unhealthy alcohol use identified and brief intervention offered.  The second aim was to increase the proportion of primary care patients who have an alcohol use disorder recognized and are engaged in alcohol-related care , as defined by the National Committee for Quality Assurance (or NCQA), an organization that develops quality measures for health systems.</a:t>
            </a:r>
          </a:p>
        </p:txBody>
      </p:sp>
      <p:sp>
        <p:nvSpPr>
          <p:cNvPr id="4" name="Slide Number Placeholder 3"/>
          <p:cNvSpPr>
            <a:spLocks noGrp="1"/>
          </p:cNvSpPr>
          <p:nvPr>
            <p:ph type="sldNum" sz="quarter" idx="5"/>
          </p:nvPr>
        </p:nvSpPr>
        <p:spPr/>
        <p:txBody>
          <a:bodyPr/>
          <a:lstStyle/>
          <a:p>
            <a:fld id="{B465681C-ACBD-6F40-B006-2DEC7E88A615}" type="slidenum">
              <a:rPr lang="en-US" smtClean="0"/>
              <a:t>6</a:t>
            </a:fld>
            <a:endParaRPr lang="en-US" dirty="0"/>
          </a:p>
        </p:txBody>
      </p:sp>
    </p:spTree>
    <p:extLst>
      <p:ext uri="{BB962C8B-B14F-4D97-AF65-F5344CB8AC3E}">
        <p14:creationId xmlns:p14="http://schemas.microsoft.com/office/powerpoint/2010/main" val="183757594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15963"/>
            <a:ext cx="6203950" cy="3490912"/>
          </a:xfrm>
        </p:spPr>
      </p:sp>
      <p:sp>
        <p:nvSpPr>
          <p:cNvPr id="3" name="Notes Placeholder 2"/>
          <p:cNvSpPr>
            <a:spLocks noGrp="1"/>
          </p:cNvSpPr>
          <p:nvPr>
            <p:ph type="body" idx="1"/>
          </p:nvPr>
        </p:nvSpPr>
        <p:spPr/>
        <p:txBody>
          <a:bodyPr/>
          <a:lstStyle/>
          <a:p>
            <a:r>
              <a:rPr lang="en-US" sz="1400" dirty="0"/>
              <a:t>This graph of  shows how alcohol screening rates with the AUDIT-C increased dramatically and were sustained across our 22 primary care sites.</a:t>
            </a:r>
          </a:p>
          <a:p>
            <a:r>
              <a:rPr lang="en-US" sz="1400" dirty="0"/>
              <a:t>The 0 near the middle of the graph represents the randomized launch dates for each of the sites.  </a:t>
            </a:r>
          </a:p>
          <a:p>
            <a:r>
              <a:rPr lang="en-US" sz="1400" dirty="0"/>
              <a:t>As you can see, the proportion of alcohol screening before launch was low across all sites; below 30%, </a:t>
            </a:r>
          </a:p>
          <a:p>
            <a:r>
              <a:rPr lang="en-US" sz="1400" dirty="0"/>
              <a:t>and after the launch, rates of screening were above 75% in all sites, sustaining even after the active 6 months of practice coaching ended in the teams.</a:t>
            </a:r>
          </a:p>
        </p:txBody>
      </p:sp>
      <p:sp>
        <p:nvSpPr>
          <p:cNvPr id="4" name="Slide Number Placeholder 3"/>
          <p:cNvSpPr>
            <a:spLocks noGrp="1"/>
          </p:cNvSpPr>
          <p:nvPr>
            <p:ph type="sldNum" sz="quarter" idx="10"/>
          </p:nvPr>
        </p:nvSpPr>
        <p:spPr/>
        <p:txBody>
          <a:bodyPr/>
          <a:lstStyle/>
          <a:p>
            <a:fld id="{B465681C-ACBD-6F40-B006-2DEC7E88A615}" type="slidenum">
              <a:rPr lang="en-US" smtClean="0"/>
              <a:t>71</a:t>
            </a:fld>
            <a:endParaRPr lang="en-US"/>
          </a:p>
        </p:txBody>
      </p:sp>
    </p:spTree>
    <p:extLst>
      <p:ext uri="{BB962C8B-B14F-4D97-AF65-F5344CB8AC3E}">
        <p14:creationId xmlns:p14="http://schemas.microsoft.com/office/powerpoint/2010/main" val="205258508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15963"/>
            <a:ext cx="6203950" cy="3490912"/>
          </a:xfrm>
        </p:spPr>
      </p:sp>
      <p:sp>
        <p:nvSpPr>
          <p:cNvPr id="3" name="Notes Placeholder 2"/>
          <p:cNvSpPr>
            <a:spLocks noGrp="1"/>
          </p:cNvSpPr>
          <p:nvPr>
            <p:ph type="body" idx="1"/>
          </p:nvPr>
        </p:nvSpPr>
        <p:spPr/>
        <p:txBody>
          <a:bodyPr/>
          <a:lstStyle/>
          <a:p>
            <a:pPr marL="4815" lvl="1" indent="0">
              <a:buFont typeface="Wingdings" panose="05000000000000000000" pitchFamily="2" charset="2"/>
              <a:buNone/>
            </a:pPr>
            <a:r>
              <a:rPr lang="en-US" dirty="0"/>
              <a:t>This slide of secondary outcomes shows that the % screened, the % positive and the % with high positive screens all increased significantly after the launch date.</a:t>
            </a:r>
          </a:p>
        </p:txBody>
      </p:sp>
      <p:sp>
        <p:nvSpPr>
          <p:cNvPr id="4" name="Slide Number Placeholder 3"/>
          <p:cNvSpPr>
            <a:spLocks noGrp="1"/>
          </p:cNvSpPr>
          <p:nvPr>
            <p:ph type="sldNum" sz="quarter" idx="10"/>
          </p:nvPr>
        </p:nvSpPr>
        <p:spPr/>
        <p:txBody>
          <a:bodyPr/>
          <a:lstStyle/>
          <a:p>
            <a:fld id="{B465681C-ACBD-6F40-B006-2DEC7E88A615}" type="slidenum">
              <a:rPr lang="en-US" smtClean="0"/>
              <a:t>72</a:t>
            </a:fld>
            <a:endParaRPr lang="en-US"/>
          </a:p>
        </p:txBody>
      </p:sp>
    </p:spTree>
    <p:extLst>
      <p:ext uri="{BB962C8B-B14F-4D97-AF65-F5344CB8AC3E}">
        <p14:creationId xmlns:p14="http://schemas.microsoft.com/office/powerpoint/2010/main" val="104726142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15963"/>
            <a:ext cx="6203950" cy="3490912"/>
          </a:xfrm>
        </p:spPr>
      </p:sp>
      <p:sp>
        <p:nvSpPr>
          <p:cNvPr id="3" name="Notes Placeholder 2"/>
          <p:cNvSpPr>
            <a:spLocks noGrp="1"/>
          </p:cNvSpPr>
          <p:nvPr>
            <p:ph type="body" idx="1"/>
          </p:nvPr>
        </p:nvSpPr>
        <p:spPr/>
        <p:txBody>
          <a:bodyPr/>
          <a:lstStyle/>
          <a:p>
            <a:pPr marL="4815" lvl="1" indent="0">
              <a:buFont typeface="Wingdings" panose="05000000000000000000" pitchFamily="2" charset="2"/>
              <a:buNone/>
            </a:pPr>
            <a:endParaRPr lang="en-US" dirty="0"/>
          </a:p>
          <a:p>
            <a:pPr marL="4815" lvl="1" indent="0">
              <a:buFont typeface="Wingdings" panose="05000000000000000000" pitchFamily="2" charset="2"/>
              <a:buNone/>
            </a:pPr>
            <a:r>
              <a:rPr lang="en-US" dirty="0"/>
              <a:t>And our main prevention outcome—brief alcohol counseling– increased significantly as well, with a 5 fold increase.</a:t>
            </a:r>
          </a:p>
          <a:p>
            <a:pPr marL="4815" lvl="1" indent="0">
              <a:buFont typeface="Wingdings" panose="05000000000000000000" pitchFamily="2" charset="2"/>
              <a:buNone/>
            </a:pPr>
            <a:r>
              <a:rPr lang="en-US" dirty="0"/>
              <a:t>Results were not meaningfully changed in sensitivity analyses with varying definitions.</a:t>
            </a:r>
          </a:p>
          <a:p>
            <a:pPr marL="4815" lvl="1" indent="0">
              <a:buFont typeface="Wingdings" panose="05000000000000000000" pitchFamily="2" charset="2"/>
              <a:buNone/>
            </a:pPr>
            <a:endParaRPr lang="en-US" dirty="0"/>
          </a:p>
          <a:p>
            <a:pPr marL="4815" lvl="1" indent="0">
              <a:buFont typeface="Wingdings" panose="05000000000000000000" pitchFamily="2" charset="2"/>
              <a:buNone/>
            </a:pPr>
            <a:endParaRPr lang="en-US" dirty="0"/>
          </a:p>
        </p:txBody>
      </p:sp>
      <p:sp>
        <p:nvSpPr>
          <p:cNvPr id="4" name="Slide Number Placeholder 3"/>
          <p:cNvSpPr>
            <a:spLocks noGrp="1"/>
          </p:cNvSpPr>
          <p:nvPr>
            <p:ph type="sldNum" sz="quarter" idx="10"/>
          </p:nvPr>
        </p:nvSpPr>
        <p:spPr/>
        <p:txBody>
          <a:bodyPr/>
          <a:lstStyle/>
          <a:p>
            <a:fld id="{B465681C-ACBD-6F40-B006-2DEC7E88A615}" type="slidenum">
              <a:rPr lang="en-US" smtClean="0"/>
              <a:t>73</a:t>
            </a:fld>
            <a:endParaRPr lang="en-US"/>
          </a:p>
        </p:txBody>
      </p:sp>
    </p:spTree>
    <p:extLst>
      <p:ext uri="{BB962C8B-B14F-4D97-AF65-F5344CB8AC3E}">
        <p14:creationId xmlns:p14="http://schemas.microsoft.com/office/powerpoint/2010/main" val="280020737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15963"/>
            <a:ext cx="6203950" cy="3490912"/>
          </a:xfrm>
        </p:spPr>
      </p:sp>
      <p:sp>
        <p:nvSpPr>
          <p:cNvPr id="3" name="Notes Placeholder 2"/>
          <p:cNvSpPr>
            <a:spLocks noGrp="1"/>
          </p:cNvSpPr>
          <p:nvPr>
            <p:ph type="body" idx="1"/>
          </p:nvPr>
        </p:nvSpPr>
        <p:spPr/>
        <p:txBody>
          <a:bodyPr/>
          <a:lstStyle/>
          <a:p>
            <a:pPr marL="4763" lvl="1" indent="0">
              <a:buFont typeface="Wingdings" panose="05000000000000000000" pitchFamily="2" charset="2"/>
              <a:buNone/>
            </a:pPr>
            <a:r>
              <a:rPr lang="en-US" dirty="0"/>
              <a:t>This graph shows the number of people who were seen in primary care during usual care and SPARC intervention periods</a:t>
            </a:r>
          </a:p>
          <a:p>
            <a:pPr marL="4763" lvl="1" indent="0">
              <a:buFont typeface="Wingdings" panose="05000000000000000000" pitchFamily="2" charset="2"/>
              <a:buNone/>
            </a:pPr>
            <a:r>
              <a:rPr lang="en-US" dirty="0"/>
              <a:t>During usual care period, looking at the dark blue bar, very few patients were screened, about 12,000….</a:t>
            </a:r>
          </a:p>
          <a:p>
            <a:pPr marL="4763" lvl="1" indent="0">
              <a:buFont typeface="Wingdings" panose="05000000000000000000" pitchFamily="2" charset="2"/>
              <a:buNone/>
            </a:pPr>
            <a:r>
              <a:rPr lang="en-US" dirty="0"/>
              <a:t>But on the Right you can see, that during the SPARC period almost 180,000 patients were screened (79%), </a:t>
            </a:r>
          </a:p>
          <a:p>
            <a:pPr marL="4763" lvl="1" indent="0">
              <a:buFont typeface="Wingdings" panose="05000000000000000000" pitchFamily="2" charset="2"/>
              <a:buNone/>
            </a:pPr>
            <a:r>
              <a:rPr lang="en-US" dirty="0"/>
              <a:t>with over 50,000 (29%) screening positive, and about 2400 having brief counseling documented</a:t>
            </a:r>
          </a:p>
          <a:p>
            <a:pPr marL="4763" lvl="1" indent="0">
              <a:buFont typeface="Wingdings" panose="05000000000000000000" pitchFamily="2" charset="2"/>
              <a:buNone/>
            </a:pPr>
            <a:r>
              <a:rPr lang="en-US" dirty="0"/>
              <a:t>Unfortunately that is only 5% of the positive screens </a:t>
            </a:r>
          </a:p>
          <a:p>
            <a:pPr marL="4763" lvl="1" indent="0">
              <a:buFont typeface="Wingdings" panose="05000000000000000000" pitchFamily="2" charset="2"/>
              <a:buNone/>
            </a:pPr>
            <a:endParaRPr lang="en-US" dirty="0"/>
          </a:p>
        </p:txBody>
      </p:sp>
      <p:sp>
        <p:nvSpPr>
          <p:cNvPr id="4" name="Slide Number Placeholder 3"/>
          <p:cNvSpPr>
            <a:spLocks noGrp="1"/>
          </p:cNvSpPr>
          <p:nvPr>
            <p:ph type="sldNum" sz="quarter" idx="10"/>
          </p:nvPr>
        </p:nvSpPr>
        <p:spPr/>
        <p:txBody>
          <a:bodyPr/>
          <a:lstStyle/>
          <a:p>
            <a:pPr marL="0" marR="0" lvl="0" indent="0" algn="r" defTabSz="457159" rtl="0" eaLnBrk="1" fontAlgn="auto" latinLnBrk="0" hangingPunct="1">
              <a:lnSpc>
                <a:spcPct val="100000"/>
              </a:lnSpc>
              <a:spcBef>
                <a:spcPts val="0"/>
              </a:spcBef>
              <a:spcAft>
                <a:spcPts val="0"/>
              </a:spcAft>
              <a:buClrTx/>
              <a:buSzTx/>
              <a:buFontTx/>
              <a:buNone/>
              <a:tabLst/>
              <a:defRPr/>
            </a:pPr>
            <a:fld id="{B465681C-ACBD-6F40-B006-2DEC7E88A61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59"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3112093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15963"/>
            <a:ext cx="6203950" cy="3490912"/>
          </a:xfrm>
        </p:spPr>
      </p:sp>
      <p:sp>
        <p:nvSpPr>
          <p:cNvPr id="3" name="Notes Placeholder 2"/>
          <p:cNvSpPr>
            <a:spLocks noGrp="1"/>
          </p:cNvSpPr>
          <p:nvPr>
            <p:ph type="body" idx="1"/>
          </p:nvPr>
        </p:nvSpPr>
        <p:spPr/>
        <p:txBody>
          <a:bodyPr/>
          <a:lstStyle/>
          <a:p>
            <a:r>
              <a:rPr lang="en-US" dirty="0"/>
              <a:t>Id like to summarize some of our main observations conducting the trial….</a:t>
            </a:r>
          </a:p>
        </p:txBody>
      </p:sp>
      <p:sp>
        <p:nvSpPr>
          <p:cNvPr id="4" name="Slide Number Placeholder 3"/>
          <p:cNvSpPr>
            <a:spLocks noGrp="1"/>
          </p:cNvSpPr>
          <p:nvPr>
            <p:ph type="sldNum" sz="quarter" idx="5"/>
          </p:nvPr>
        </p:nvSpPr>
        <p:spPr/>
        <p:txBody>
          <a:bodyPr/>
          <a:lstStyle/>
          <a:p>
            <a:fld id="{B465681C-ACBD-6F40-B006-2DEC7E88A615}" type="slidenum">
              <a:rPr lang="en-US" smtClean="0"/>
              <a:t>75</a:t>
            </a:fld>
            <a:endParaRPr lang="en-US"/>
          </a:p>
        </p:txBody>
      </p:sp>
    </p:spTree>
    <p:extLst>
      <p:ext uri="{BB962C8B-B14F-4D97-AF65-F5344CB8AC3E}">
        <p14:creationId xmlns:p14="http://schemas.microsoft.com/office/powerpoint/2010/main" val="59942880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15963"/>
            <a:ext cx="6203950" cy="3490912"/>
          </a:xfrm>
        </p:spPr>
      </p:sp>
      <p:sp>
        <p:nvSpPr>
          <p:cNvPr id="3" name="Notes Placeholder 2"/>
          <p:cNvSpPr>
            <a:spLocks noGrp="1"/>
          </p:cNvSpPr>
          <p:nvPr>
            <p:ph type="body" idx="1"/>
          </p:nvPr>
        </p:nvSpPr>
        <p:spPr/>
        <p:txBody>
          <a:bodyPr/>
          <a:lstStyle/>
          <a:p>
            <a:pPr marL="342900" marR="0" lvl="0" indent="-342900" algn="l" defTabSz="457159" rtl="0" eaLnBrk="1" fontAlgn="auto" latinLnBrk="0" hangingPunct="1">
              <a:lnSpc>
                <a:spcPct val="100000"/>
              </a:lnSpc>
              <a:spcBef>
                <a:spcPts val="600"/>
              </a:spcBef>
              <a:spcAft>
                <a:spcPts val="600"/>
              </a:spcAft>
              <a:buClr>
                <a:srgbClr val="F57D20"/>
              </a:buClr>
              <a:buSzPct val="80000"/>
              <a:buFont typeface="Wingdings" panose="05000000000000000000" pitchFamily="2" charset="2"/>
              <a:buChar char="§"/>
              <a:tabLst/>
              <a:defRPr/>
            </a:pPr>
            <a:endParaRPr lang="en-US" sz="1200" dirty="0"/>
          </a:p>
        </p:txBody>
      </p:sp>
      <p:sp>
        <p:nvSpPr>
          <p:cNvPr id="4" name="Slide Number Placeholder 3"/>
          <p:cNvSpPr>
            <a:spLocks noGrp="1"/>
          </p:cNvSpPr>
          <p:nvPr>
            <p:ph type="sldNum" sz="quarter" idx="5"/>
          </p:nvPr>
        </p:nvSpPr>
        <p:spPr/>
        <p:txBody>
          <a:bodyPr/>
          <a:lstStyle/>
          <a:p>
            <a:fld id="{B465681C-ACBD-6F40-B006-2DEC7E88A615}" type="slidenum">
              <a:rPr lang="en-US" smtClean="0"/>
              <a:t>76</a:t>
            </a:fld>
            <a:endParaRPr lang="en-US"/>
          </a:p>
        </p:txBody>
      </p:sp>
    </p:spTree>
    <p:extLst>
      <p:ext uri="{BB962C8B-B14F-4D97-AF65-F5344CB8AC3E}">
        <p14:creationId xmlns:p14="http://schemas.microsoft.com/office/powerpoint/2010/main" val="124784981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15963"/>
            <a:ext cx="6203950" cy="3490912"/>
          </a:xfrm>
        </p:spPr>
      </p:sp>
      <p:sp>
        <p:nvSpPr>
          <p:cNvPr id="3" name="Notes Placeholder 2"/>
          <p:cNvSpPr>
            <a:spLocks noGrp="1"/>
          </p:cNvSpPr>
          <p:nvPr>
            <p:ph type="body" idx="1"/>
          </p:nvPr>
        </p:nvSpPr>
        <p:spPr/>
        <p:txBody>
          <a:bodyPr/>
          <a:lstStyle/>
          <a:p>
            <a:r>
              <a:rPr lang="en-US" dirty="0"/>
              <a:t>At the same time, there is room for improvement…</a:t>
            </a:r>
          </a:p>
        </p:txBody>
      </p:sp>
      <p:sp>
        <p:nvSpPr>
          <p:cNvPr id="4" name="Slide Number Placeholder 3"/>
          <p:cNvSpPr>
            <a:spLocks noGrp="1"/>
          </p:cNvSpPr>
          <p:nvPr>
            <p:ph type="sldNum" sz="quarter" idx="5"/>
          </p:nvPr>
        </p:nvSpPr>
        <p:spPr/>
        <p:txBody>
          <a:bodyPr/>
          <a:lstStyle/>
          <a:p>
            <a:fld id="{B465681C-ACBD-6F40-B006-2DEC7E88A615}" type="slidenum">
              <a:rPr lang="en-US" smtClean="0"/>
              <a:t>77</a:t>
            </a:fld>
            <a:endParaRPr lang="en-US"/>
          </a:p>
        </p:txBody>
      </p:sp>
    </p:spTree>
    <p:extLst>
      <p:ext uri="{BB962C8B-B14F-4D97-AF65-F5344CB8AC3E}">
        <p14:creationId xmlns:p14="http://schemas.microsoft.com/office/powerpoint/2010/main" val="343727917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15963"/>
            <a:ext cx="6203950" cy="3490912"/>
          </a:xfrm>
        </p:spPr>
      </p:sp>
      <p:sp>
        <p:nvSpPr>
          <p:cNvPr id="3" name="Notes Placeholder 2"/>
          <p:cNvSpPr>
            <a:spLocks noGrp="1"/>
          </p:cNvSpPr>
          <p:nvPr>
            <p:ph type="body" idx="1"/>
          </p:nvPr>
        </p:nvSpPr>
        <p:spPr/>
        <p:txBody>
          <a:bodyPr/>
          <a:lstStyle/>
          <a:p>
            <a:r>
              <a:rPr lang="en-US" dirty="0"/>
              <a:t>At the same time, there is room for improvement…</a:t>
            </a:r>
          </a:p>
        </p:txBody>
      </p:sp>
      <p:sp>
        <p:nvSpPr>
          <p:cNvPr id="4" name="Slide Number Placeholder 3"/>
          <p:cNvSpPr>
            <a:spLocks noGrp="1"/>
          </p:cNvSpPr>
          <p:nvPr>
            <p:ph type="sldNum" sz="quarter" idx="5"/>
          </p:nvPr>
        </p:nvSpPr>
        <p:spPr/>
        <p:txBody>
          <a:bodyPr/>
          <a:lstStyle/>
          <a:p>
            <a:fld id="{B465681C-ACBD-6F40-B006-2DEC7E88A615}" type="slidenum">
              <a:rPr lang="en-US" smtClean="0"/>
              <a:t>78</a:t>
            </a:fld>
            <a:endParaRPr lang="en-US"/>
          </a:p>
        </p:txBody>
      </p:sp>
    </p:spTree>
    <p:extLst>
      <p:ext uri="{BB962C8B-B14F-4D97-AF65-F5344CB8AC3E}">
        <p14:creationId xmlns:p14="http://schemas.microsoft.com/office/powerpoint/2010/main" val="87632408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14375"/>
            <a:ext cx="6203950" cy="3490913"/>
          </a:xfrm>
        </p:spPr>
      </p:sp>
      <p:sp>
        <p:nvSpPr>
          <p:cNvPr id="3" name="Notes Placeholder 2"/>
          <p:cNvSpPr>
            <a:spLocks noGrp="1"/>
          </p:cNvSpPr>
          <p:nvPr>
            <p:ph type="body" idx="1"/>
          </p:nvPr>
        </p:nvSpPr>
        <p:spPr/>
        <p:txBody>
          <a:bodyPr/>
          <a:lstStyle/>
          <a:p>
            <a:pPr defTabSz="924458">
              <a:defRPr/>
            </a:pPr>
            <a:endParaRPr lang="en-US" dirty="0"/>
          </a:p>
          <a:p>
            <a:pPr defTabSz="924458">
              <a:defRPr/>
            </a:pPr>
            <a:endParaRPr lang="en-US" baseline="0" dirty="0"/>
          </a:p>
          <a:p>
            <a:endParaRPr lang="en-US" dirty="0"/>
          </a:p>
        </p:txBody>
      </p:sp>
      <p:sp>
        <p:nvSpPr>
          <p:cNvPr id="4" name="Slide Number Placeholder 3"/>
          <p:cNvSpPr>
            <a:spLocks noGrp="1"/>
          </p:cNvSpPr>
          <p:nvPr>
            <p:ph type="sldNum" sz="quarter" idx="10"/>
          </p:nvPr>
        </p:nvSpPr>
        <p:spPr/>
        <p:txBody>
          <a:bodyPr/>
          <a:lstStyle/>
          <a:p>
            <a:pPr defTabSz="462188">
              <a:defRPr/>
            </a:pPr>
            <a:fld id="{A715AD9C-0B0B-BD4E-B7B6-4A33D24DF95F}" type="slidenum">
              <a:rPr lang="en-US">
                <a:solidFill>
                  <a:prstClr val="black"/>
                </a:solidFill>
                <a:latin typeface="Calibri"/>
              </a:rPr>
              <a:pPr defTabSz="462188">
                <a:defRPr/>
              </a:pPr>
              <a:t>79</a:t>
            </a:fld>
            <a:endParaRPr lang="en-US">
              <a:solidFill>
                <a:prstClr val="black"/>
              </a:solidFill>
              <a:latin typeface="Calibri"/>
            </a:endParaRPr>
          </a:p>
        </p:txBody>
      </p:sp>
    </p:spTree>
    <p:extLst>
      <p:ext uri="{BB962C8B-B14F-4D97-AF65-F5344CB8AC3E}">
        <p14:creationId xmlns:p14="http://schemas.microsoft.com/office/powerpoint/2010/main" val="203795044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14375"/>
            <a:ext cx="6203950" cy="3490913"/>
          </a:xfrm>
        </p:spPr>
      </p:sp>
      <p:sp>
        <p:nvSpPr>
          <p:cNvPr id="3" name="Notes Placeholder 2"/>
          <p:cNvSpPr>
            <a:spLocks noGrp="1"/>
          </p:cNvSpPr>
          <p:nvPr>
            <p:ph type="body" idx="1"/>
          </p:nvPr>
        </p:nvSpPr>
        <p:spPr/>
        <p:txBody>
          <a:bodyPr/>
          <a:lstStyle/>
          <a:p>
            <a:pPr defTabSz="924458">
              <a:defRPr/>
            </a:pPr>
            <a:endParaRPr lang="en-US" dirty="0"/>
          </a:p>
          <a:p>
            <a:pPr defTabSz="924458">
              <a:defRPr/>
            </a:pPr>
            <a:endParaRPr lang="en-US" baseline="0" dirty="0"/>
          </a:p>
          <a:p>
            <a:endParaRPr lang="en-US" dirty="0"/>
          </a:p>
        </p:txBody>
      </p:sp>
      <p:sp>
        <p:nvSpPr>
          <p:cNvPr id="4" name="Slide Number Placeholder 3"/>
          <p:cNvSpPr>
            <a:spLocks noGrp="1"/>
          </p:cNvSpPr>
          <p:nvPr>
            <p:ph type="sldNum" sz="quarter" idx="10"/>
          </p:nvPr>
        </p:nvSpPr>
        <p:spPr/>
        <p:txBody>
          <a:bodyPr/>
          <a:lstStyle/>
          <a:p>
            <a:pPr defTabSz="462188">
              <a:defRPr/>
            </a:pPr>
            <a:fld id="{A715AD9C-0B0B-BD4E-B7B6-4A33D24DF95F}" type="slidenum">
              <a:rPr lang="en-US">
                <a:solidFill>
                  <a:prstClr val="black"/>
                </a:solidFill>
                <a:latin typeface="Calibri"/>
              </a:rPr>
              <a:pPr defTabSz="462188">
                <a:defRPr/>
              </a:pPr>
              <a:t>80</a:t>
            </a:fld>
            <a:endParaRPr lang="en-US">
              <a:solidFill>
                <a:prstClr val="black"/>
              </a:solidFill>
              <a:latin typeface="Calibri"/>
            </a:endParaRPr>
          </a:p>
        </p:txBody>
      </p:sp>
    </p:spTree>
    <p:extLst>
      <p:ext uri="{BB962C8B-B14F-4D97-AF65-F5344CB8AC3E}">
        <p14:creationId xmlns:p14="http://schemas.microsoft.com/office/powerpoint/2010/main" val="2869159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15963"/>
            <a:ext cx="6203950" cy="3490912"/>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trial took place in Kaiser Permanente Washington from January 2015  through July 2018.  Implementation strategies included practice coaching, electronic health record (EHR) clinical decision support, and performance monitoring and feedback to local implementation teams.  The sample included all patients seen for primary care across 25  sites during the study period . All measures relied on secondary data from EHR or insurance claims. The main outcome measure for prevention was documented brief intervention (BI) within 14 days of a positive AUDIT-C screen. Natural language processing and procedure codes were used to identify documented BI. The main outcome measure for AUD treatment was initiation and engagement in treatment, defined based on the US National Committee of Quality Assurance Healthcare Effectiveness Dataset Information System measures , requiring a visit with  an AUD diagnosis within 14 days of initial diagnosis, with 2 more visits in the next 30 days . Analyses were conducted consistent with CONSORT for cluster-randomized trials (including intention to treat). We used general linear mixed models accounting for correlation of measures in the same person or site, adjusted for age, gender, race, ethnicity,  ETC.</a:t>
            </a:r>
          </a:p>
          <a:p>
            <a:r>
              <a:rPr lang="en-US" sz="1200" kern="1200" dirty="0">
                <a:solidFill>
                  <a:schemeClr val="tx1"/>
                </a:solidFill>
                <a:effectLst/>
                <a:latin typeface="+mn-lt"/>
                <a:ea typeface="+mn-ea"/>
                <a:cs typeface="+mn-cs"/>
              </a:rPr>
              <a:t> Edit if results are only 22 randomized </a:t>
            </a:r>
            <a:r>
              <a:rPr lang="en-US" sz="1200" kern="1200" dirty="0" err="1">
                <a:solidFill>
                  <a:schemeClr val="tx1"/>
                </a:solidFill>
                <a:effectLst/>
                <a:latin typeface="+mn-lt"/>
                <a:ea typeface="+mn-ea"/>
                <a:cs typeface="+mn-cs"/>
              </a:rPr>
              <a:t>clinisc</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22?</a:t>
            </a:r>
          </a:p>
          <a:p>
            <a:r>
              <a:rPr lang="en-US" sz="1200" kern="1200" dirty="0">
                <a:solidFill>
                  <a:schemeClr val="tx1"/>
                </a:solidFill>
                <a:effectLst/>
                <a:latin typeface="+mn-lt"/>
                <a:ea typeface="+mn-ea"/>
                <a:cs typeface="+mn-cs"/>
              </a:rPr>
              <a:t> Delete?</a:t>
            </a:r>
          </a:p>
          <a:p>
            <a:r>
              <a:rPr lang="en-US" sz="1200" kern="1200" dirty="0">
                <a:solidFill>
                  <a:schemeClr val="tx1"/>
                </a:solidFill>
                <a:effectLst/>
                <a:latin typeface="+mn-lt"/>
                <a:ea typeface="+mn-ea"/>
                <a:cs typeface="+mn-cs"/>
              </a:rPr>
              <a:t> Delete this whole citation/source clause, not strictly necessary?  </a:t>
            </a:r>
          </a:p>
          <a:p>
            <a:r>
              <a:rPr lang="en-US" sz="1200" kern="1200" dirty="0">
                <a:solidFill>
                  <a:schemeClr val="tx1"/>
                </a:solidFill>
                <a:effectLst/>
                <a:latin typeface="+mn-lt"/>
                <a:ea typeface="+mn-ea"/>
                <a:cs typeface="+mn-cs"/>
              </a:rPr>
              <a:t>Or if required to keep source, (and I know this is sacrilegious) shorten to some combo such as:</a:t>
            </a:r>
          </a:p>
          <a:p>
            <a:r>
              <a:rPr lang="en-US" sz="1200" kern="1200" dirty="0">
                <a:solidFill>
                  <a:schemeClr val="tx1"/>
                </a:solidFill>
                <a:effectLst/>
                <a:latin typeface="+mn-lt"/>
                <a:ea typeface="+mn-ea"/>
                <a:cs typeface="+mn-cs"/>
              </a:rPr>
              <a:t>US National Committee of Quality Assurance measures (skips HEDIS)</a:t>
            </a:r>
          </a:p>
          <a:p>
            <a:r>
              <a:rPr lang="en-US" sz="1200" kern="1200" dirty="0">
                <a:solidFill>
                  <a:schemeClr val="tx1"/>
                </a:solidFill>
                <a:effectLst/>
                <a:latin typeface="+mn-lt"/>
                <a:ea typeface="+mn-ea"/>
                <a:cs typeface="+mn-cs"/>
              </a:rPr>
              <a:t>US Healthcare Effectiveness Dataset Information System (skip NCQA)</a:t>
            </a:r>
          </a:p>
          <a:p>
            <a:r>
              <a:rPr lang="en-US" sz="1200" kern="1200" dirty="0">
                <a:solidFill>
                  <a:schemeClr val="tx1"/>
                </a:solidFill>
                <a:effectLst/>
                <a:latin typeface="+mn-lt"/>
                <a:ea typeface="+mn-ea"/>
                <a:cs typeface="+mn-cs"/>
              </a:rPr>
              <a:t> Should this be ‘for’?  I’m not sure what is meant by ‘requiring a visit with an AUD diagnosis’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Or delete/shorten! </a:t>
            </a:r>
            <a:r>
              <a:rPr lang="en-US" sz="1200" kern="1200" dirty="0">
                <a:solidFill>
                  <a:schemeClr val="tx1"/>
                </a:solidFill>
                <a:effectLst/>
                <a:latin typeface="+mn-lt"/>
                <a:ea typeface="+mn-ea"/>
                <a:cs typeface="+mn-cs"/>
                <a:sym typeface="Segoe UI Emoji" panose="020B0502040204020203" pitchFamily="34" charset="0"/>
              </a:rPr>
              <a: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“requiring a visit within 14 days of initial AUD diagnosis”</a:t>
            </a:r>
          </a:p>
          <a:p>
            <a:r>
              <a:rPr lang="en-US" sz="1200" kern="1200" dirty="0">
                <a:solidFill>
                  <a:schemeClr val="tx1"/>
                </a:solidFill>
                <a:effectLst/>
                <a:latin typeface="+mn-lt"/>
                <a:ea typeface="+mn-ea"/>
                <a:cs typeface="+mn-cs"/>
              </a:rPr>
              <a:t> May not fit</a:t>
            </a:r>
          </a:p>
          <a:p>
            <a:endParaRPr lang="en-US" dirty="0"/>
          </a:p>
        </p:txBody>
      </p:sp>
      <p:sp>
        <p:nvSpPr>
          <p:cNvPr id="4" name="Slide Number Placeholder 3"/>
          <p:cNvSpPr>
            <a:spLocks noGrp="1"/>
          </p:cNvSpPr>
          <p:nvPr>
            <p:ph type="sldNum" sz="quarter" idx="10"/>
          </p:nvPr>
        </p:nvSpPr>
        <p:spPr/>
        <p:txBody>
          <a:bodyPr/>
          <a:lstStyle/>
          <a:p>
            <a:fld id="{B465681C-ACBD-6F40-B006-2DEC7E88A615}" type="slidenum">
              <a:rPr lang="en-US" smtClean="0"/>
              <a:t>7</a:t>
            </a:fld>
            <a:endParaRPr lang="en-US"/>
          </a:p>
        </p:txBody>
      </p:sp>
    </p:spTree>
    <p:extLst>
      <p:ext uri="{BB962C8B-B14F-4D97-AF65-F5344CB8AC3E}">
        <p14:creationId xmlns:p14="http://schemas.microsoft.com/office/powerpoint/2010/main" val="272230752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14375"/>
            <a:ext cx="6203950" cy="3490913"/>
          </a:xfrm>
        </p:spPr>
      </p:sp>
      <p:sp>
        <p:nvSpPr>
          <p:cNvPr id="3" name="Notes Placeholder 2"/>
          <p:cNvSpPr>
            <a:spLocks noGrp="1"/>
          </p:cNvSpPr>
          <p:nvPr>
            <p:ph type="body" idx="1"/>
          </p:nvPr>
        </p:nvSpPr>
        <p:spPr/>
        <p:txBody>
          <a:bodyPr/>
          <a:lstStyle/>
          <a:p>
            <a:pPr defTabSz="924458">
              <a:defRPr/>
            </a:pPr>
            <a:endParaRPr lang="en-US" dirty="0"/>
          </a:p>
          <a:p>
            <a:pPr defTabSz="924458">
              <a:defRPr/>
            </a:pPr>
            <a:endParaRPr lang="en-US" baseline="0" dirty="0"/>
          </a:p>
          <a:p>
            <a:endParaRPr lang="en-US" dirty="0"/>
          </a:p>
        </p:txBody>
      </p:sp>
      <p:sp>
        <p:nvSpPr>
          <p:cNvPr id="4" name="Slide Number Placeholder 3"/>
          <p:cNvSpPr>
            <a:spLocks noGrp="1"/>
          </p:cNvSpPr>
          <p:nvPr>
            <p:ph type="sldNum" sz="quarter" idx="10"/>
          </p:nvPr>
        </p:nvSpPr>
        <p:spPr/>
        <p:txBody>
          <a:bodyPr/>
          <a:lstStyle/>
          <a:p>
            <a:pPr defTabSz="462188">
              <a:defRPr/>
            </a:pPr>
            <a:fld id="{A715AD9C-0B0B-BD4E-B7B6-4A33D24DF95F}" type="slidenum">
              <a:rPr lang="en-US">
                <a:solidFill>
                  <a:prstClr val="black"/>
                </a:solidFill>
                <a:latin typeface="Calibri"/>
              </a:rPr>
              <a:pPr defTabSz="462188">
                <a:defRPr/>
              </a:pPr>
              <a:t>81</a:t>
            </a:fld>
            <a:endParaRPr lang="en-US">
              <a:solidFill>
                <a:prstClr val="black"/>
              </a:solidFill>
              <a:latin typeface="Calibri"/>
            </a:endParaRPr>
          </a:p>
        </p:txBody>
      </p:sp>
    </p:spTree>
    <p:extLst>
      <p:ext uri="{BB962C8B-B14F-4D97-AF65-F5344CB8AC3E}">
        <p14:creationId xmlns:p14="http://schemas.microsoft.com/office/powerpoint/2010/main" val="124403433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15963"/>
            <a:ext cx="6203950" cy="3490912"/>
          </a:xfrm>
        </p:spPr>
      </p:sp>
      <p:sp>
        <p:nvSpPr>
          <p:cNvPr id="3" name="Notes Placeholder 2"/>
          <p:cNvSpPr>
            <a:spLocks noGrp="1"/>
          </p:cNvSpPr>
          <p:nvPr>
            <p:ph type="body" idx="1"/>
          </p:nvPr>
        </p:nvSpPr>
        <p:spPr/>
        <p:txBody>
          <a:bodyPr/>
          <a:lstStyle/>
          <a:p>
            <a:r>
              <a:rPr lang="en-US" dirty="0"/>
              <a:t>The SPARC trial had two main aims.  The first was to increase the proportion of primary care patients who have unhealthy alcohol use identified and brief intervention offered.  The second aim was to increase the proportion of primary care patients who have an alcohol use disorder recognized and are engaged in alcohol-related care , as defined by the National Committee for Quality Assurance (or NCQA), an organization that develops quality measures for health systems.</a:t>
            </a:r>
          </a:p>
        </p:txBody>
      </p:sp>
      <p:sp>
        <p:nvSpPr>
          <p:cNvPr id="4" name="Slide Number Placeholder 3"/>
          <p:cNvSpPr>
            <a:spLocks noGrp="1"/>
          </p:cNvSpPr>
          <p:nvPr>
            <p:ph type="sldNum" sz="quarter" idx="5"/>
          </p:nvPr>
        </p:nvSpPr>
        <p:spPr/>
        <p:txBody>
          <a:bodyPr/>
          <a:lstStyle/>
          <a:p>
            <a:fld id="{B465681C-ACBD-6F40-B006-2DEC7E88A615}" type="slidenum">
              <a:rPr lang="en-US" smtClean="0"/>
              <a:t>82</a:t>
            </a:fld>
            <a:endParaRPr lang="en-US"/>
          </a:p>
        </p:txBody>
      </p:sp>
    </p:spTree>
    <p:extLst>
      <p:ext uri="{BB962C8B-B14F-4D97-AF65-F5344CB8AC3E}">
        <p14:creationId xmlns:p14="http://schemas.microsoft.com/office/powerpoint/2010/main" val="64688384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15963"/>
            <a:ext cx="6203950" cy="3490912"/>
          </a:xfrm>
        </p:spPr>
      </p:sp>
      <p:sp>
        <p:nvSpPr>
          <p:cNvPr id="3" name="Notes Placeholder 2"/>
          <p:cNvSpPr>
            <a:spLocks noGrp="1"/>
          </p:cNvSpPr>
          <p:nvPr>
            <p:ph type="body" idx="1"/>
          </p:nvPr>
        </p:nvSpPr>
        <p:spPr/>
        <p:txBody>
          <a:bodyPr/>
          <a:lstStyle/>
          <a:p>
            <a:r>
              <a:rPr lang="en-US" dirty="0"/>
              <a:t>Evidence-based care for unhealthy alcohol use in primary care includes screening and brief intervention and treatment for alcohol use disorders including medications, medication management, and linkage to counseling and specialty alcohol treatment</a:t>
            </a:r>
          </a:p>
        </p:txBody>
      </p:sp>
      <p:sp>
        <p:nvSpPr>
          <p:cNvPr id="4" name="Slide Number Placeholder 3"/>
          <p:cNvSpPr>
            <a:spLocks noGrp="1"/>
          </p:cNvSpPr>
          <p:nvPr>
            <p:ph type="sldNum" sz="quarter" idx="5"/>
          </p:nvPr>
        </p:nvSpPr>
        <p:spPr/>
        <p:txBody>
          <a:bodyPr/>
          <a:lstStyle/>
          <a:p>
            <a:fld id="{B465681C-ACBD-6F40-B006-2DEC7E88A615}" type="slidenum">
              <a:rPr lang="en-US" smtClean="0"/>
              <a:t>83</a:t>
            </a:fld>
            <a:endParaRPr lang="en-US"/>
          </a:p>
        </p:txBody>
      </p:sp>
    </p:spTree>
    <p:extLst>
      <p:ext uri="{BB962C8B-B14F-4D97-AF65-F5344CB8AC3E}">
        <p14:creationId xmlns:p14="http://schemas.microsoft.com/office/powerpoint/2010/main" val="400677983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15963"/>
            <a:ext cx="6203950" cy="3490912"/>
          </a:xfrm>
        </p:spPr>
      </p:sp>
      <p:sp>
        <p:nvSpPr>
          <p:cNvPr id="3" name="Notes Placeholder 2"/>
          <p:cNvSpPr>
            <a:spLocks noGrp="1"/>
          </p:cNvSpPr>
          <p:nvPr>
            <p:ph type="body" idx="1"/>
          </p:nvPr>
        </p:nvSpPr>
        <p:spPr/>
        <p:txBody>
          <a:bodyPr/>
          <a:lstStyle/>
          <a:p>
            <a:r>
              <a:rPr lang="en-US" dirty="0"/>
              <a:t>Evidence-based care for unhealthy alcohol use in primary care includes screening and brief intervention and treatment for alcohol use disorders including medications, medication management, and linkage to counseling and specialty alcohol treatment</a:t>
            </a:r>
          </a:p>
        </p:txBody>
      </p:sp>
      <p:sp>
        <p:nvSpPr>
          <p:cNvPr id="4" name="Slide Number Placeholder 3"/>
          <p:cNvSpPr>
            <a:spLocks noGrp="1"/>
          </p:cNvSpPr>
          <p:nvPr>
            <p:ph type="sldNum" sz="quarter" idx="5"/>
          </p:nvPr>
        </p:nvSpPr>
        <p:spPr/>
        <p:txBody>
          <a:bodyPr/>
          <a:lstStyle/>
          <a:p>
            <a:fld id="{B465681C-ACBD-6F40-B006-2DEC7E88A615}" type="slidenum">
              <a:rPr lang="en-US" smtClean="0"/>
              <a:t>84</a:t>
            </a:fld>
            <a:endParaRPr lang="en-US"/>
          </a:p>
        </p:txBody>
      </p:sp>
    </p:spTree>
    <p:extLst>
      <p:ext uri="{BB962C8B-B14F-4D97-AF65-F5344CB8AC3E}">
        <p14:creationId xmlns:p14="http://schemas.microsoft.com/office/powerpoint/2010/main" val="175256342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txBox="1">
            <a:spLocks noGrp="1"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rgbClr val="000000"/>
                </a:solidFill>
                <a:latin typeface="Arial" charset="0"/>
                <a:ea typeface="ヒラギノ角ゴ Pro W3" charset="-128"/>
              </a:defRPr>
            </a:lvl1pPr>
            <a:lvl2pPr marL="742950" indent="-285750">
              <a:defRPr sz="2800">
                <a:solidFill>
                  <a:srgbClr val="000000"/>
                </a:solidFill>
                <a:latin typeface="Arial" charset="0"/>
                <a:ea typeface="ヒラギノ角ゴ Pro W3" charset="-128"/>
              </a:defRPr>
            </a:lvl2pPr>
            <a:lvl3pPr marL="1143000" indent="-228600">
              <a:defRPr sz="2800">
                <a:solidFill>
                  <a:srgbClr val="000000"/>
                </a:solidFill>
                <a:latin typeface="Arial" charset="0"/>
                <a:ea typeface="ヒラギノ角ゴ Pro W3" charset="-128"/>
              </a:defRPr>
            </a:lvl3pPr>
            <a:lvl4pPr marL="1600200" indent="-228600">
              <a:defRPr sz="2800">
                <a:solidFill>
                  <a:srgbClr val="000000"/>
                </a:solidFill>
                <a:latin typeface="Arial" charset="0"/>
                <a:ea typeface="ヒラギノ角ゴ Pro W3" charset="-128"/>
              </a:defRPr>
            </a:lvl4pPr>
            <a:lvl5pPr marL="2057400" indent="-228600">
              <a:defRPr sz="2800">
                <a:solidFill>
                  <a:srgbClr val="000000"/>
                </a:solidFill>
                <a:latin typeface="Arial" charset="0"/>
                <a:ea typeface="ヒラギノ角ゴ Pro W3" charset="-128"/>
              </a:defRPr>
            </a:lvl5pPr>
            <a:lvl6pPr marL="2514600" indent="-228600" algn="r" eaLnBrk="0" fontAlgn="base" hangingPunct="0">
              <a:spcBef>
                <a:spcPct val="0"/>
              </a:spcBef>
              <a:spcAft>
                <a:spcPct val="0"/>
              </a:spcAft>
              <a:defRPr sz="2800">
                <a:solidFill>
                  <a:srgbClr val="000000"/>
                </a:solidFill>
                <a:latin typeface="Arial" charset="0"/>
                <a:ea typeface="ヒラギノ角ゴ Pro W3" charset="-128"/>
              </a:defRPr>
            </a:lvl6pPr>
            <a:lvl7pPr marL="2971800" indent="-228600" algn="r" eaLnBrk="0" fontAlgn="base" hangingPunct="0">
              <a:spcBef>
                <a:spcPct val="0"/>
              </a:spcBef>
              <a:spcAft>
                <a:spcPct val="0"/>
              </a:spcAft>
              <a:defRPr sz="2800">
                <a:solidFill>
                  <a:srgbClr val="000000"/>
                </a:solidFill>
                <a:latin typeface="Arial" charset="0"/>
                <a:ea typeface="ヒラギノ角ゴ Pro W3" charset="-128"/>
              </a:defRPr>
            </a:lvl7pPr>
            <a:lvl8pPr marL="3429000" indent="-228600" algn="r" eaLnBrk="0" fontAlgn="base" hangingPunct="0">
              <a:spcBef>
                <a:spcPct val="0"/>
              </a:spcBef>
              <a:spcAft>
                <a:spcPct val="0"/>
              </a:spcAft>
              <a:defRPr sz="2800">
                <a:solidFill>
                  <a:srgbClr val="000000"/>
                </a:solidFill>
                <a:latin typeface="Arial" charset="0"/>
                <a:ea typeface="ヒラギノ角ゴ Pro W3" charset="-128"/>
              </a:defRPr>
            </a:lvl8pPr>
            <a:lvl9pPr marL="3886200" indent="-228600" algn="r" eaLnBrk="0" fontAlgn="base" hangingPunct="0">
              <a:spcBef>
                <a:spcPct val="0"/>
              </a:spcBef>
              <a:spcAft>
                <a:spcPct val="0"/>
              </a:spcAft>
              <a:defRPr sz="2800">
                <a:solidFill>
                  <a:srgbClr val="000000"/>
                </a:solidFill>
                <a:latin typeface="Arial" charset="0"/>
                <a:ea typeface="ヒラギノ角ゴ Pro W3" charset="-128"/>
              </a:defRPr>
            </a:lvl9pPr>
          </a:lstStyle>
          <a:p>
            <a:pPr eaLnBrk="1" hangingPunct="1"/>
            <a:fld id="{48B93360-50B2-4171-9C0B-EAA361009F61}" type="slidenum">
              <a:rPr lang="en-US" altLang="en-US" sz="1200">
                <a:solidFill>
                  <a:schemeClr val="tx1"/>
                </a:solidFill>
                <a:latin typeface="Times New Roman" pitchFamily="18" charset="0"/>
              </a:rPr>
              <a:pPr eaLnBrk="1" hangingPunct="1"/>
              <a:t>86</a:t>
            </a:fld>
            <a:endParaRPr lang="en-US" altLang="en-US" sz="1200">
              <a:solidFill>
                <a:schemeClr val="tx1"/>
              </a:solidFill>
              <a:latin typeface="Times New Roman" pitchFamily="18" charset="0"/>
            </a:endParaRPr>
          </a:p>
        </p:txBody>
      </p:sp>
      <p:sp>
        <p:nvSpPr>
          <p:cNvPr id="144387" name="Rectangle 2"/>
          <p:cNvSpPr>
            <a:spLocks noGrp="1" noRot="1" noChangeAspect="1" noChangeArrowheads="1" noTextEdit="1"/>
          </p:cNvSpPr>
          <p:nvPr>
            <p:ph type="sldImg"/>
          </p:nvPr>
        </p:nvSpPr>
        <p:spPr>
          <a:xfrm>
            <a:off x="685800" y="1143000"/>
            <a:ext cx="5486400" cy="3086100"/>
          </a:xfrm>
          <a:ln/>
        </p:spPr>
      </p:sp>
      <p:sp>
        <p:nvSpPr>
          <p:cNvPr id="144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159" rtl="0" eaLnBrk="1" fontAlgn="auto" latinLnBrk="0" hangingPunct="1">
              <a:lnSpc>
                <a:spcPct val="100000"/>
              </a:lnSpc>
              <a:spcBef>
                <a:spcPts val="0"/>
              </a:spcBef>
              <a:spcAft>
                <a:spcPts val="0"/>
              </a:spcAft>
              <a:buClrTx/>
              <a:buSzTx/>
              <a:buFontTx/>
              <a:buNone/>
              <a:tabLst/>
              <a:defRPr/>
            </a:pPr>
            <a:r>
              <a:rPr lang="en-US" altLang="en-US" dirty="0">
                <a:latin typeface="Arial" charset="0"/>
              </a:rPr>
              <a:t>(or …we defined 7-12 as high risk needing assessment based on this study … or just Why did we pick 7?)</a:t>
            </a:r>
          </a:p>
          <a:p>
            <a:pPr eaLnBrk="1" hangingPunct="1"/>
            <a:r>
              <a:rPr lang="en-US" altLang="en-US" dirty="0">
                <a:latin typeface="Arial" charset="0"/>
              </a:rPr>
              <a:t>Our research in a national probability sample suggested that is the score where consumption starts to increase exponentially</a:t>
            </a:r>
          </a:p>
        </p:txBody>
      </p:sp>
    </p:spTree>
    <p:extLst>
      <p:ext uri="{BB962C8B-B14F-4D97-AF65-F5344CB8AC3E}">
        <p14:creationId xmlns:p14="http://schemas.microsoft.com/office/powerpoint/2010/main" val="263513056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a:extLst>
              <a:ext uri="{FF2B5EF4-FFF2-40B4-BE49-F238E27FC236}">
                <a16:creationId xmlns:a16="http://schemas.microsoft.com/office/drawing/2014/main" id="{1DEAD5C5-84C6-402D-BF66-3CA39DAF6BB2}"/>
              </a:ext>
            </a:extLst>
          </p:cNvPr>
          <p:cNvSpPr txBox="1">
            <a:spLocks noGrp="1"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rgbClr val="000000"/>
                </a:solidFill>
                <a:latin typeface="Arial" panose="020B0604020202020204" pitchFamily="34" charset="0"/>
                <a:ea typeface="ヒラギノ角ゴ Pro W3" charset="-128"/>
              </a:defRPr>
            </a:lvl1pPr>
            <a:lvl2pPr marL="742950" indent="-285750">
              <a:defRPr sz="2800">
                <a:solidFill>
                  <a:srgbClr val="000000"/>
                </a:solidFill>
                <a:latin typeface="Arial" panose="020B0604020202020204" pitchFamily="34" charset="0"/>
                <a:ea typeface="ヒラギノ角ゴ Pro W3" charset="-128"/>
              </a:defRPr>
            </a:lvl2pPr>
            <a:lvl3pPr marL="1143000" indent="-228600">
              <a:defRPr sz="2800">
                <a:solidFill>
                  <a:srgbClr val="000000"/>
                </a:solidFill>
                <a:latin typeface="Arial" panose="020B0604020202020204" pitchFamily="34" charset="0"/>
                <a:ea typeface="ヒラギノ角ゴ Pro W3" charset="-128"/>
              </a:defRPr>
            </a:lvl3pPr>
            <a:lvl4pPr marL="1600200" indent="-228600">
              <a:defRPr sz="2800">
                <a:solidFill>
                  <a:srgbClr val="000000"/>
                </a:solidFill>
                <a:latin typeface="Arial" panose="020B0604020202020204" pitchFamily="34" charset="0"/>
                <a:ea typeface="ヒラギノ角ゴ Pro W3" charset="-128"/>
              </a:defRPr>
            </a:lvl4pPr>
            <a:lvl5pPr marL="2057400" indent="-228600">
              <a:defRPr sz="2800">
                <a:solidFill>
                  <a:srgbClr val="000000"/>
                </a:solidFill>
                <a:latin typeface="Arial" panose="020B0604020202020204" pitchFamily="34" charset="0"/>
                <a:ea typeface="ヒラギノ角ゴ Pro W3" charset="-128"/>
              </a:defRPr>
            </a:lvl5pPr>
            <a:lvl6pPr marL="2514600" indent="-228600" algn="r" eaLnBrk="0" fontAlgn="base" hangingPunct="0">
              <a:spcBef>
                <a:spcPct val="0"/>
              </a:spcBef>
              <a:spcAft>
                <a:spcPct val="0"/>
              </a:spcAft>
              <a:defRPr sz="2800">
                <a:solidFill>
                  <a:srgbClr val="000000"/>
                </a:solidFill>
                <a:latin typeface="Arial" panose="020B0604020202020204" pitchFamily="34" charset="0"/>
                <a:ea typeface="ヒラギノ角ゴ Pro W3" charset="-128"/>
              </a:defRPr>
            </a:lvl6pPr>
            <a:lvl7pPr marL="2971800" indent="-228600" algn="r" eaLnBrk="0" fontAlgn="base" hangingPunct="0">
              <a:spcBef>
                <a:spcPct val="0"/>
              </a:spcBef>
              <a:spcAft>
                <a:spcPct val="0"/>
              </a:spcAft>
              <a:defRPr sz="2800">
                <a:solidFill>
                  <a:srgbClr val="000000"/>
                </a:solidFill>
                <a:latin typeface="Arial" panose="020B0604020202020204" pitchFamily="34" charset="0"/>
                <a:ea typeface="ヒラギノ角ゴ Pro W3" charset="-128"/>
              </a:defRPr>
            </a:lvl7pPr>
            <a:lvl8pPr marL="3429000" indent="-228600" algn="r" eaLnBrk="0" fontAlgn="base" hangingPunct="0">
              <a:spcBef>
                <a:spcPct val="0"/>
              </a:spcBef>
              <a:spcAft>
                <a:spcPct val="0"/>
              </a:spcAft>
              <a:defRPr sz="2800">
                <a:solidFill>
                  <a:srgbClr val="000000"/>
                </a:solidFill>
                <a:latin typeface="Arial" panose="020B0604020202020204" pitchFamily="34" charset="0"/>
                <a:ea typeface="ヒラギノ角ゴ Pro W3" charset="-128"/>
              </a:defRPr>
            </a:lvl8pPr>
            <a:lvl9pPr marL="3886200" indent="-228600" algn="r" eaLnBrk="0" fontAlgn="base" hangingPunct="0">
              <a:spcBef>
                <a:spcPct val="0"/>
              </a:spcBef>
              <a:spcAft>
                <a:spcPct val="0"/>
              </a:spcAft>
              <a:defRPr sz="2800">
                <a:solidFill>
                  <a:srgbClr val="000000"/>
                </a:solidFill>
                <a:latin typeface="Arial" panose="020B0604020202020204" pitchFamily="34" charset="0"/>
                <a:ea typeface="ヒラギノ角ゴ Pro W3" charset="-128"/>
              </a:defRPr>
            </a:lvl9pPr>
          </a:lstStyle>
          <a:p>
            <a:pPr eaLnBrk="1" hangingPunct="1"/>
            <a:fld id="{E9ADE40B-281B-4885-B217-33FEC1EBCBF8}" type="slidenum">
              <a:rPr lang="en-US" altLang="en-US" sz="1200">
                <a:solidFill>
                  <a:schemeClr val="tx1"/>
                </a:solidFill>
                <a:latin typeface="Times New Roman" panose="02020603050405020304" pitchFamily="18" charset="0"/>
              </a:rPr>
              <a:pPr eaLnBrk="1" hangingPunct="1"/>
              <a:t>87</a:t>
            </a:fld>
            <a:endParaRPr lang="en-US" altLang="en-US" sz="1200">
              <a:solidFill>
                <a:schemeClr val="tx1"/>
              </a:solidFill>
              <a:latin typeface="Times New Roman" panose="02020603050405020304" pitchFamily="18" charset="0"/>
            </a:endParaRPr>
          </a:p>
        </p:txBody>
      </p:sp>
      <p:sp>
        <p:nvSpPr>
          <p:cNvPr id="153603" name="Rectangle 2">
            <a:extLst>
              <a:ext uri="{FF2B5EF4-FFF2-40B4-BE49-F238E27FC236}">
                <a16:creationId xmlns:a16="http://schemas.microsoft.com/office/drawing/2014/main" id="{083C74B0-668B-4062-A859-EB73EF5AD6B8}"/>
              </a:ext>
            </a:extLst>
          </p:cNvPr>
          <p:cNvSpPr>
            <a:spLocks noGrp="1" noRot="1" noChangeAspect="1" noChangeArrowheads="1" noTextEdit="1"/>
          </p:cNvSpPr>
          <p:nvPr>
            <p:ph type="sldImg"/>
          </p:nvPr>
        </p:nvSpPr>
        <p:spPr>
          <a:xfrm>
            <a:off x="409575" y="715963"/>
            <a:ext cx="6203950" cy="3490912"/>
          </a:xfrm>
          <a:ln/>
        </p:spPr>
      </p:sp>
      <p:sp>
        <p:nvSpPr>
          <p:cNvPr id="153604" name="Rectangle 3">
            <a:extLst>
              <a:ext uri="{FF2B5EF4-FFF2-40B4-BE49-F238E27FC236}">
                <a16:creationId xmlns:a16="http://schemas.microsoft.com/office/drawing/2014/main" id="{4C6839A3-AF46-4F56-B960-F74D0D50104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And in the same paper: 40% of patient met criteria for DSM-</a:t>
            </a:r>
            <a:r>
              <a:rPr lang="en-US" altLang="en-US" dirty="0" err="1">
                <a:latin typeface="Arial" panose="020B0604020202020204" pitchFamily="34" charset="0"/>
              </a:rPr>
              <a:t>iV</a:t>
            </a:r>
            <a:r>
              <a:rPr lang="en-US" altLang="en-US" dirty="0">
                <a:latin typeface="Arial" panose="020B0604020202020204" pitchFamily="34" charset="0"/>
              </a:rPr>
              <a:t> (RIGHT?)  AUD while 80% met criteria at AUDIT-C of 12 </a:t>
            </a:r>
          </a:p>
        </p:txBody>
      </p:sp>
    </p:spTree>
    <p:extLst>
      <p:ext uri="{BB962C8B-B14F-4D97-AF65-F5344CB8AC3E}">
        <p14:creationId xmlns:p14="http://schemas.microsoft.com/office/powerpoint/2010/main" val="925103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15963"/>
            <a:ext cx="6203950" cy="3490912"/>
          </a:xfrm>
        </p:spPr>
      </p:sp>
      <p:sp>
        <p:nvSpPr>
          <p:cNvPr id="3" name="Notes Placeholder 2"/>
          <p:cNvSpPr>
            <a:spLocks noGrp="1"/>
          </p:cNvSpPr>
          <p:nvPr>
            <p:ph type="body" idx="1"/>
          </p:nvPr>
        </p:nvSpPr>
        <p:spPr/>
        <p:txBody>
          <a:bodyPr/>
          <a:lstStyle/>
          <a:p>
            <a:r>
              <a:rPr lang="en-US" dirty="0"/>
              <a:t>The provider might say: you indicated you had tried to cut down and been unable. Can you tell me about that?</a:t>
            </a:r>
          </a:p>
        </p:txBody>
      </p:sp>
      <p:sp>
        <p:nvSpPr>
          <p:cNvPr id="4" name="Slide Number Placeholder 3"/>
          <p:cNvSpPr>
            <a:spLocks noGrp="1"/>
          </p:cNvSpPr>
          <p:nvPr>
            <p:ph type="sldNum" sz="quarter" idx="10"/>
          </p:nvPr>
        </p:nvSpPr>
        <p:spPr/>
        <p:txBody>
          <a:bodyPr/>
          <a:lstStyle/>
          <a:p>
            <a:fld id="{7AC2AD96-5BFA-ED41-B2D6-EA2206C51099}" type="slidenum">
              <a:rPr lang="en-US" smtClean="0"/>
              <a:t>88</a:t>
            </a:fld>
            <a:endParaRPr lang="en-US"/>
          </a:p>
        </p:txBody>
      </p:sp>
    </p:spTree>
    <p:extLst>
      <p:ext uri="{BB962C8B-B14F-4D97-AF65-F5344CB8AC3E}">
        <p14:creationId xmlns:p14="http://schemas.microsoft.com/office/powerpoint/2010/main" val="244374913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15963"/>
            <a:ext cx="6203950" cy="3490912"/>
          </a:xfrm>
        </p:spPr>
      </p:sp>
      <p:sp>
        <p:nvSpPr>
          <p:cNvPr id="3" name="Notes Placeholder 2"/>
          <p:cNvSpPr>
            <a:spLocks noGrp="1"/>
          </p:cNvSpPr>
          <p:nvPr>
            <p:ph type="body" idx="1"/>
          </p:nvPr>
        </p:nvSpPr>
        <p:spPr/>
        <p:txBody>
          <a:bodyPr/>
          <a:lstStyle/>
          <a:p>
            <a:r>
              <a:rPr lang="en-US" dirty="0"/>
              <a:t>Is red needed ?</a:t>
            </a:r>
          </a:p>
          <a:p>
            <a:r>
              <a:rPr lang="en-US" dirty="0"/>
              <a:t>I think so</a:t>
            </a:r>
          </a:p>
        </p:txBody>
      </p:sp>
      <p:sp>
        <p:nvSpPr>
          <p:cNvPr id="4" name="Slide Number Placeholder 3"/>
          <p:cNvSpPr>
            <a:spLocks noGrp="1"/>
          </p:cNvSpPr>
          <p:nvPr>
            <p:ph type="sldNum" sz="quarter" idx="5"/>
          </p:nvPr>
        </p:nvSpPr>
        <p:spPr/>
        <p:txBody>
          <a:bodyPr/>
          <a:lstStyle/>
          <a:p>
            <a:fld id="{B465681C-ACBD-6F40-B006-2DEC7E88A615}" type="slidenum">
              <a:rPr lang="en-US" smtClean="0"/>
              <a:t>90</a:t>
            </a:fld>
            <a:endParaRPr lang="en-US"/>
          </a:p>
        </p:txBody>
      </p:sp>
    </p:spTree>
    <p:extLst>
      <p:ext uri="{BB962C8B-B14F-4D97-AF65-F5344CB8AC3E}">
        <p14:creationId xmlns:p14="http://schemas.microsoft.com/office/powerpoint/2010/main" val="401445783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65681C-ACBD-6F40-B006-2DEC7E88A615}" type="slidenum">
              <a:rPr lang="en-US" smtClean="0"/>
              <a:t>91</a:t>
            </a:fld>
            <a:endParaRPr lang="en-US"/>
          </a:p>
        </p:txBody>
      </p:sp>
    </p:spTree>
    <p:extLst>
      <p:ext uri="{BB962C8B-B14F-4D97-AF65-F5344CB8AC3E}">
        <p14:creationId xmlns:p14="http://schemas.microsoft.com/office/powerpoint/2010/main" val="271621569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15963"/>
            <a:ext cx="6203950" cy="3490912"/>
          </a:xfrm>
        </p:spPr>
      </p:sp>
      <p:sp>
        <p:nvSpPr>
          <p:cNvPr id="3" name="Notes Placeholder 2"/>
          <p:cNvSpPr>
            <a:spLocks noGrp="1"/>
          </p:cNvSpPr>
          <p:nvPr>
            <p:ph type="body" idx="1"/>
          </p:nvPr>
        </p:nvSpPr>
        <p:spPr/>
        <p:txBody>
          <a:bodyPr/>
          <a:lstStyle/>
          <a:p>
            <a:pPr defTabSz="462188">
              <a:defRPr/>
            </a:pPr>
            <a:r>
              <a:rPr lang="en-US" dirty="0"/>
              <a:t>This is an example of a job aid practices coaches developed for primary care providers to help them understand the clinical work at a glance; and you’ll notice that alcohol-related care is one of three sections in the document.  </a:t>
            </a:r>
          </a:p>
        </p:txBody>
      </p:sp>
      <p:sp>
        <p:nvSpPr>
          <p:cNvPr id="4" name="Slide Number Placeholder 3"/>
          <p:cNvSpPr>
            <a:spLocks noGrp="1"/>
          </p:cNvSpPr>
          <p:nvPr>
            <p:ph type="sldNum" sz="quarter" idx="5"/>
          </p:nvPr>
        </p:nvSpPr>
        <p:spPr/>
        <p:txBody>
          <a:bodyPr/>
          <a:lstStyle/>
          <a:p>
            <a:fld id="{139F7CC1-FE84-CC49-BDB3-A37557015950}" type="slidenum">
              <a:rPr lang="en-US" smtClean="0"/>
              <a:t>92</a:t>
            </a:fld>
            <a:endParaRPr lang="en-US" dirty="0"/>
          </a:p>
        </p:txBody>
      </p:sp>
    </p:spTree>
    <p:extLst>
      <p:ext uri="{BB962C8B-B14F-4D97-AF65-F5344CB8AC3E}">
        <p14:creationId xmlns:p14="http://schemas.microsoft.com/office/powerpoint/2010/main" val="2777844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15963"/>
            <a:ext cx="6203950" cy="3490912"/>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trial took place in Kaiser Permanente Washington from January 2015  through July 2018.  Implementation strategies included practice coaching, electronic health record (EHR) clinical decision support, and performance monitoring and feedback to local implementation teams.  The sample included all patients seen for primary care across 25  sites during the study period . All measures relied on secondary data from EHR or insurance claims. The main outcome measure for prevention was documented brief intervention (BI) within 14 days of a positive AUDIT-C screen. Natural language processing and procedure codes were used to identify documented BI. The main outcome measure for AUD treatment was initiation and engagement in treatment, defined based on the US National Committee of Quality Assurance Healthcare Effectiveness Dataset Information System measures , requiring a visit with  an AUD diagnosis within 14 days of initial diagnosis, with 2 more visits in the next 30 days . Analyses were conducted consistent with CONSORT for cluster-randomized trials (including intention to treat). We used general linear mixed models accounting for correlation of measures in the same person or site, adjusted for age, gender, race, ethnicity,  ETC.</a:t>
            </a:r>
          </a:p>
          <a:p>
            <a:r>
              <a:rPr lang="en-US" sz="1200" kern="1200" dirty="0">
                <a:solidFill>
                  <a:schemeClr val="tx1"/>
                </a:solidFill>
                <a:effectLst/>
                <a:latin typeface="+mn-lt"/>
                <a:ea typeface="+mn-ea"/>
                <a:cs typeface="+mn-cs"/>
              </a:rPr>
              <a:t> Edit if results are only 22 randomized </a:t>
            </a:r>
            <a:r>
              <a:rPr lang="en-US" sz="1200" kern="1200" dirty="0" err="1">
                <a:solidFill>
                  <a:schemeClr val="tx1"/>
                </a:solidFill>
                <a:effectLst/>
                <a:latin typeface="+mn-lt"/>
                <a:ea typeface="+mn-ea"/>
                <a:cs typeface="+mn-cs"/>
              </a:rPr>
              <a:t>clinisc</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22?</a:t>
            </a:r>
          </a:p>
          <a:p>
            <a:r>
              <a:rPr lang="en-US" sz="1200" kern="1200" dirty="0">
                <a:solidFill>
                  <a:schemeClr val="tx1"/>
                </a:solidFill>
                <a:effectLst/>
                <a:latin typeface="+mn-lt"/>
                <a:ea typeface="+mn-ea"/>
                <a:cs typeface="+mn-cs"/>
              </a:rPr>
              <a:t> Delete?</a:t>
            </a:r>
          </a:p>
          <a:p>
            <a:r>
              <a:rPr lang="en-US" sz="1200" kern="1200" dirty="0">
                <a:solidFill>
                  <a:schemeClr val="tx1"/>
                </a:solidFill>
                <a:effectLst/>
                <a:latin typeface="+mn-lt"/>
                <a:ea typeface="+mn-ea"/>
                <a:cs typeface="+mn-cs"/>
              </a:rPr>
              <a:t> Delete this whole citation/source clause, not strictly necessary?  </a:t>
            </a:r>
          </a:p>
          <a:p>
            <a:r>
              <a:rPr lang="en-US" sz="1200" kern="1200" dirty="0">
                <a:solidFill>
                  <a:schemeClr val="tx1"/>
                </a:solidFill>
                <a:effectLst/>
                <a:latin typeface="+mn-lt"/>
                <a:ea typeface="+mn-ea"/>
                <a:cs typeface="+mn-cs"/>
              </a:rPr>
              <a:t>Or if required to keep source, (and I know this is sacrilegious) shorten to some combo such as:</a:t>
            </a:r>
          </a:p>
          <a:p>
            <a:r>
              <a:rPr lang="en-US" sz="1200" kern="1200" dirty="0">
                <a:solidFill>
                  <a:schemeClr val="tx1"/>
                </a:solidFill>
                <a:effectLst/>
                <a:latin typeface="+mn-lt"/>
                <a:ea typeface="+mn-ea"/>
                <a:cs typeface="+mn-cs"/>
              </a:rPr>
              <a:t>US National Committee of Quality Assurance measures (skips HEDIS)</a:t>
            </a:r>
          </a:p>
          <a:p>
            <a:r>
              <a:rPr lang="en-US" sz="1200" kern="1200" dirty="0">
                <a:solidFill>
                  <a:schemeClr val="tx1"/>
                </a:solidFill>
                <a:effectLst/>
                <a:latin typeface="+mn-lt"/>
                <a:ea typeface="+mn-ea"/>
                <a:cs typeface="+mn-cs"/>
              </a:rPr>
              <a:t>US Healthcare Effectiveness Dataset Information System (skip NCQA)</a:t>
            </a:r>
          </a:p>
          <a:p>
            <a:r>
              <a:rPr lang="en-US" sz="1200" kern="1200" dirty="0">
                <a:solidFill>
                  <a:schemeClr val="tx1"/>
                </a:solidFill>
                <a:effectLst/>
                <a:latin typeface="+mn-lt"/>
                <a:ea typeface="+mn-ea"/>
                <a:cs typeface="+mn-cs"/>
              </a:rPr>
              <a:t> Should this be ‘for’?  I’m not sure what is meant by ‘requiring a visit with an AUD diagnosis’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Or delete/shorten! </a:t>
            </a:r>
            <a:r>
              <a:rPr lang="en-US" sz="1200" kern="1200" dirty="0">
                <a:solidFill>
                  <a:schemeClr val="tx1"/>
                </a:solidFill>
                <a:effectLst/>
                <a:latin typeface="+mn-lt"/>
                <a:ea typeface="+mn-ea"/>
                <a:cs typeface="+mn-cs"/>
                <a:sym typeface="Segoe UI Emoji" panose="020B0502040204020203" pitchFamily="34" charset="0"/>
              </a:rPr>
              <a: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“requiring a visit within 14 days of initial AUD diagnosis”</a:t>
            </a:r>
          </a:p>
          <a:p>
            <a:r>
              <a:rPr lang="en-US" sz="1200" kern="1200" dirty="0">
                <a:solidFill>
                  <a:schemeClr val="tx1"/>
                </a:solidFill>
                <a:effectLst/>
                <a:latin typeface="+mn-lt"/>
                <a:ea typeface="+mn-ea"/>
                <a:cs typeface="+mn-cs"/>
              </a:rPr>
              <a:t> May not fit</a:t>
            </a:r>
          </a:p>
          <a:p>
            <a:endParaRPr lang="en-US" dirty="0"/>
          </a:p>
        </p:txBody>
      </p:sp>
      <p:sp>
        <p:nvSpPr>
          <p:cNvPr id="4" name="Slide Number Placeholder 3"/>
          <p:cNvSpPr>
            <a:spLocks noGrp="1"/>
          </p:cNvSpPr>
          <p:nvPr>
            <p:ph type="sldNum" sz="quarter" idx="10"/>
          </p:nvPr>
        </p:nvSpPr>
        <p:spPr/>
        <p:txBody>
          <a:bodyPr/>
          <a:lstStyle/>
          <a:p>
            <a:fld id="{B465681C-ACBD-6F40-B006-2DEC7E88A615}" type="slidenum">
              <a:rPr lang="en-US" smtClean="0"/>
              <a:t>8</a:t>
            </a:fld>
            <a:endParaRPr lang="en-US"/>
          </a:p>
        </p:txBody>
      </p:sp>
    </p:spTree>
    <p:extLst>
      <p:ext uri="{BB962C8B-B14F-4D97-AF65-F5344CB8AC3E}">
        <p14:creationId xmlns:p14="http://schemas.microsoft.com/office/powerpoint/2010/main" val="287354042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15963"/>
            <a:ext cx="6203950" cy="3490912"/>
          </a:xfrm>
        </p:spPr>
      </p:sp>
      <p:sp>
        <p:nvSpPr>
          <p:cNvPr id="3" name="Notes Placeholder 2"/>
          <p:cNvSpPr>
            <a:spLocks noGrp="1"/>
          </p:cNvSpPr>
          <p:nvPr>
            <p:ph type="body" idx="1"/>
          </p:nvPr>
        </p:nvSpPr>
        <p:spPr/>
        <p:txBody>
          <a:bodyPr/>
          <a:lstStyle/>
          <a:p>
            <a:r>
              <a:rPr lang="en-US" dirty="0"/>
              <a:t>For SPARC </a:t>
            </a:r>
          </a:p>
        </p:txBody>
      </p:sp>
      <p:sp>
        <p:nvSpPr>
          <p:cNvPr id="4" name="Slide Number Placeholder 3"/>
          <p:cNvSpPr>
            <a:spLocks noGrp="1"/>
          </p:cNvSpPr>
          <p:nvPr>
            <p:ph type="sldNum" sz="quarter" idx="5"/>
          </p:nvPr>
        </p:nvSpPr>
        <p:spPr/>
        <p:txBody>
          <a:bodyPr/>
          <a:lstStyle/>
          <a:p>
            <a:fld id="{B465681C-ACBD-6F40-B006-2DEC7E88A615}" type="slidenum">
              <a:rPr lang="en-US" smtClean="0"/>
              <a:t>93</a:t>
            </a:fld>
            <a:endParaRPr lang="en-US"/>
          </a:p>
        </p:txBody>
      </p:sp>
    </p:spTree>
    <p:extLst>
      <p:ext uri="{BB962C8B-B14F-4D97-AF65-F5344CB8AC3E}">
        <p14:creationId xmlns:p14="http://schemas.microsoft.com/office/powerpoint/2010/main" val="207938621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15963"/>
            <a:ext cx="6203950" cy="3490912"/>
          </a:xfrm>
        </p:spPr>
      </p:sp>
      <p:sp>
        <p:nvSpPr>
          <p:cNvPr id="3" name="Notes Placeholder 2"/>
          <p:cNvSpPr>
            <a:spLocks noGrp="1"/>
          </p:cNvSpPr>
          <p:nvPr>
            <p:ph type="body" idx="1"/>
          </p:nvPr>
        </p:nvSpPr>
        <p:spPr/>
        <p:txBody>
          <a:bodyPr/>
          <a:lstStyle/>
          <a:p>
            <a:r>
              <a:rPr lang="en-US" dirty="0"/>
              <a:t>And if patients scored a 7 or more on the AUDIT-C, there was an automated prompt for Medical Assistants to give patient an 11-item Alcohol Use Disorder symptom checklist</a:t>
            </a:r>
          </a:p>
          <a:p>
            <a:endParaRPr lang="en-US" dirty="0"/>
          </a:p>
          <a:p>
            <a:endParaRPr lang="en-US" dirty="0"/>
          </a:p>
        </p:txBody>
      </p:sp>
      <p:sp>
        <p:nvSpPr>
          <p:cNvPr id="4" name="Slide Number Placeholder 3"/>
          <p:cNvSpPr>
            <a:spLocks noGrp="1"/>
          </p:cNvSpPr>
          <p:nvPr>
            <p:ph type="sldNum" sz="quarter" idx="5"/>
          </p:nvPr>
        </p:nvSpPr>
        <p:spPr/>
        <p:txBody>
          <a:bodyPr/>
          <a:lstStyle/>
          <a:p>
            <a:fld id="{B465681C-ACBD-6F40-B006-2DEC7E88A615}" type="slidenum">
              <a:rPr lang="en-US" smtClean="0"/>
              <a:t>94</a:t>
            </a:fld>
            <a:endParaRPr lang="en-US"/>
          </a:p>
        </p:txBody>
      </p:sp>
    </p:spTree>
    <p:extLst>
      <p:ext uri="{BB962C8B-B14F-4D97-AF65-F5344CB8AC3E}">
        <p14:creationId xmlns:p14="http://schemas.microsoft.com/office/powerpoint/2010/main" val="102542407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15963"/>
            <a:ext cx="6203950" cy="3490912"/>
          </a:xfrm>
        </p:spPr>
      </p:sp>
      <p:sp>
        <p:nvSpPr>
          <p:cNvPr id="3" name="Notes Placeholder 2"/>
          <p:cNvSpPr>
            <a:spLocks noGrp="1"/>
          </p:cNvSpPr>
          <p:nvPr>
            <p:ph type="body" idx="1"/>
          </p:nvPr>
        </p:nvSpPr>
        <p:spPr/>
        <p:txBody>
          <a:bodyPr/>
          <a:lstStyle/>
          <a:p>
            <a:r>
              <a:rPr lang="en-US" dirty="0"/>
              <a:t>And if patients scored a 7 or more on the AUDIT-C, there was an automated prompt for Medical Assistants to give patient an 11-item Alcohol Use Disorder symptom checklist</a:t>
            </a:r>
          </a:p>
          <a:p>
            <a:endParaRPr lang="en-US" dirty="0"/>
          </a:p>
          <a:p>
            <a:endParaRPr lang="en-US" dirty="0"/>
          </a:p>
        </p:txBody>
      </p:sp>
      <p:sp>
        <p:nvSpPr>
          <p:cNvPr id="4" name="Slide Number Placeholder 3"/>
          <p:cNvSpPr>
            <a:spLocks noGrp="1"/>
          </p:cNvSpPr>
          <p:nvPr>
            <p:ph type="sldNum" sz="quarter" idx="5"/>
          </p:nvPr>
        </p:nvSpPr>
        <p:spPr/>
        <p:txBody>
          <a:bodyPr/>
          <a:lstStyle/>
          <a:p>
            <a:fld id="{B465681C-ACBD-6F40-B006-2DEC7E88A615}" type="slidenum">
              <a:rPr lang="en-US" smtClean="0"/>
              <a:t>95</a:t>
            </a:fld>
            <a:endParaRPr lang="en-US"/>
          </a:p>
        </p:txBody>
      </p:sp>
    </p:spTree>
    <p:extLst>
      <p:ext uri="{BB962C8B-B14F-4D97-AF65-F5344CB8AC3E}">
        <p14:creationId xmlns:p14="http://schemas.microsoft.com/office/powerpoint/2010/main" val="276852439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15963"/>
            <a:ext cx="6203950" cy="3490912"/>
          </a:xfrm>
        </p:spPr>
      </p:sp>
      <p:sp>
        <p:nvSpPr>
          <p:cNvPr id="3" name="Notes Placeholder 2"/>
          <p:cNvSpPr>
            <a:spLocks noGrp="1"/>
          </p:cNvSpPr>
          <p:nvPr>
            <p:ph type="body" idx="1"/>
          </p:nvPr>
        </p:nvSpPr>
        <p:spPr/>
        <p:txBody>
          <a:bodyPr/>
          <a:lstStyle/>
          <a:p>
            <a:r>
              <a:rPr lang="en-US" sz="1200" dirty="0"/>
              <a:t>We also had EHR prompts for alcohol and drug use disorder treatment.  This included a best practice alert for treatment initiation at the time of new diagnosis, and pre-visit summary prompts for treatment engagement.</a:t>
            </a:r>
          </a:p>
        </p:txBody>
      </p:sp>
      <p:sp>
        <p:nvSpPr>
          <p:cNvPr id="4" name="Slide Number Placeholder 3"/>
          <p:cNvSpPr>
            <a:spLocks noGrp="1"/>
          </p:cNvSpPr>
          <p:nvPr>
            <p:ph type="sldNum" sz="quarter" idx="10"/>
          </p:nvPr>
        </p:nvSpPr>
        <p:spPr/>
        <p:txBody>
          <a:bodyPr/>
          <a:lstStyle/>
          <a:p>
            <a:fld id="{B465681C-ACBD-6F40-B006-2DEC7E88A615}" type="slidenum">
              <a:rPr lang="en-US" smtClean="0"/>
              <a:t>96</a:t>
            </a:fld>
            <a:endParaRPr lang="en-US"/>
          </a:p>
        </p:txBody>
      </p:sp>
    </p:spTree>
    <p:extLst>
      <p:ext uri="{BB962C8B-B14F-4D97-AF65-F5344CB8AC3E}">
        <p14:creationId xmlns:p14="http://schemas.microsoft.com/office/powerpoint/2010/main" val="127265765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15963"/>
            <a:ext cx="6203950" cy="3490912"/>
          </a:xfrm>
        </p:spPr>
      </p:sp>
      <p:sp>
        <p:nvSpPr>
          <p:cNvPr id="3" name="Notes Placeholder 2"/>
          <p:cNvSpPr>
            <a:spLocks noGrp="1"/>
          </p:cNvSpPr>
          <p:nvPr>
            <p:ph type="body" idx="1"/>
          </p:nvPr>
        </p:nvSpPr>
        <p:spPr/>
        <p:txBody>
          <a:bodyPr/>
          <a:lstStyle/>
          <a:p>
            <a:r>
              <a:rPr lang="en-US" dirty="0"/>
              <a:t>For SPARC </a:t>
            </a:r>
          </a:p>
        </p:txBody>
      </p:sp>
      <p:sp>
        <p:nvSpPr>
          <p:cNvPr id="4" name="Slide Number Placeholder 3"/>
          <p:cNvSpPr>
            <a:spLocks noGrp="1"/>
          </p:cNvSpPr>
          <p:nvPr>
            <p:ph type="sldNum" sz="quarter" idx="5"/>
          </p:nvPr>
        </p:nvSpPr>
        <p:spPr/>
        <p:txBody>
          <a:bodyPr/>
          <a:lstStyle/>
          <a:p>
            <a:fld id="{B465681C-ACBD-6F40-B006-2DEC7E88A615}" type="slidenum">
              <a:rPr lang="en-US" smtClean="0"/>
              <a:t>97</a:t>
            </a:fld>
            <a:endParaRPr lang="en-US"/>
          </a:p>
        </p:txBody>
      </p:sp>
    </p:spTree>
    <p:extLst>
      <p:ext uri="{BB962C8B-B14F-4D97-AF65-F5344CB8AC3E}">
        <p14:creationId xmlns:p14="http://schemas.microsoft.com/office/powerpoint/2010/main" val="186762248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15963"/>
            <a:ext cx="6203950" cy="3490912"/>
          </a:xfrm>
        </p:spPr>
      </p:sp>
      <p:sp>
        <p:nvSpPr>
          <p:cNvPr id="3" name="Notes Placeholder 2"/>
          <p:cNvSpPr>
            <a:spLocks noGrp="1"/>
          </p:cNvSpPr>
          <p:nvPr>
            <p:ph type="body" idx="1"/>
          </p:nvPr>
        </p:nvSpPr>
        <p:spPr/>
        <p:txBody>
          <a:bodyPr/>
          <a:lstStyle/>
          <a:p>
            <a:r>
              <a:rPr lang="en-US" dirty="0"/>
              <a:t>The purpose of this presentation is to describe the enhanced practice coaching model we used in our 22 randomized primary care clinics, as well as to present two performance metrics we fed back to our clinic teams, including alcohol screening with the AUDIT-C and AUD assessment with an 11-item alcohol symptom checklist in those same randomized clinics over two phases – post-implementation and sustainment</a:t>
            </a:r>
          </a:p>
        </p:txBody>
      </p:sp>
      <p:sp>
        <p:nvSpPr>
          <p:cNvPr id="4" name="Slide Number Placeholder 3"/>
          <p:cNvSpPr>
            <a:spLocks noGrp="1"/>
          </p:cNvSpPr>
          <p:nvPr>
            <p:ph type="sldNum" sz="quarter" idx="10"/>
          </p:nvPr>
        </p:nvSpPr>
        <p:spPr/>
        <p:txBody>
          <a:bodyPr/>
          <a:lstStyle/>
          <a:p>
            <a:fld id="{B465681C-ACBD-6F40-B006-2DEC7E88A615}" type="slidenum">
              <a:rPr lang="en-US" smtClean="0"/>
              <a:t>98</a:t>
            </a:fld>
            <a:endParaRPr lang="en-US"/>
          </a:p>
        </p:txBody>
      </p:sp>
    </p:spTree>
    <p:extLst>
      <p:ext uri="{BB962C8B-B14F-4D97-AF65-F5344CB8AC3E}">
        <p14:creationId xmlns:p14="http://schemas.microsoft.com/office/powerpoint/2010/main" val="391972889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15963"/>
            <a:ext cx="6203950" cy="3490912"/>
          </a:xfrm>
        </p:spPr>
      </p:sp>
      <p:sp>
        <p:nvSpPr>
          <p:cNvPr id="3" name="Notes Placeholder 2"/>
          <p:cNvSpPr>
            <a:spLocks noGrp="1"/>
          </p:cNvSpPr>
          <p:nvPr>
            <p:ph type="body" idx="1"/>
          </p:nvPr>
        </p:nvSpPr>
        <p:spPr/>
        <p:txBody>
          <a:bodyPr/>
          <a:lstStyle/>
          <a:p>
            <a:r>
              <a:rPr lang="en-US" dirty="0"/>
              <a:t>New AUD defined as no AUD in past year</a:t>
            </a:r>
          </a:p>
          <a:p>
            <a:r>
              <a:rPr lang="en-US" dirty="0"/>
              <a:t>Initiation is a follow-up visit within 14 days with a diagnosis meeting criteria for alcohol or drug </a:t>
            </a:r>
            <a:r>
              <a:rPr lang="en-US" dirty="0" err="1"/>
              <a:t>trreatment</a:t>
            </a:r>
            <a:r>
              <a:rPr lang="en-US" dirty="0"/>
              <a:t> initiation per NCQA HEDIS measures</a:t>
            </a:r>
          </a:p>
          <a:p>
            <a:r>
              <a:rPr lang="en-US" dirty="0"/>
              <a:t>Engagement required 2 more visits in the next 30 days</a:t>
            </a:r>
          </a:p>
          <a:p>
            <a:r>
              <a:rPr lang="en-US" dirty="0"/>
              <a:t>We required all 3: new diagnosis, initiation and engagement for our main outcome measure for AUD treatment</a:t>
            </a:r>
          </a:p>
          <a:p>
            <a:r>
              <a:rPr lang="en-US" dirty="0"/>
              <a:t>As above it was evaluated in the entire PC sample with </a:t>
            </a:r>
          </a:p>
          <a:p>
            <a:pPr marL="342900" indent="-342900">
              <a:buClr>
                <a:srgbClr val="F57D20"/>
              </a:buClr>
              <a:buSzPct val="80000"/>
              <a:buFont typeface="Wingdings" panose="05000000000000000000" pitchFamily="2" charset="2"/>
              <a:buChar char="§"/>
            </a:pPr>
            <a:r>
              <a:rPr lang="en-US" sz="2400" dirty="0"/>
              <a:t>General linear mixed models (GLMM) </a:t>
            </a:r>
          </a:p>
          <a:p>
            <a:pPr marL="606425" lvl="2" indent="-261938">
              <a:buClr>
                <a:srgbClr val="F57D20"/>
              </a:buClr>
              <a:buFont typeface="Wingdings" panose="05000000000000000000" pitchFamily="2" charset="2"/>
              <a:buChar char="ü"/>
            </a:pPr>
            <a:r>
              <a:rPr lang="en-US" sz="2400" dirty="0"/>
              <a:t>Random effects for patient and site</a:t>
            </a:r>
          </a:p>
          <a:p>
            <a:pPr marL="606425" lvl="2" indent="-261938">
              <a:buClr>
                <a:srgbClr val="F57D20"/>
              </a:buClr>
              <a:buFont typeface="Wingdings" panose="05000000000000000000" pitchFamily="2" charset="2"/>
              <a:buChar char="ü"/>
            </a:pPr>
            <a:r>
              <a:rPr lang="en-US" sz="2400" dirty="0"/>
              <a:t>Accounts for correlation (same person &amp; site)</a:t>
            </a:r>
          </a:p>
          <a:p>
            <a:pPr marL="606425" lvl="2" indent="-261938">
              <a:buClr>
                <a:srgbClr val="F57D20"/>
              </a:buClr>
              <a:buFont typeface="Wingdings" panose="05000000000000000000" pitchFamily="2" charset="2"/>
              <a:buChar char="ü"/>
            </a:pPr>
            <a:r>
              <a:rPr lang="en-US" sz="2400" dirty="0"/>
              <a:t>Adjusted for </a:t>
            </a:r>
          </a:p>
          <a:p>
            <a:pPr marL="895350" lvl="2" indent="-271463">
              <a:buClr>
                <a:srgbClr val="F57D20"/>
              </a:buClr>
              <a:buFont typeface="Courier New" panose="02070309020205020404" pitchFamily="49" charset="0"/>
              <a:buChar char="o"/>
            </a:pPr>
            <a:r>
              <a:rPr lang="en-US" sz="2400" dirty="0"/>
              <a:t>Time: calendar month </a:t>
            </a:r>
          </a:p>
          <a:p>
            <a:pPr marL="895350" lvl="2" indent="-271463">
              <a:buClr>
                <a:srgbClr val="F57D20"/>
              </a:buClr>
              <a:buFont typeface="Courier New" panose="02070309020205020404" pitchFamily="49" charset="0"/>
              <a:buChar char="o"/>
            </a:pPr>
            <a:r>
              <a:rPr lang="en-US" sz="2400" dirty="0"/>
              <a:t>Stratification variable: Year 1 vs 2-3</a:t>
            </a:r>
          </a:p>
          <a:p>
            <a:r>
              <a:rPr lang="en-US" dirty="0"/>
              <a:t> </a:t>
            </a:r>
          </a:p>
          <a:p>
            <a:r>
              <a:rPr lang="en-US" dirty="0"/>
              <a:t>US National Committee for Quality Assurance Healthcare Effectiveness Dataset Information System measure ICD codes</a:t>
            </a:r>
          </a:p>
          <a:p>
            <a:endParaRPr lang="en-US" dirty="0"/>
          </a:p>
          <a:p>
            <a:endParaRPr lang="en-US" dirty="0"/>
          </a:p>
        </p:txBody>
      </p:sp>
      <p:sp>
        <p:nvSpPr>
          <p:cNvPr id="4" name="Slide Number Placeholder 3"/>
          <p:cNvSpPr>
            <a:spLocks noGrp="1"/>
          </p:cNvSpPr>
          <p:nvPr>
            <p:ph type="sldNum" sz="quarter" idx="10"/>
          </p:nvPr>
        </p:nvSpPr>
        <p:spPr/>
        <p:txBody>
          <a:bodyPr/>
          <a:lstStyle/>
          <a:p>
            <a:fld id="{B465681C-ACBD-6F40-B006-2DEC7E88A615}" type="slidenum">
              <a:rPr lang="en-US" smtClean="0"/>
              <a:t>99</a:t>
            </a:fld>
            <a:endParaRPr lang="en-US"/>
          </a:p>
        </p:txBody>
      </p:sp>
    </p:spTree>
    <p:extLst>
      <p:ext uri="{BB962C8B-B14F-4D97-AF65-F5344CB8AC3E}">
        <p14:creationId xmlns:p14="http://schemas.microsoft.com/office/powerpoint/2010/main" val="52519320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15963"/>
            <a:ext cx="6203950" cy="3490912"/>
          </a:xfrm>
        </p:spPr>
      </p:sp>
      <p:sp>
        <p:nvSpPr>
          <p:cNvPr id="3" name="Notes Placeholder 2"/>
          <p:cNvSpPr>
            <a:spLocks noGrp="1"/>
          </p:cNvSpPr>
          <p:nvPr>
            <p:ph type="body" idx="1"/>
          </p:nvPr>
        </p:nvSpPr>
        <p:spPr/>
        <p:txBody>
          <a:bodyPr/>
          <a:lstStyle/>
          <a:p>
            <a:r>
              <a:rPr lang="en-US" dirty="0"/>
              <a:t>New AUD defined as no AUD in past year</a:t>
            </a:r>
          </a:p>
          <a:p>
            <a:r>
              <a:rPr lang="en-US" dirty="0"/>
              <a:t>Initiation is a follow-up visit within 14 days with a diagnosis meeting criteria for alcohol or drug </a:t>
            </a:r>
            <a:r>
              <a:rPr lang="en-US" dirty="0" err="1"/>
              <a:t>trreatment</a:t>
            </a:r>
            <a:r>
              <a:rPr lang="en-US" dirty="0"/>
              <a:t> initiation per NCQA HEDIS measures</a:t>
            </a:r>
          </a:p>
          <a:p>
            <a:r>
              <a:rPr lang="en-US" dirty="0"/>
              <a:t>Engagement required 2 more visits in the next 30 days</a:t>
            </a:r>
          </a:p>
          <a:p>
            <a:r>
              <a:rPr lang="en-US" dirty="0"/>
              <a:t>We required all 3: new diagnosis, initiation and engagement for our main outcome measure for AUD treatment</a:t>
            </a:r>
          </a:p>
          <a:p>
            <a:r>
              <a:rPr lang="en-US" dirty="0"/>
              <a:t>As above it was evaluated in the entire PC sample with </a:t>
            </a:r>
          </a:p>
          <a:p>
            <a:pPr marL="342900" indent="-342900">
              <a:buClr>
                <a:srgbClr val="F57D20"/>
              </a:buClr>
              <a:buSzPct val="80000"/>
              <a:buFont typeface="Wingdings" panose="05000000000000000000" pitchFamily="2" charset="2"/>
              <a:buChar char="§"/>
            </a:pPr>
            <a:r>
              <a:rPr lang="en-US" sz="2400" dirty="0"/>
              <a:t>General linear mixed models (GLMM) </a:t>
            </a:r>
          </a:p>
          <a:p>
            <a:pPr marL="606425" lvl="2" indent="-261938">
              <a:buClr>
                <a:srgbClr val="F57D20"/>
              </a:buClr>
              <a:buFont typeface="Wingdings" panose="05000000000000000000" pitchFamily="2" charset="2"/>
              <a:buChar char="ü"/>
            </a:pPr>
            <a:r>
              <a:rPr lang="en-US" sz="2400" dirty="0"/>
              <a:t>Random effects for patient and site</a:t>
            </a:r>
          </a:p>
          <a:p>
            <a:pPr marL="606425" lvl="2" indent="-261938">
              <a:buClr>
                <a:srgbClr val="F57D20"/>
              </a:buClr>
              <a:buFont typeface="Wingdings" panose="05000000000000000000" pitchFamily="2" charset="2"/>
              <a:buChar char="ü"/>
            </a:pPr>
            <a:r>
              <a:rPr lang="en-US" sz="2400" dirty="0"/>
              <a:t>Accounts for correlation (same person &amp; site)</a:t>
            </a:r>
          </a:p>
          <a:p>
            <a:pPr marL="606425" lvl="2" indent="-261938">
              <a:buClr>
                <a:srgbClr val="F57D20"/>
              </a:buClr>
              <a:buFont typeface="Wingdings" panose="05000000000000000000" pitchFamily="2" charset="2"/>
              <a:buChar char="ü"/>
            </a:pPr>
            <a:r>
              <a:rPr lang="en-US" sz="2400" dirty="0"/>
              <a:t>Adjusted for </a:t>
            </a:r>
          </a:p>
          <a:p>
            <a:pPr marL="895350" lvl="2" indent="-271463">
              <a:buClr>
                <a:srgbClr val="F57D20"/>
              </a:buClr>
              <a:buFont typeface="Courier New" panose="02070309020205020404" pitchFamily="49" charset="0"/>
              <a:buChar char="o"/>
            </a:pPr>
            <a:r>
              <a:rPr lang="en-US" sz="2400" dirty="0"/>
              <a:t>Time: calendar month </a:t>
            </a:r>
          </a:p>
          <a:p>
            <a:pPr marL="895350" lvl="2" indent="-271463">
              <a:buClr>
                <a:srgbClr val="F57D20"/>
              </a:buClr>
              <a:buFont typeface="Courier New" panose="02070309020205020404" pitchFamily="49" charset="0"/>
              <a:buChar char="o"/>
            </a:pPr>
            <a:r>
              <a:rPr lang="en-US" sz="2400" dirty="0"/>
              <a:t>Stratification variable: Year 1 vs 2-3</a:t>
            </a:r>
          </a:p>
          <a:p>
            <a:r>
              <a:rPr lang="en-US" dirty="0"/>
              <a:t> </a:t>
            </a:r>
          </a:p>
          <a:p>
            <a:r>
              <a:rPr lang="en-US" dirty="0"/>
              <a:t>US National Committee for Quality Assurance Healthcare Effectiveness Dataset Information System measure ICD codes</a:t>
            </a:r>
          </a:p>
          <a:p>
            <a:endParaRPr lang="en-US" dirty="0"/>
          </a:p>
          <a:p>
            <a:endParaRPr lang="en-US" dirty="0"/>
          </a:p>
        </p:txBody>
      </p:sp>
      <p:sp>
        <p:nvSpPr>
          <p:cNvPr id="4" name="Slide Number Placeholder 3"/>
          <p:cNvSpPr>
            <a:spLocks noGrp="1"/>
          </p:cNvSpPr>
          <p:nvPr>
            <p:ph type="sldNum" sz="quarter" idx="10"/>
          </p:nvPr>
        </p:nvSpPr>
        <p:spPr/>
        <p:txBody>
          <a:bodyPr/>
          <a:lstStyle/>
          <a:p>
            <a:fld id="{B465681C-ACBD-6F40-B006-2DEC7E88A615}" type="slidenum">
              <a:rPr lang="en-US" smtClean="0"/>
              <a:t>100</a:t>
            </a:fld>
            <a:endParaRPr lang="en-US"/>
          </a:p>
        </p:txBody>
      </p:sp>
    </p:spTree>
    <p:extLst>
      <p:ext uri="{BB962C8B-B14F-4D97-AF65-F5344CB8AC3E}">
        <p14:creationId xmlns:p14="http://schemas.microsoft.com/office/powerpoint/2010/main" val="299536637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14375"/>
            <a:ext cx="6203950" cy="3490913"/>
          </a:xfrm>
        </p:spPr>
      </p:sp>
      <p:sp>
        <p:nvSpPr>
          <p:cNvPr id="3" name="Notes Placeholder 2"/>
          <p:cNvSpPr>
            <a:spLocks noGrp="1"/>
          </p:cNvSpPr>
          <p:nvPr>
            <p:ph type="body" idx="1"/>
          </p:nvPr>
        </p:nvSpPr>
        <p:spPr/>
        <p:txBody>
          <a:bodyPr/>
          <a:lstStyle/>
          <a:p>
            <a:pPr defTabSz="924458">
              <a:defRPr/>
            </a:pPr>
            <a:endParaRPr lang="en-US" dirty="0"/>
          </a:p>
          <a:p>
            <a:pPr defTabSz="924458">
              <a:defRPr/>
            </a:pPr>
            <a:endParaRPr lang="en-US" baseline="0" dirty="0"/>
          </a:p>
          <a:p>
            <a:endParaRPr lang="en-US" dirty="0"/>
          </a:p>
        </p:txBody>
      </p:sp>
      <p:sp>
        <p:nvSpPr>
          <p:cNvPr id="4" name="Slide Number Placeholder 3"/>
          <p:cNvSpPr>
            <a:spLocks noGrp="1"/>
          </p:cNvSpPr>
          <p:nvPr>
            <p:ph type="sldNum" sz="quarter" idx="10"/>
          </p:nvPr>
        </p:nvSpPr>
        <p:spPr/>
        <p:txBody>
          <a:bodyPr/>
          <a:lstStyle/>
          <a:p>
            <a:pPr defTabSz="462188">
              <a:defRPr/>
            </a:pPr>
            <a:fld id="{A715AD9C-0B0B-BD4E-B7B6-4A33D24DF95F}" type="slidenum">
              <a:rPr lang="en-US">
                <a:solidFill>
                  <a:prstClr val="black"/>
                </a:solidFill>
                <a:latin typeface="Calibri"/>
              </a:rPr>
              <a:pPr defTabSz="462188">
                <a:defRPr/>
              </a:pPr>
              <a:t>101</a:t>
            </a:fld>
            <a:endParaRPr lang="en-US">
              <a:solidFill>
                <a:prstClr val="black"/>
              </a:solidFill>
              <a:latin typeface="Calibri"/>
            </a:endParaRPr>
          </a:p>
        </p:txBody>
      </p:sp>
    </p:spTree>
    <p:extLst>
      <p:ext uri="{BB962C8B-B14F-4D97-AF65-F5344CB8AC3E}">
        <p14:creationId xmlns:p14="http://schemas.microsoft.com/office/powerpoint/2010/main" val="124803123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15963"/>
            <a:ext cx="6203950" cy="3490912"/>
          </a:xfrm>
        </p:spPr>
      </p:sp>
      <p:sp>
        <p:nvSpPr>
          <p:cNvPr id="3" name="Notes Placeholder 2"/>
          <p:cNvSpPr>
            <a:spLocks noGrp="1"/>
          </p:cNvSpPr>
          <p:nvPr>
            <p:ph type="body" idx="1"/>
          </p:nvPr>
        </p:nvSpPr>
        <p:spPr/>
        <p:txBody>
          <a:bodyPr/>
          <a:lstStyle/>
          <a:p>
            <a:pPr marL="351487" lvl="1" indent="-346672">
              <a:buFont typeface="Wingdings" panose="05000000000000000000" pitchFamily="2" charset="2"/>
              <a:buChar char="§"/>
            </a:pPr>
            <a:endParaRPr lang="en-US" dirty="0"/>
          </a:p>
          <a:p>
            <a:r>
              <a:rPr lang="en-US" sz="1200" kern="1200" dirty="0">
                <a:solidFill>
                  <a:schemeClr val="tx1"/>
                </a:solidFill>
                <a:effectLst/>
                <a:latin typeface="+mn-lt"/>
                <a:ea typeface="+mn-ea"/>
                <a:cs typeface="+mn-cs"/>
              </a:rPr>
              <a:t>High positive &amp; DSM-5 alcohol checklist at visit or past year</a:t>
            </a:r>
          </a:p>
          <a:p>
            <a:r>
              <a:rPr lang="en-US" sz="1200" kern="1200" dirty="0">
                <a:solidFill>
                  <a:schemeClr val="tx1"/>
                </a:solidFill>
                <a:effectLst/>
                <a:latin typeface="+mn-lt"/>
                <a:ea typeface="+mn-ea"/>
                <a:cs typeface="+mn-cs"/>
              </a:rPr>
              <a:t>4.1</a:t>
            </a:r>
          </a:p>
          <a:p>
            <a:r>
              <a:rPr lang="en-US" sz="1200" kern="1200" dirty="0">
                <a:solidFill>
                  <a:schemeClr val="tx1"/>
                </a:solidFill>
                <a:effectLst/>
                <a:latin typeface="+mn-lt"/>
                <a:ea typeface="+mn-ea"/>
                <a:cs typeface="+mn-cs"/>
              </a:rPr>
              <a:t>81</a:t>
            </a:r>
          </a:p>
          <a:p>
            <a:r>
              <a:rPr lang="en-US" sz="1200" kern="1200" dirty="0">
                <a:solidFill>
                  <a:schemeClr val="tx1"/>
                </a:solidFill>
                <a:effectLst/>
                <a:latin typeface="+mn-lt"/>
                <a:ea typeface="+mn-ea"/>
                <a:cs typeface="+mn-cs"/>
              </a:rPr>
              <a:t>&lt; 0.0001</a:t>
            </a:r>
          </a:p>
          <a:p>
            <a:endParaRPr lang="en-US" dirty="0"/>
          </a:p>
        </p:txBody>
      </p:sp>
      <p:sp>
        <p:nvSpPr>
          <p:cNvPr id="4" name="Slide Number Placeholder 3"/>
          <p:cNvSpPr>
            <a:spLocks noGrp="1"/>
          </p:cNvSpPr>
          <p:nvPr>
            <p:ph type="sldNum" sz="quarter" idx="10"/>
          </p:nvPr>
        </p:nvSpPr>
        <p:spPr/>
        <p:txBody>
          <a:bodyPr/>
          <a:lstStyle/>
          <a:p>
            <a:fld id="{B465681C-ACBD-6F40-B006-2DEC7E88A615}" type="slidenum">
              <a:rPr lang="en-US" smtClean="0"/>
              <a:t>102</a:t>
            </a:fld>
            <a:endParaRPr lang="en-US"/>
          </a:p>
        </p:txBody>
      </p:sp>
    </p:spTree>
    <p:extLst>
      <p:ext uri="{BB962C8B-B14F-4D97-AF65-F5344CB8AC3E}">
        <p14:creationId xmlns:p14="http://schemas.microsoft.com/office/powerpoint/2010/main" val="275865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15963"/>
            <a:ext cx="6203950" cy="3490912"/>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trial took place in Kaiser Permanente Washington from January 2015  through July 2018.  Implementation strategies included practice coaching, electronic health record (EHR) clinical decision support, and performance monitoring and feedback to local implementation teams.  The sample included all patients seen for primary care across 25  sites during the study period . All measures relied on secondary data from EHR or insurance claims. The main outcome measure for prevention was documented brief intervention (BI) within 14 days of a positive AUDIT-C screen. Natural language processing and procedure codes were used to identify documented BI. The main outcome measure for AUD treatment was initiation and engagement in treatment, defined based on the US National Committee of Quality Assurance Healthcare Effectiveness Dataset Information System measures , requiring a visit with  an AUD diagnosis within 14 days of initial diagnosis, with 2 more visits in the next 30 days . Analyses were conducted consistent with CONSORT for cluster-randomized trials (including intention to treat). We used general linear mixed models accounting for correlation of measures in the same person or site, adjusted for age, gender, race, ethnicity,  ETC.</a:t>
            </a:r>
          </a:p>
          <a:p>
            <a:r>
              <a:rPr lang="en-US" sz="1200" kern="1200" dirty="0">
                <a:solidFill>
                  <a:schemeClr val="tx1"/>
                </a:solidFill>
                <a:effectLst/>
                <a:latin typeface="+mn-lt"/>
                <a:ea typeface="+mn-ea"/>
                <a:cs typeface="+mn-cs"/>
              </a:rPr>
              <a:t> Edit if results are only 22 randomized </a:t>
            </a:r>
            <a:r>
              <a:rPr lang="en-US" sz="1200" kern="1200" dirty="0" err="1">
                <a:solidFill>
                  <a:schemeClr val="tx1"/>
                </a:solidFill>
                <a:effectLst/>
                <a:latin typeface="+mn-lt"/>
                <a:ea typeface="+mn-ea"/>
                <a:cs typeface="+mn-cs"/>
              </a:rPr>
              <a:t>clinisc</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22?</a:t>
            </a:r>
          </a:p>
          <a:p>
            <a:r>
              <a:rPr lang="en-US" sz="1200" kern="1200" dirty="0">
                <a:solidFill>
                  <a:schemeClr val="tx1"/>
                </a:solidFill>
                <a:effectLst/>
                <a:latin typeface="+mn-lt"/>
                <a:ea typeface="+mn-ea"/>
                <a:cs typeface="+mn-cs"/>
              </a:rPr>
              <a:t> Delete?</a:t>
            </a:r>
          </a:p>
          <a:p>
            <a:r>
              <a:rPr lang="en-US" sz="1200" kern="1200" dirty="0">
                <a:solidFill>
                  <a:schemeClr val="tx1"/>
                </a:solidFill>
                <a:effectLst/>
                <a:latin typeface="+mn-lt"/>
                <a:ea typeface="+mn-ea"/>
                <a:cs typeface="+mn-cs"/>
              </a:rPr>
              <a:t> Delete this whole citation/source clause, not strictly necessary?  </a:t>
            </a:r>
          </a:p>
          <a:p>
            <a:r>
              <a:rPr lang="en-US" sz="1200" kern="1200" dirty="0">
                <a:solidFill>
                  <a:schemeClr val="tx1"/>
                </a:solidFill>
                <a:effectLst/>
                <a:latin typeface="+mn-lt"/>
                <a:ea typeface="+mn-ea"/>
                <a:cs typeface="+mn-cs"/>
              </a:rPr>
              <a:t>Or if required to keep source, (and I know this is sacrilegious) shorten to some combo such as:</a:t>
            </a:r>
          </a:p>
          <a:p>
            <a:r>
              <a:rPr lang="en-US" sz="1200" kern="1200" dirty="0">
                <a:solidFill>
                  <a:schemeClr val="tx1"/>
                </a:solidFill>
                <a:effectLst/>
                <a:latin typeface="+mn-lt"/>
                <a:ea typeface="+mn-ea"/>
                <a:cs typeface="+mn-cs"/>
              </a:rPr>
              <a:t>US National Committee of Quality Assurance measures (skips HEDIS)</a:t>
            </a:r>
          </a:p>
          <a:p>
            <a:r>
              <a:rPr lang="en-US" sz="1200" kern="1200" dirty="0">
                <a:solidFill>
                  <a:schemeClr val="tx1"/>
                </a:solidFill>
                <a:effectLst/>
                <a:latin typeface="+mn-lt"/>
                <a:ea typeface="+mn-ea"/>
                <a:cs typeface="+mn-cs"/>
              </a:rPr>
              <a:t>US Healthcare Effectiveness Dataset Information System (skip NCQA)</a:t>
            </a:r>
          </a:p>
          <a:p>
            <a:r>
              <a:rPr lang="en-US" sz="1200" kern="1200" dirty="0">
                <a:solidFill>
                  <a:schemeClr val="tx1"/>
                </a:solidFill>
                <a:effectLst/>
                <a:latin typeface="+mn-lt"/>
                <a:ea typeface="+mn-ea"/>
                <a:cs typeface="+mn-cs"/>
              </a:rPr>
              <a:t> Should this be ‘for’?  I’m not sure what is meant by ‘requiring a visit with an AUD diagnosis’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Or delete/shorten! </a:t>
            </a:r>
            <a:r>
              <a:rPr lang="en-US" sz="1200" kern="1200" dirty="0">
                <a:solidFill>
                  <a:schemeClr val="tx1"/>
                </a:solidFill>
                <a:effectLst/>
                <a:latin typeface="+mn-lt"/>
                <a:ea typeface="+mn-ea"/>
                <a:cs typeface="+mn-cs"/>
                <a:sym typeface="Segoe UI Emoji" panose="020B0502040204020203" pitchFamily="34" charset="0"/>
              </a:rPr>
              <a: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“requiring a visit within 14 days of initial AUD diagnosis”</a:t>
            </a:r>
          </a:p>
          <a:p>
            <a:r>
              <a:rPr lang="en-US" sz="1200" kern="1200" dirty="0">
                <a:solidFill>
                  <a:schemeClr val="tx1"/>
                </a:solidFill>
                <a:effectLst/>
                <a:latin typeface="+mn-lt"/>
                <a:ea typeface="+mn-ea"/>
                <a:cs typeface="+mn-cs"/>
              </a:rPr>
              <a:t> May not fit</a:t>
            </a:r>
          </a:p>
          <a:p>
            <a:endParaRPr lang="en-US" dirty="0"/>
          </a:p>
        </p:txBody>
      </p:sp>
      <p:sp>
        <p:nvSpPr>
          <p:cNvPr id="4" name="Slide Number Placeholder 3"/>
          <p:cNvSpPr>
            <a:spLocks noGrp="1"/>
          </p:cNvSpPr>
          <p:nvPr>
            <p:ph type="sldNum" sz="quarter" idx="10"/>
          </p:nvPr>
        </p:nvSpPr>
        <p:spPr/>
        <p:txBody>
          <a:bodyPr/>
          <a:lstStyle/>
          <a:p>
            <a:fld id="{B465681C-ACBD-6F40-B006-2DEC7E88A615}" type="slidenum">
              <a:rPr lang="en-US" smtClean="0"/>
              <a:t>10</a:t>
            </a:fld>
            <a:endParaRPr lang="en-US"/>
          </a:p>
        </p:txBody>
      </p:sp>
    </p:spTree>
    <p:extLst>
      <p:ext uri="{BB962C8B-B14F-4D97-AF65-F5344CB8AC3E}">
        <p14:creationId xmlns:p14="http://schemas.microsoft.com/office/powerpoint/2010/main" val="376126264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15963"/>
            <a:ext cx="6203950" cy="3490912"/>
          </a:xfrm>
        </p:spPr>
      </p:sp>
      <p:sp>
        <p:nvSpPr>
          <p:cNvPr id="3" name="Notes Placeholder 2"/>
          <p:cNvSpPr>
            <a:spLocks noGrp="1"/>
          </p:cNvSpPr>
          <p:nvPr>
            <p:ph type="body" idx="1"/>
          </p:nvPr>
        </p:nvSpPr>
        <p:spPr/>
        <p:txBody>
          <a:bodyPr/>
          <a:lstStyle/>
          <a:p>
            <a:pPr marL="351487" lvl="1" indent="-346672">
              <a:buFont typeface="Wingdings" panose="05000000000000000000" pitchFamily="2" charset="2"/>
              <a:buChar char="§"/>
            </a:pPr>
            <a:endParaRPr lang="en-US" dirty="0"/>
          </a:p>
          <a:p>
            <a:endParaRPr lang="en-US" dirty="0"/>
          </a:p>
        </p:txBody>
      </p:sp>
      <p:sp>
        <p:nvSpPr>
          <p:cNvPr id="4" name="Slide Number Placeholder 3"/>
          <p:cNvSpPr>
            <a:spLocks noGrp="1"/>
          </p:cNvSpPr>
          <p:nvPr>
            <p:ph type="sldNum" sz="quarter" idx="10"/>
          </p:nvPr>
        </p:nvSpPr>
        <p:spPr/>
        <p:txBody>
          <a:bodyPr/>
          <a:lstStyle/>
          <a:p>
            <a:fld id="{B465681C-ACBD-6F40-B006-2DEC7E88A615}" type="slidenum">
              <a:rPr lang="en-US" smtClean="0"/>
              <a:t>103</a:t>
            </a:fld>
            <a:endParaRPr lang="en-US"/>
          </a:p>
        </p:txBody>
      </p:sp>
    </p:spTree>
    <p:extLst>
      <p:ext uri="{BB962C8B-B14F-4D97-AF65-F5344CB8AC3E}">
        <p14:creationId xmlns:p14="http://schemas.microsoft.com/office/powerpoint/2010/main" val="201176029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15963"/>
            <a:ext cx="6203950" cy="3490912"/>
          </a:xfrm>
        </p:spPr>
      </p:sp>
      <p:sp>
        <p:nvSpPr>
          <p:cNvPr id="3" name="Notes Placeholder 2"/>
          <p:cNvSpPr>
            <a:spLocks noGrp="1"/>
          </p:cNvSpPr>
          <p:nvPr>
            <p:ph type="body" idx="1"/>
          </p:nvPr>
        </p:nvSpPr>
        <p:spPr/>
        <p:txBody>
          <a:bodyPr/>
          <a:lstStyle/>
          <a:p>
            <a:pPr marL="347663" lvl="1" indent="-342900">
              <a:buFont typeface="Wingdings" panose="05000000000000000000" pitchFamily="2" charset="2"/>
              <a:buChar char="§"/>
            </a:pP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159" rtl="0" eaLnBrk="1" fontAlgn="auto" latinLnBrk="0" hangingPunct="1">
              <a:lnSpc>
                <a:spcPct val="100000"/>
              </a:lnSpc>
              <a:spcBef>
                <a:spcPts val="0"/>
              </a:spcBef>
              <a:spcAft>
                <a:spcPts val="0"/>
              </a:spcAft>
              <a:buClrTx/>
              <a:buSzTx/>
              <a:buFontTx/>
              <a:buNone/>
              <a:tabLst/>
              <a:defRPr/>
            </a:pPr>
            <a:fld id="{B465681C-ACBD-6F40-B006-2DEC7E88A61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59" rtl="0" eaLnBrk="1" fontAlgn="auto" latinLnBrk="0" hangingPunct="1">
                <a:lnSpc>
                  <a:spcPct val="100000"/>
                </a:lnSpc>
                <a:spcBef>
                  <a:spcPts val="0"/>
                </a:spcBef>
                <a:spcAft>
                  <a:spcPts val="0"/>
                </a:spcAft>
                <a:buClrTx/>
                <a:buSzTx/>
                <a:buFontTx/>
                <a:buNone/>
                <a:tabLst/>
                <a:defRPr/>
              </a:pPr>
              <a:t>104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3954819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15963"/>
            <a:ext cx="6203950" cy="3490912"/>
          </a:xfrm>
        </p:spPr>
      </p:sp>
      <p:sp>
        <p:nvSpPr>
          <p:cNvPr id="3" name="Notes Placeholder 2"/>
          <p:cNvSpPr>
            <a:spLocks noGrp="1"/>
          </p:cNvSpPr>
          <p:nvPr>
            <p:ph type="body" idx="1"/>
          </p:nvPr>
        </p:nvSpPr>
        <p:spPr/>
        <p:txBody>
          <a:bodyPr/>
          <a:lstStyle/>
          <a:p>
            <a:endParaRPr lang="en-US" dirty="0"/>
          </a:p>
          <a:p>
            <a:pPr marL="342900" indent="-342900">
              <a:buClr>
                <a:srgbClr val="F57D20"/>
              </a:buClr>
              <a:buSzPct val="80000"/>
              <a:buFont typeface="Wingdings" panose="05000000000000000000" pitchFamily="2" charset="2"/>
              <a:buChar char="§"/>
            </a:pPr>
            <a:r>
              <a:rPr lang="en-US" sz="1200" dirty="0"/>
              <a:t>Visits coded for alcohol or drug use disorders do not indicate treatment (it could indicate that diagnosis complicated treatment or was taken into consideration or discussed)</a:t>
            </a:r>
          </a:p>
          <a:p>
            <a:pPr marL="342900" indent="-342900">
              <a:buClr>
                <a:srgbClr val="F57D20"/>
              </a:buClr>
              <a:buSzPct val="80000"/>
              <a:buFont typeface="Wingdings" panose="05000000000000000000" pitchFamily="2" charset="2"/>
              <a:buChar char="§"/>
            </a:pPr>
            <a:r>
              <a:rPr lang="en-US" sz="1200" dirty="0"/>
              <a:t>This implementation study could not evaluate patient outcomes</a:t>
            </a:r>
          </a:p>
          <a:p>
            <a:pPr marL="342900" indent="-342900">
              <a:buClr>
                <a:srgbClr val="F57D20"/>
              </a:buClr>
              <a:buSzPct val="80000"/>
              <a:buFont typeface="Wingdings" panose="05000000000000000000" pitchFamily="2" charset="2"/>
              <a:buChar char="§"/>
            </a:pPr>
            <a:r>
              <a:rPr lang="en-US" sz="1200" dirty="0"/>
              <a:t>Same limitations as for Aim 1 regarding generalizability </a:t>
            </a:r>
          </a:p>
          <a:p>
            <a:endParaRPr lang="en-US" dirty="0"/>
          </a:p>
        </p:txBody>
      </p:sp>
      <p:sp>
        <p:nvSpPr>
          <p:cNvPr id="4" name="Slide Number Placeholder 3"/>
          <p:cNvSpPr>
            <a:spLocks noGrp="1"/>
          </p:cNvSpPr>
          <p:nvPr>
            <p:ph type="sldNum" sz="quarter" idx="10"/>
          </p:nvPr>
        </p:nvSpPr>
        <p:spPr/>
        <p:txBody>
          <a:bodyPr/>
          <a:lstStyle/>
          <a:p>
            <a:fld id="{B465681C-ACBD-6F40-B006-2DEC7E88A615}" type="slidenum">
              <a:rPr lang="en-US" smtClean="0"/>
              <a:t>105</a:t>
            </a:fld>
            <a:endParaRPr lang="en-US"/>
          </a:p>
        </p:txBody>
      </p:sp>
    </p:spTree>
    <p:extLst>
      <p:ext uri="{BB962C8B-B14F-4D97-AF65-F5344CB8AC3E}">
        <p14:creationId xmlns:p14="http://schemas.microsoft.com/office/powerpoint/2010/main" val="51583696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15963"/>
            <a:ext cx="6203950" cy="3490912"/>
          </a:xfrm>
        </p:spPr>
      </p:sp>
      <p:sp>
        <p:nvSpPr>
          <p:cNvPr id="3" name="Notes Placeholder 2"/>
          <p:cNvSpPr>
            <a:spLocks noGrp="1"/>
          </p:cNvSpPr>
          <p:nvPr>
            <p:ph type="body" idx="1"/>
          </p:nvPr>
        </p:nvSpPr>
        <p:spPr/>
        <p:txBody>
          <a:bodyPr/>
          <a:lstStyle/>
          <a:p>
            <a:endParaRPr lang="en-US" dirty="0"/>
          </a:p>
          <a:p>
            <a:pPr marL="342900" indent="-342900">
              <a:buClr>
                <a:srgbClr val="F57D20"/>
              </a:buClr>
              <a:buSzPct val="80000"/>
              <a:buFont typeface="Wingdings" panose="05000000000000000000" pitchFamily="2" charset="2"/>
              <a:buChar char="§"/>
            </a:pPr>
            <a:r>
              <a:rPr lang="en-US" sz="1200" dirty="0"/>
              <a:t>Visits coded for alcohol or drug use disorders do not indicate treatment (it could indicate that diagnosis complicated treatment or was taken into consideration or discussed)</a:t>
            </a:r>
          </a:p>
          <a:p>
            <a:pPr marL="342900" indent="-342900">
              <a:buClr>
                <a:srgbClr val="F57D20"/>
              </a:buClr>
              <a:buSzPct val="80000"/>
              <a:buFont typeface="Wingdings" panose="05000000000000000000" pitchFamily="2" charset="2"/>
              <a:buChar char="§"/>
            </a:pPr>
            <a:r>
              <a:rPr lang="en-US" sz="1200" dirty="0"/>
              <a:t>This implementation study could not evaluate patient outcomes</a:t>
            </a:r>
          </a:p>
          <a:p>
            <a:pPr marL="342900" indent="-342900">
              <a:buClr>
                <a:srgbClr val="F57D20"/>
              </a:buClr>
              <a:buSzPct val="80000"/>
              <a:buFont typeface="Wingdings" panose="05000000000000000000" pitchFamily="2" charset="2"/>
              <a:buChar char="§"/>
            </a:pPr>
            <a:r>
              <a:rPr lang="en-US" sz="1200" dirty="0"/>
              <a:t>Same limitations as for Aim 1 regarding generalizability </a:t>
            </a:r>
          </a:p>
          <a:p>
            <a:endParaRPr lang="en-US" dirty="0"/>
          </a:p>
        </p:txBody>
      </p:sp>
      <p:sp>
        <p:nvSpPr>
          <p:cNvPr id="4" name="Slide Number Placeholder 3"/>
          <p:cNvSpPr>
            <a:spLocks noGrp="1"/>
          </p:cNvSpPr>
          <p:nvPr>
            <p:ph type="sldNum" sz="quarter" idx="10"/>
          </p:nvPr>
        </p:nvSpPr>
        <p:spPr/>
        <p:txBody>
          <a:bodyPr/>
          <a:lstStyle/>
          <a:p>
            <a:fld id="{B465681C-ACBD-6F40-B006-2DEC7E88A615}" type="slidenum">
              <a:rPr lang="en-US" smtClean="0"/>
              <a:t>106</a:t>
            </a:fld>
            <a:endParaRPr lang="en-US"/>
          </a:p>
        </p:txBody>
      </p:sp>
    </p:spTree>
    <p:extLst>
      <p:ext uri="{BB962C8B-B14F-4D97-AF65-F5344CB8AC3E}">
        <p14:creationId xmlns:p14="http://schemas.microsoft.com/office/powerpoint/2010/main" val="258214793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15963"/>
            <a:ext cx="6203950" cy="3490912"/>
          </a:xfrm>
        </p:spPr>
      </p:sp>
      <p:sp>
        <p:nvSpPr>
          <p:cNvPr id="3" name="Notes Placeholder 2"/>
          <p:cNvSpPr>
            <a:spLocks noGrp="1"/>
          </p:cNvSpPr>
          <p:nvPr>
            <p:ph type="body" idx="1"/>
          </p:nvPr>
        </p:nvSpPr>
        <p:spPr/>
        <p:txBody>
          <a:bodyPr/>
          <a:lstStyle/>
          <a:p>
            <a:r>
              <a:rPr lang="en-US" dirty="0"/>
              <a:t>US National Committee of Quality Assurance Healthcare Effectiveness Dataset Information System measures </a:t>
            </a:r>
          </a:p>
          <a:p>
            <a:endParaRPr lang="en-US" dirty="0"/>
          </a:p>
          <a:p>
            <a:r>
              <a:rPr lang="en-US" dirty="0"/>
              <a:t>, requiring a visit with  an AUD diagnosis within 14 days of initial diagnosis, with 2 more visits in the next 30 days .  22?</a:t>
            </a:r>
          </a:p>
          <a:p>
            <a:r>
              <a:rPr lang="en-US" dirty="0"/>
              <a:t> Delete?</a:t>
            </a:r>
          </a:p>
          <a:p>
            <a:r>
              <a:rPr lang="en-US" dirty="0"/>
              <a:t> Delete this whole citation/source clause, not strictly necessary?  </a:t>
            </a:r>
          </a:p>
          <a:p>
            <a:r>
              <a:rPr lang="en-US" dirty="0"/>
              <a:t>Or if required to keep source, (and I know this is sacrilegious) shorten to some combo such as:</a:t>
            </a:r>
          </a:p>
          <a:p>
            <a:r>
              <a:rPr lang="en-US" dirty="0"/>
              <a:t>US National Committee of Quality Assurance measures (skips HEDIS)</a:t>
            </a:r>
          </a:p>
          <a:p>
            <a:r>
              <a:rPr lang="en-US" dirty="0"/>
              <a:t>US Healthcare Effectiveness Dataset Information System (skip NCQA)</a:t>
            </a:r>
          </a:p>
          <a:p>
            <a:r>
              <a:rPr lang="en-US" dirty="0"/>
              <a:t> Should this be ‘for’?  I’m not sure what is meant by ‘requiring a visit with an AUD diagnosis’</a:t>
            </a:r>
          </a:p>
          <a:p>
            <a:r>
              <a:rPr lang="en-US" dirty="0"/>
              <a:t> </a:t>
            </a:r>
          </a:p>
          <a:p>
            <a:r>
              <a:rPr lang="en-US" dirty="0"/>
              <a:t>Or delete/shorten! </a:t>
            </a:r>
            <a:r>
              <a:rPr lang="en-US" dirty="0">
                <a:sym typeface="Segoe UI Emoji" panose="020B0502040204020203" pitchFamily="34" charset="0"/>
              </a:rPr>
              <a:t>😊</a:t>
            </a:r>
            <a:endParaRPr lang="en-US" dirty="0"/>
          </a:p>
          <a:p>
            <a:r>
              <a:rPr lang="en-US" dirty="0"/>
              <a:t> </a:t>
            </a:r>
          </a:p>
          <a:p>
            <a:r>
              <a:rPr lang="en-US" dirty="0"/>
              <a:t>“requiring a visit within 14 days of initial AUD diagnosis”</a:t>
            </a:r>
          </a:p>
          <a:p>
            <a:r>
              <a:rPr lang="en-US" dirty="0"/>
              <a:t> May not fit</a:t>
            </a:r>
          </a:p>
          <a:p>
            <a:endParaRPr lang="en-US" dirty="0"/>
          </a:p>
        </p:txBody>
      </p:sp>
      <p:sp>
        <p:nvSpPr>
          <p:cNvPr id="4" name="Slide Number Placeholder 3"/>
          <p:cNvSpPr>
            <a:spLocks noGrp="1"/>
          </p:cNvSpPr>
          <p:nvPr>
            <p:ph type="sldNum" sz="quarter" idx="10"/>
          </p:nvPr>
        </p:nvSpPr>
        <p:spPr/>
        <p:txBody>
          <a:bodyPr/>
          <a:lstStyle/>
          <a:p>
            <a:fld id="{B465681C-ACBD-6F40-B006-2DEC7E88A615}" type="slidenum">
              <a:rPr lang="en-US" smtClean="0"/>
              <a:t>107</a:t>
            </a:fld>
            <a:endParaRPr lang="en-US"/>
          </a:p>
        </p:txBody>
      </p:sp>
    </p:spTree>
    <p:extLst>
      <p:ext uri="{BB962C8B-B14F-4D97-AF65-F5344CB8AC3E}">
        <p14:creationId xmlns:p14="http://schemas.microsoft.com/office/powerpoint/2010/main" val="138886502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15963"/>
            <a:ext cx="6203950" cy="3490912"/>
          </a:xfrm>
        </p:spPr>
      </p:sp>
      <p:sp>
        <p:nvSpPr>
          <p:cNvPr id="3" name="Notes Placeholder 2"/>
          <p:cNvSpPr>
            <a:spLocks noGrp="1"/>
          </p:cNvSpPr>
          <p:nvPr>
            <p:ph type="body" idx="1"/>
          </p:nvPr>
        </p:nvSpPr>
        <p:spPr/>
        <p:txBody>
          <a:bodyPr/>
          <a:lstStyle/>
          <a:p>
            <a:r>
              <a:rPr lang="en-US" dirty="0"/>
              <a:t>Nearing the end of our trial, the response from our clinic </a:t>
            </a:r>
            <a:r>
              <a:rPr lang="en-US"/>
              <a:t>teams had </a:t>
            </a:r>
            <a:r>
              <a:rPr lang="en-US" dirty="0"/>
              <a:t>changed.  Now we hear providers, clinic support staff, and leaders telling us: </a:t>
            </a:r>
          </a:p>
        </p:txBody>
      </p:sp>
      <p:sp>
        <p:nvSpPr>
          <p:cNvPr id="4" name="Slide Number Placeholder 3"/>
          <p:cNvSpPr>
            <a:spLocks noGrp="1"/>
          </p:cNvSpPr>
          <p:nvPr>
            <p:ph type="sldNum" sz="quarter" idx="10"/>
          </p:nvPr>
        </p:nvSpPr>
        <p:spPr/>
        <p:txBody>
          <a:bodyPr/>
          <a:lstStyle/>
          <a:p>
            <a:pPr defTabSz="462188">
              <a:defRPr/>
            </a:pPr>
            <a:fld id="{B465681C-ACBD-6F40-B006-2DEC7E88A615}" type="slidenum">
              <a:rPr lang="en-US">
                <a:solidFill>
                  <a:prstClr val="black"/>
                </a:solidFill>
                <a:latin typeface="Calibri"/>
              </a:rPr>
              <a:pPr defTabSz="462188">
                <a:defRPr/>
              </a:pPr>
              <a:t>108</a:t>
            </a:fld>
            <a:endParaRPr lang="en-US">
              <a:solidFill>
                <a:prstClr val="black"/>
              </a:solidFill>
              <a:latin typeface="Calibri"/>
            </a:endParaRPr>
          </a:p>
        </p:txBody>
      </p:sp>
    </p:spTree>
    <p:extLst>
      <p:ext uri="{BB962C8B-B14F-4D97-AF65-F5344CB8AC3E}">
        <p14:creationId xmlns:p14="http://schemas.microsoft.com/office/powerpoint/2010/main" val="137393679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15963"/>
            <a:ext cx="6203950" cy="3490912"/>
          </a:xfrm>
        </p:spPr>
      </p:sp>
      <p:sp>
        <p:nvSpPr>
          <p:cNvPr id="3" name="Notes Placeholder 2"/>
          <p:cNvSpPr>
            <a:spLocks noGrp="1"/>
          </p:cNvSpPr>
          <p:nvPr>
            <p:ph type="body" idx="1"/>
          </p:nvPr>
        </p:nvSpPr>
        <p:spPr/>
        <p:txBody>
          <a:bodyPr/>
          <a:lstStyle/>
          <a:p>
            <a:r>
              <a:rPr lang="en-US" dirty="0"/>
              <a:t>US National Committee of Quality Assurance Healthcare Effectiveness Dataset Information System measures </a:t>
            </a:r>
          </a:p>
          <a:p>
            <a:endParaRPr lang="en-US" dirty="0"/>
          </a:p>
          <a:p>
            <a:r>
              <a:rPr lang="en-US" dirty="0"/>
              <a:t>, requiring a visit with  an AUD diagnosis within 14 days of initial diagnosis, with 2 more visits in the next 30 days .  22?</a:t>
            </a:r>
          </a:p>
          <a:p>
            <a:r>
              <a:rPr lang="en-US" dirty="0"/>
              <a:t> Delete?</a:t>
            </a:r>
          </a:p>
          <a:p>
            <a:r>
              <a:rPr lang="en-US" dirty="0"/>
              <a:t> Delete this whole citation/source clause, not strictly necessary?  </a:t>
            </a:r>
          </a:p>
          <a:p>
            <a:r>
              <a:rPr lang="en-US" dirty="0"/>
              <a:t>Or if required to keep source, (and I know this is sacrilegious) shorten to some combo such as:</a:t>
            </a:r>
          </a:p>
          <a:p>
            <a:r>
              <a:rPr lang="en-US" dirty="0"/>
              <a:t>US National Committee of Quality Assurance measures (skips HEDIS)</a:t>
            </a:r>
          </a:p>
          <a:p>
            <a:r>
              <a:rPr lang="en-US" dirty="0"/>
              <a:t>US Healthcare Effectiveness Dataset Information System (skip NCQA)</a:t>
            </a:r>
          </a:p>
          <a:p>
            <a:r>
              <a:rPr lang="en-US" dirty="0"/>
              <a:t> Should this be ‘for’?  I’m not sure what is meant by ‘requiring a visit with an AUD diagnosis’</a:t>
            </a:r>
          </a:p>
          <a:p>
            <a:r>
              <a:rPr lang="en-US" dirty="0"/>
              <a:t> </a:t>
            </a:r>
          </a:p>
          <a:p>
            <a:r>
              <a:rPr lang="en-US" dirty="0"/>
              <a:t>Or delete/shorten! </a:t>
            </a:r>
            <a:r>
              <a:rPr lang="en-US" dirty="0">
                <a:sym typeface="Segoe UI Emoji" panose="020B0502040204020203" pitchFamily="34" charset="0"/>
              </a:rPr>
              <a:t>😊</a:t>
            </a:r>
            <a:endParaRPr lang="en-US" dirty="0"/>
          </a:p>
          <a:p>
            <a:r>
              <a:rPr lang="en-US" dirty="0"/>
              <a:t> </a:t>
            </a:r>
          </a:p>
          <a:p>
            <a:r>
              <a:rPr lang="en-US" dirty="0"/>
              <a:t>“requiring a visit within 14 days of initial AUD diagnosis”</a:t>
            </a:r>
          </a:p>
          <a:p>
            <a:r>
              <a:rPr lang="en-US" dirty="0"/>
              <a:t> May not fit</a:t>
            </a:r>
          </a:p>
          <a:p>
            <a:endParaRPr lang="en-US" dirty="0"/>
          </a:p>
        </p:txBody>
      </p:sp>
      <p:sp>
        <p:nvSpPr>
          <p:cNvPr id="4" name="Slide Number Placeholder 3"/>
          <p:cNvSpPr>
            <a:spLocks noGrp="1"/>
          </p:cNvSpPr>
          <p:nvPr>
            <p:ph type="sldNum" sz="quarter" idx="10"/>
          </p:nvPr>
        </p:nvSpPr>
        <p:spPr/>
        <p:txBody>
          <a:bodyPr/>
          <a:lstStyle/>
          <a:p>
            <a:fld id="{B465681C-ACBD-6F40-B006-2DEC7E88A615}" type="slidenum">
              <a:rPr lang="en-US" smtClean="0"/>
              <a:t>109</a:t>
            </a:fld>
            <a:endParaRPr lang="en-US"/>
          </a:p>
        </p:txBody>
      </p:sp>
    </p:spTree>
    <p:extLst>
      <p:ext uri="{BB962C8B-B14F-4D97-AF65-F5344CB8AC3E}">
        <p14:creationId xmlns:p14="http://schemas.microsoft.com/office/powerpoint/2010/main" val="82645435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15963"/>
            <a:ext cx="6203950" cy="34909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C2AD96-5BFA-ED41-B2D6-EA2206C51099}" type="slidenum">
              <a:rPr lang="en-US" smtClean="0"/>
              <a:t>110</a:t>
            </a:fld>
            <a:endParaRPr lang="en-US"/>
          </a:p>
        </p:txBody>
      </p:sp>
    </p:spTree>
    <p:extLst>
      <p:ext uri="{BB962C8B-B14F-4D97-AF65-F5344CB8AC3E}">
        <p14:creationId xmlns:p14="http://schemas.microsoft.com/office/powerpoint/2010/main" val="167270160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14375"/>
            <a:ext cx="6203950" cy="3490913"/>
          </a:xfrm>
        </p:spPr>
      </p:sp>
      <p:sp>
        <p:nvSpPr>
          <p:cNvPr id="3" name="Notes Placeholder 2"/>
          <p:cNvSpPr>
            <a:spLocks noGrp="1"/>
          </p:cNvSpPr>
          <p:nvPr>
            <p:ph type="body" idx="1"/>
          </p:nvPr>
        </p:nvSpPr>
        <p:spPr/>
        <p:txBody>
          <a:bodyPr/>
          <a:lstStyle/>
          <a:p>
            <a:pPr defTabSz="924458">
              <a:defRPr/>
            </a:pPr>
            <a:endParaRPr lang="en-US" dirty="0"/>
          </a:p>
          <a:p>
            <a:pPr defTabSz="924458">
              <a:defRPr/>
            </a:pPr>
            <a:endParaRPr lang="en-US" baseline="0" dirty="0"/>
          </a:p>
          <a:p>
            <a:endParaRPr lang="en-US" dirty="0"/>
          </a:p>
        </p:txBody>
      </p:sp>
      <p:sp>
        <p:nvSpPr>
          <p:cNvPr id="4" name="Slide Number Placeholder 3"/>
          <p:cNvSpPr>
            <a:spLocks noGrp="1"/>
          </p:cNvSpPr>
          <p:nvPr>
            <p:ph type="sldNum" sz="quarter" idx="10"/>
          </p:nvPr>
        </p:nvSpPr>
        <p:spPr/>
        <p:txBody>
          <a:bodyPr/>
          <a:lstStyle/>
          <a:p>
            <a:pPr defTabSz="462188">
              <a:defRPr/>
            </a:pPr>
            <a:fld id="{A715AD9C-0B0B-BD4E-B7B6-4A33D24DF95F}" type="slidenum">
              <a:rPr lang="en-US">
                <a:solidFill>
                  <a:prstClr val="black"/>
                </a:solidFill>
                <a:latin typeface="Calibri"/>
              </a:rPr>
              <a:pPr defTabSz="462188">
                <a:defRPr/>
              </a:pPr>
              <a:t>111</a:t>
            </a:fld>
            <a:endParaRPr lang="en-US">
              <a:solidFill>
                <a:prstClr val="black"/>
              </a:solidFill>
              <a:latin typeface="Calibri"/>
            </a:endParaRPr>
          </a:p>
        </p:txBody>
      </p:sp>
    </p:spTree>
    <p:extLst>
      <p:ext uri="{BB962C8B-B14F-4D97-AF65-F5344CB8AC3E}">
        <p14:creationId xmlns:p14="http://schemas.microsoft.com/office/powerpoint/2010/main" val="5391712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15963"/>
            <a:ext cx="6203950" cy="34909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C2AD96-5BFA-ED41-B2D6-EA2206C51099}" type="slidenum">
              <a:rPr lang="en-US" smtClean="0"/>
              <a:t>112</a:t>
            </a:fld>
            <a:endParaRPr lang="en-US"/>
          </a:p>
        </p:txBody>
      </p:sp>
    </p:spTree>
    <p:extLst>
      <p:ext uri="{BB962C8B-B14F-4D97-AF65-F5344CB8AC3E}">
        <p14:creationId xmlns:p14="http://schemas.microsoft.com/office/powerpoint/2010/main" val="425690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sp>
        <p:nvSpPr>
          <p:cNvPr id="9" name="Rectangle 8"/>
          <p:cNvSpPr/>
          <p:nvPr userDrawn="1"/>
        </p:nvSpPr>
        <p:spPr>
          <a:xfrm>
            <a:off x="0" y="1"/>
            <a:ext cx="12192000" cy="1814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ctrTitle"/>
          </p:nvPr>
        </p:nvSpPr>
        <p:spPr>
          <a:xfrm>
            <a:off x="914400" y="3708400"/>
            <a:ext cx="10363200" cy="867410"/>
          </a:xfrm>
        </p:spPr>
        <p:txBody>
          <a:bodyPr/>
          <a:lstStyle>
            <a:lvl1pPr algn="l">
              <a:defRPr/>
            </a:lvl1pPr>
          </a:lstStyle>
          <a:p>
            <a:r>
              <a:rPr lang="en-US" dirty="0"/>
              <a:t>Click to edit Master title style</a:t>
            </a:r>
          </a:p>
        </p:txBody>
      </p:sp>
      <p:sp>
        <p:nvSpPr>
          <p:cNvPr id="3" name="Subtitle 2"/>
          <p:cNvSpPr>
            <a:spLocks noGrp="1"/>
          </p:cNvSpPr>
          <p:nvPr>
            <p:ph type="subTitle" idx="1"/>
          </p:nvPr>
        </p:nvSpPr>
        <p:spPr>
          <a:xfrm>
            <a:off x="914400" y="4516120"/>
            <a:ext cx="10363200" cy="1051560"/>
          </a:xfrm>
        </p:spPr>
        <p:txBody>
          <a:bodyPr/>
          <a:lstStyle>
            <a:lvl1pPr marL="0" indent="0" algn="l">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1" name="Rectangle 10"/>
          <p:cNvSpPr/>
          <p:nvPr userDrawn="1"/>
        </p:nvSpPr>
        <p:spPr>
          <a:xfrm>
            <a:off x="0" y="3375300"/>
            <a:ext cx="12192000" cy="144415"/>
          </a:xfrm>
          <a:prstGeom prst="rect">
            <a:avLst/>
          </a:prstGeom>
          <a:solidFill>
            <a:srgbClr val="79C1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581403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sp>
        <p:nvSpPr>
          <p:cNvPr id="9" name="Rectangle 8"/>
          <p:cNvSpPr/>
          <p:nvPr userDrawn="1"/>
        </p:nvSpPr>
        <p:spPr>
          <a:xfrm>
            <a:off x="0" y="1"/>
            <a:ext cx="12192000" cy="1814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pic>
        <p:nvPicPr>
          <p:cNvPr id="5" name="Picture 4" descr="wa_rolling_hills.jpg"/>
          <p:cNvPicPr>
            <a:picLocks noChangeAspect="1"/>
          </p:cNvPicPr>
          <p:nvPr userDrawn="1"/>
        </p:nvPicPr>
        <p:blipFill rotWithShape="1">
          <a:blip r:embed="rId2">
            <a:extLst>
              <a:ext uri="{28A0092B-C50C-407E-A947-70E740481C1C}">
                <a14:useLocalDpi xmlns:a14="http://schemas.microsoft.com/office/drawing/2010/main" val="0"/>
              </a:ext>
            </a:extLst>
          </a:blip>
          <a:srcRect t="6794" b="37661"/>
          <a:stretch/>
        </p:blipFill>
        <p:spPr>
          <a:xfrm>
            <a:off x="0" y="63141"/>
            <a:ext cx="12192000" cy="3391260"/>
          </a:xfrm>
          <a:prstGeom prst="rect">
            <a:avLst/>
          </a:prstGeom>
        </p:spPr>
      </p:pic>
      <p:sp>
        <p:nvSpPr>
          <p:cNvPr id="2" name="Title 1"/>
          <p:cNvSpPr>
            <a:spLocks noGrp="1"/>
          </p:cNvSpPr>
          <p:nvPr>
            <p:ph type="ctrTitle"/>
          </p:nvPr>
        </p:nvSpPr>
        <p:spPr>
          <a:xfrm>
            <a:off x="914400" y="3708400"/>
            <a:ext cx="10363200" cy="867410"/>
          </a:xfrm>
        </p:spPr>
        <p:txBody>
          <a:bodyPr/>
          <a:lstStyle>
            <a:lvl1pPr algn="l">
              <a:defRPr/>
            </a:lvl1pPr>
          </a:lstStyle>
          <a:p>
            <a:r>
              <a:rPr lang="en-US" dirty="0"/>
              <a:t>Click to edit Master title style</a:t>
            </a:r>
          </a:p>
        </p:txBody>
      </p:sp>
      <p:sp>
        <p:nvSpPr>
          <p:cNvPr id="3" name="Subtitle 2"/>
          <p:cNvSpPr>
            <a:spLocks noGrp="1"/>
          </p:cNvSpPr>
          <p:nvPr>
            <p:ph type="subTitle" idx="1"/>
          </p:nvPr>
        </p:nvSpPr>
        <p:spPr>
          <a:xfrm>
            <a:off x="914400" y="4516120"/>
            <a:ext cx="10363200" cy="1051560"/>
          </a:xfrm>
        </p:spPr>
        <p:txBody>
          <a:bodyPr/>
          <a:lstStyle>
            <a:lvl1pPr marL="0" indent="0" algn="l">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1" name="Rectangle 10"/>
          <p:cNvSpPr/>
          <p:nvPr userDrawn="1"/>
        </p:nvSpPr>
        <p:spPr>
          <a:xfrm>
            <a:off x="0" y="3375300"/>
            <a:ext cx="12192000" cy="14441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pic>
        <p:nvPicPr>
          <p:cNvPr id="14" name="Picture 13">
            <a:extLst>
              <a:ext uri="{FF2B5EF4-FFF2-40B4-BE49-F238E27FC236}">
                <a16:creationId xmlns:a16="http://schemas.microsoft.com/office/drawing/2014/main" id="{9CED25F8-FAB7-48B1-90BB-BD7A8040FF1B}"/>
              </a:ext>
            </a:extLst>
          </p:cNvPr>
          <p:cNvPicPr>
            <a:picLocks noChangeAspect="1"/>
          </p:cNvPicPr>
          <p:nvPr userDrawn="1"/>
        </p:nvPicPr>
        <p:blipFill rotWithShape="1">
          <a:blip r:embed="rId3"/>
          <a:srcRect t="21692" r="8689" b="18648"/>
          <a:stretch/>
        </p:blipFill>
        <p:spPr>
          <a:xfrm>
            <a:off x="6428510" y="6375400"/>
            <a:ext cx="2524605" cy="475392"/>
          </a:xfrm>
          <a:prstGeom prst="rect">
            <a:avLst/>
          </a:prstGeom>
        </p:spPr>
      </p:pic>
    </p:spTree>
    <p:extLst>
      <p:ext uri="{BB962C8B-B14F-4D97-AF65-F5344CB8AC3E}">
        <p14:creationId xmlns:p14="http://schemas.microsoft.com/office/powerpoint/2010/main" val="4122019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9" name="Rectangle 8"/>
          <p:cNvSpPr/>
          <p:nvPr userDrawn="1"/>
        </p:nvSpPr>
        <p:spPr>
          <a:xfrm>
            <a:off x="0" y="0"/>
            <a:ext cx="12192000" cy="2227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86493" tIns="43247" rIns="86493" bIns="43247" rtlCol="0" anchor="ctr"/>
          <a:lstStyle/>
          <a:p>
            <a:pPr algn="ctr"/>
            <a:endParaRPr lang="en-US" sz="1800">
              <a:solidFill>
                <a:prstClr val="white"/>
              </a:solidFill>
            </a:endParaRPr>
          </a:p>
        </p:txBody>
      </p:sp>
      <p:sp>
        <p:nvSpPr>
          <p:cNvPr id="2" name="Title 1"/>
          <p:cNvSpPr>
            <a:spLocks noGrp="1"/>
          </p:cNvSpPr>
          <p:nvPr>
            <p:ph type="title"/>
          </p:nvPr>
        </p:nvSpPr>
        <p:spPr>
          <a:xfrm>
            <a:off x="762014" y="2483557"/>
            <a:ext cx="10706301" cy="2114070"/>
          </a:xfrm>
        </p:spPr>
        <p:txBody>
          <a:bodyPr anchor="b" anchorCtr="0">
            <a:normAutofit/>
          </a:bodyPr>
          <a:lstStyle>
            <a:lvl1pPr algn="l">
              <a:defRPr sz="3000" b="0" cap="none">
                <a:solidFill>
                  <a:schemeClr val="tx1"/>
                </a:solidFill>
              </a:defRPr>
            </a:lvl1pPr>
          </a:lstStyle>
          <a:p>
            <a:r>
              <a:rPr lang="en-US" dirty="0"/>
              <a:t>Click to edit Master title style</a:t>
            </a:r>
          </a:p>
        </p:txBody>
      </p:sp>
      <p:sp>
        <p:nvSpPr>
          <p:cNvPr id="10" name="Rectangle 9"/>
          <p:cNvSpPr/>
          <p:nvPr userDrawn="1"/>
        </p:nvSpPr>
        <p:spPr>
          <a:xfrm>
            <a:off x="0" y="4756713"/>
            <a:ext cx="12192000" cy="751345"/>
          </a:xfrm>
          <a:prstGeom prst="rect">
            <a:avLst/>
          </a:prstGeom>
          <a:solidFill>
            <a:srgbClr val="006B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pic>
        <p:nvPicPr>
          <p:cNvPr id="6" name="Picture 5">
            <a:extLst>
              <a:ext uri="{FF2B5EF4-FFF2-40B4-BE49-F238E27FC236}">
                <a16:creationId xmlns:a16="http://schemas.microsoft.com/office/drawing/2014/main" id="{ED9EEAE7-527F-4C19-B4FF-5285E8DEEC37}"/>
              </a:ext>
            </a:extLst>
          </p:cNvPr>
          <p:cNvPicPr>
            <a:picLocks noChangeAspect="1"/>
          </p:cNvPicPr>
          <p:nvPr userDrawn="1"/>
        </p:nvPicPr>
        <p:blipFill rotWithShape="1">
          <a:blip r:embed="rId2"/>
          <a:srcRect l="5401" t="5209" r="7196" b="7778"/>
          <a:stretch/>
        </p:blipFill>
        <p:spPr>
          <a:xfrm>
            <a:off x="10862493" y="169227"/>
            <a:ext cx="1046787" cy="774335"/>
          </a:xfrm>
          <a:prstGeom prst="rect">
            <a:avLst/>
          </a:prstGeom>
        </p:spPr>
      </p:pic>
    </p:spTree>
    <p:extLst>
      <p:ext uri="{BB962C8B-B14F-4D97-AF65-F5344CB8AC3E}">
        <p14:creationId xmlns:p14="http://schemas.microsoft.com/office/powerpoint/2010/main" val="21986184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7060" y="157758"/>
            <a:ext cx="10308600" cy="797272"/>
          </a:xfrm>
        </p:spPr>
        <p:txBody>
          <a:bodyPr/>
          <a:lstStyle>
            <a:lvl1pPr>
              <a:defRPr>
                <a:solidFill>
                  <a:srgbClr val="006BA6"/>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A0C21F26-985F-9D40-A811-D6DE90C3D8D1}" type="slidenum">
              <a:rPr lang="en-US" smtClean="0">
                <a:solidFill>
                  <a:prstClr val="white">
                    <a:lumMod val="50000"/>
                  </a:prstClr>
                </a:solidFill>
              </a:rPr>
              <a:pPr/>
              <a:t>‹#›</a:t>
            </a:fld>
            <a:endParaRPr lang="en-US">
              <a:solidFill>
                <a:prstClr val="white">
                  <a:lumMod val="50000"/>
                </a:prstClr>
              </a:solidFill>
            </a:endParaRPr>
          </a:p>
        </p:txBody>
      </p:sp>
      <p:pic>
        <p:nvPicPr>
          <p:cNvPr id="9" name="Picture 8">
            <a:extLst>
              <a:ext uri="{FF2B5EF4-FFF2-40B4-BE49-F238E27FC236}">
                <a16:creationId xmlns:a16="http://schemas.microsoft.com/office/drawing/2014/main" id="{B8B8C11D-8584-42A8-9195-43B2A2CBC572}"/>
              </a:ext>
            </a:extLst>
          </p:cNvPr>
          <p:cNvPicPr>
            <a:picLocks noChangeAspect="1"/>
          </p:cNvPicPr>
          <p:nvPr userDrawn="1"/>
        </p:nvPicPr>
        <p:blipFill rotWithShape="1">
          <a:blip r:embed="rId2"/>
          <a:srcRect l="5401" t="5209" r="7196" b="7778"/>
          <a:stretch/>
        </p:blipFill>
        <p:spPr>
          <a:xfrm>
            <a:off x="10862493" y="169227"/>
            <a:ext cx="1046787" cy="774335"/>
          </a:xfrm>
          <a:prstGeom prst="rect">
            <a:avLst/>
          </a:prstGeom>
        </p:spPr>
      </p:pic>
    </p:spTree>
    <p:extLst>
      <p:ext uri="{BB962C8B-B14F-4D97-AF65-F5344CB8AC3E}">
        <p14:creationId xmlns:p14="http://schemas.microsoft.com/office/powerpoint/2010/main" val="2722485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7061" y="157758"/>
            <a:ext cx="10357860" cy="797272"/>
          </a:xfrm>
        </p:spPr>
        <p:txBody>
          <a:bodyPr/>
          <a:lstStyle>
            <a:lvl1pPr>
              <a:defRPr>
                <a:solidFill>
                  <a:srgbClr val="006BA6"/>
                </a:solidFill>
              </a:defRPr>
            </a:lvl1pPr>
          </a:lstStyle>
          <a:p>
            <a:r>
              <a:rPr lang="en-US"/>
              <a:t>Click to edit Master title style</a:t>
            </a:r>
          </a:p>
        </p:txBody>
      </p:sp>
      <p:sp>
        <p:nvSpPr>
          <p:cNvPr id="3" name="Content Placeholder 2"/>
          <p:cNvSpPr>
            <a:spLocks noGrp="1"/>
          </p:cNvSpPr>
          <p:nvPr>
            <p:ph sz="half" idx="1"/>
          </p:nvPr>
        </p:nvSpPr>
        <p:spPr>
          <a:xfrm>
            <a:off x="534567" y="1170215"/>
            <a:ext cx="5343725" cy="5161643"/>
          </a:xfrm>
        </p:spPr>
        <p:txBody>
          <a:bodyPr>
            <a:normAutofit/>
          </a:bodyPr>
          <a:lstStyle>
            <a:lvl1pPr>
              <a:defRPr sz="2000"/>
            </a:lvl1pPr>
            <a:lvl2pPr>
              <a:defRPr sz="1800"/>
            </a:lvl2pPr>
            <a:lvl3pPr>
              <a:defRPr sz="1600"/>
            </a:lvl3pPr>
            <a:lvl4pPr>
              <a:defRPr sz="1400"/>
            </a:lvl4pPr>
            <a:lvl5pPr>
              <a:defRPr sz="1200"/>
            </a:lvl5pPr>
            <a:lvl6pPr>
              <a:defRPr sz="1700"/>
            </a:lvl6pPr>
            <a:lvl7pPr>
              <a:defRPr sz="1700"/>
            </a:lvl7pPr>
            <a:lvl8pPr>
              <a:defRPr sz="1700"/>
            </a:lvl8pPr>
            <a:lvl9pPr>
              <a:defRPr sz="17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68038" y="1170215"/>
            <a:ext cx="5354700" cy="5161643"/>
          </a:xfrm>
        </p:spPr>
        <p:txBody>
          <a:bodyPr>
            <a:normAutofit/>
          </a:bodyPr>
          <a:lstStyle>
            <a:lvl1pPr>
              <a:defRPr sz="2000"/>
            </a:lvl1pPr>
            <a:lvl2pPr>
              <a:defRPr sz="1800"/>
            </a:lvl2pPr>
            <a:lvl3pPr>
              <a:defRPr sz="1600"/>
            </a:lvl3pPr>
            <a:lvl4pPr>
              <a:defRPr sz="1400"/>
            </a:lvl4pPr>
            <a:lvl5pPr>
              <a:defRPr sz="1200"/>
            </a:lvl5pPr>
            <a:lvl6pPr>
              <a:defRPr sz="1700"/>
            </a:lvl6pPr>
            <a:lvl7pPr>
              <a:defRPr sz="1700"/>
            </a:lvl7pPr>
            <a:lvl8pPr>
              <a:defRPr sz="1700"/>
            </a:lvl8pPr>
            <a:lvl9pPr>
              <a:defRPr sz="17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A0C21F26-985F-9D40-A811-D6DE90C3D8D1}" type="slidenum">
              <a:rPr lang="en-US" smtClean="0">
                <a:solidFill>
                  <a:prstClr val="white">
                    <a:lumMod val="50000"/>
                  </a:prstClr>
                </a:solidFill>
              </a:rPr>
              <a:pPr/>
              <a:t>‹#›</a:t>
            </a:fld>
            <a:endParaRPr lang="en-US">
              <a:solidFill>
                <a:prstClr val="white">
                  <a:lumMod val="50000"/>
                </a:prstClr>
              </a:solidFill>
            </a:endParaRPr>
          </a:p>
        </p:txBody>
      </p:sp>
      <p:pic>
        <p:nvPicPr>
          <p:cNvPr id="9" name="Picture 8">
            <a:extLst>
              <a:ext uri="{FF2B5EF4-FFF2-40B4-BE49-F238E27FC236}">
                <a16:creationId xmlns:a16="http://schemas.microsoft.com/office/drawing/2014/main" id="{FA394A6B-4CF2-4535-A5B6-526F009C1E61}"/>
              </a:ext>
            </a:extLst>
          </p:cNvPr>
          <p:cNvPicPr>
            <a:picLocks noChangeAspect="1"/>
          </p:cNvPicPr>
          <p:nvPr userDrawn="1"/>
        </p:nvPicPr>
        <p:blipFill rotWithShape="1">
          <a:blip r:embed="rId2"/>
          <a:srcRect l="5401" t="5209" r="7196" b="7778"/>
          <a:stretch/>
        </p:blipFill>
        <p:spPr>
          <a:xfrm>
            <a:off x="10862493" y="169227"/>
            <a:ext cx="1046787" cy="774335"/>
          </a:xfrm>
          <a:prstGeom prst="rect">
            <a:avLst/>
          </a:prstGeom>
        </p:spPr>
      </p:pic>
    </p:spTree>
    <p:extLst>
      <p:ext uri="{BB962C8B-B14F-4D97-AF65-F5344CB8AC3E}">
        <p14:creationId xmlns:p14="http://schemas.microsoft.com/office/powerpoint/2010/main" val="25867737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7061" y="157758"/>
            <a:ext cx="10357860" cy="797272"/>
          </a:xfrm>
        </p:spPr>
        <p:txBody>
          <a:bodyPr/>
          <a:lstStyle>
            <a:lvl1pPr>
              <a:defRPr>
                <a:solidFill>
                  <a:srgbClr val="006BA6"/>
                </a:solidFill>
              </a:defRPr>
            </a:lvl1pPr>
          </a:lstStyle>
          <a:p>
            <a:r>
              <a:rPr lang="en-US" dirty="0"/>
              <a:t>Click to edit Master title style</a:t>
            </a:r>
          </a:p>
        </p:txBody>
      </p:sp>
      <p:sp>
        <p:nvSpPr>
          <p:cNvPr id="3" name="Text Placeholder 2"/>
          <p:cNvSpPr>
            <a:spLocks noGrp="1"/>
          </p:cNvSpPr>
          <p:nvPr>
            <p:ph type="body" idx="1"/>
          </p:nvPr>
        </p:nvSpPr>
        <p:spPr>
          <a:xfrm>
            <a:off x="541325" y="1142995"/>
            <a:ext cx="5383331" cy="416772"/>
          </a:xfrm>
        </p:spPr>
        <p:txBody>
          <a:bodyPr anchor="b">
            <a:noAutofit/>
          </a:bodyPr>
          <a:lstStyle>
            <a:lvl1pPr marL="0" indent="0">
              <a:buNone/>
              <a:defRPr sz="2000" b="1"/>
            </a:lvl1pPr>
            <a:lvl2pPr marL="432465" indent="0">
              <a:buNone/>
              <a:defRPr sz="1900" b="1"/>
            </a:lvl2pPr>
            <a:lvl3pPr marL="864931" indent="0">
              <a:buNone/>
              <a:defRPr sz="1700" b="1"/>
            </a:lvl3pPr>
            <a:lvl4pPr marL="1297396" indent="0">
              <a:buNone/>
              <a:defRPr sz="1500" b="1"/>
            </a:lvl4pPr>
            <a:lvl5pPr marL="1729862" indent="0">
              <a:buNone/>
              <a:defRPr sz="1500" b="1"/>
            </a:lvl5pPr>
            <a:lvl6pPr marL="2162327" indent="0">
              <a:buNone/>
              <a:defRPr sz="1500" b="1"/>
            </a:lvl6pPr>
            <a:lvl7pPr marL="2594793" indent="0">
              <a:buNone/>
              <a:defRPr sz="1500" b="1"/>
            </a:lvl7pPr>
            <a:lvl8pPr marL="3027258" indent="0">
              <a:buNone/>
              <a:defRPr sz="1500" b="1"/>
            </a:lvl8pPr>
            <a:lvl9pPr marL="3459724" indent="0">
              <a:buNone/>
              <a:defRPr sz="1500" b="1"/>
            </a:lvl9pPr>
          </a:lstStyle>
          <a:p>
            <a:pPr lvl="0"/>
            <a:r>
              <a:rPr lang="en-US" dirty="0"/>
              <a:t>Click to edit Master text styles</a:t>
            </a:r>
          </a:p>
        </p:txBody>
      </p:sp>
      <p:sp>
        <p:nvSpPr>
          <p:cNvPr id="4" name="Content Placeholder 3"/>
          <p:cNvSpPr>
            <a:spLocks noGrp="1"/>
          </p:cNvSpPr>
          <p:nvPr>
            <p:ph sz="half" idx="2"/>
          </p:nvPr>
        </p:nvSpPr>
        <p:spPr>
          <a:xfrm>
            <a:off x="541325" y="1571674"/>
            <a:ext cx="5383331" cy="4760184"/>
          </a:xfrm>
        </p:spPr>
        <p:txBody>
          <a:bodyPr>
            <a:normAutofit/>
          </a:bodyPr>
          <a:lstStyle>
            <a:lvl1pPr>
              <a:defRPr sz="1800"/>
            </a:lvl1pPr>
            <a:lvl2pPr>
              <a:defRPr sz="1600"/>
            </a:lvl2pPr>
            <a:lvl3pPr>
              <a:defRPr sz="1400"/>
            </a:lvl3pPr>
            <a:lvl4pPr>
              <a:defRPr sz="1200"/>
            </a:lvl4pPr>
            <a:lvl5pPr>
              <a:defRPr sz="11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62789" y="1133924"/>
            <a:ext cx="5396232" cy="416772"/>
          </a:xfrm>
        </p:spPr>
        <p:txBody>
          <a:bodyPr anchor="b">
            <a:noAutofit/>
          </a:bodyPr>
          <a:lstStyle>
            <a:lvl1pPr marL="0" indent="0">
              <a:buNone/>
              <a:defRPr sz="2000" b="1"/>
            </a:lvl1pPr>
            <a:lvl2pPr marL="432465" indent="0">
              <a:buNone/>
              <a:defRPr sz="1900" b="1"/>
            </a:lvl2pPr>
            <a:lvl3pPr marL="864931" indent="0">
              <a:buNone/>
              <a:defRPr sz="1700" b="1"/>
            </a:lvl3pPr>
            <a:lvl4pPr marL="1297396" indent="0">
              <a:buNone/>
              <a:defRPr sz="1500" b="1"/>
            </a:lvl4pPr>
            <a:lvl5pPr marL="1729862" indent="0">
              <a:buNone/>
              <a:defRPr sz="1500" b="1"/>
            </a:lvl5pPr>
            <a:lvl6pPr marL="2162327" indent="0">
              <a:buNone/>
              <a:defRPr sz="1500" b="1"/>
            </a:lvl6pPr>
            <a:lvl7pPr marL="2594793" indent="0">
              <a:buNone/>
              <a:defRPr sz="1500" b="1"/>
            </a:lvl7pPr>
            <a:lvl8pPr marL="3027258" indent="0">
              <a:buNone/>
              <a:defRPr sz="1500" b="1"/>
            </a:lvl8pPr>
            <a:lvl9pPr marL="3459724" indent="0">
              <a:buNone/>
              <a:defRPr sz="1500" b="1"/>
            </a:lvl9pPr>
          </a:lstStyle>
          <a:p>
            <a:pPr lvl="0"/>
            <a:r>
              <a:rPr lang="en-US" dirty="0"/>
              <a:t>Click to edit Master text styles</a:t>
            </a:r>
          </a:p>
        </p:txBody>
      </p:sp>
      <p:sp>
        <p:nvSpPr>
          <p:cNvPr id="6" name="Content Placeholder 5"/>
          <p:cNvSpPr>
            <a:spLocks noGrp="1"/>
          </p:cNvSpPr>
          <p:nvPr>
            <p:ph sz="quarter" idx="4"/>
          </p:nvPr>
        </p:nvSpPr>
        <p:spPr>
          <a:xfrm>
            <a:off x="6162789" y="1562603"/>
            <a:ext cx="5396232" cy="4760184"/>
          </a:xfrm>
        </p:spPr>
        <p:txBody>
          <a:bodyPr>
            <a:normAutofit/>
          </a:bodyPr>
          <a:lstStyle>
            <a:lvl1pPr>
              <a:defRPr sz="1800"/>
            </a:lvl1pPr>
            <a:lvl2pPr>
              <a:defRPr sz="1600"/>
            </a:lvl2pPr>
            <a:lvl3pPr>
              <a:defRPr sz="1400"/>
            </a:lvl3pPr>
            <a:lvl4pPr>
              <a:defRPr sz="1200"/>
            </a:lvl4pPr>
            <a:lvl5pPr>
              <a:defRPr sz="11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A0C21F26-985F-9D40-A811-D6DE90C3D8D1}" type="slidenum">
              <a:rPr lang="en-US" smtClean="0">
                <a:solidFill>
                  <a:prstClr val="white">
                    <a:lumMod val="50000"/>
                  </a:prstClr>
                </a:solidFill>
              </a:rPr>
              <a:pPr/>
              <a:t>‹#›</a:t>
            </a:fld>
            <a:endParaRPr lang="en-US">
              <a:solidFill>
                <a:prstClr val="white">
                  <a:lumMod val="50000"/>
                </a:prstClr>
              </a:solidFill>
            </a:endParaRPr>
          </a:p>
        </p:txBody>
      </p:sp>
      <p:pic>
        <p:nvPicPr>
          <p:cNvPr id="11" name="Picture 10">
            <a:extLst>
              <a:ext uri="{FF2B5EF4-FFF2-40B4-BE49-F238E27FC236}">
                <a16:creationId xmlns:a16="http://schemas.microsoft.com/office/drawing/2014/main" id="{41386378-0FF7-4244-9A8D-57C8A545667E}"/>
              </a:ext>
            </a:extLst>
          </p:cNvPr>
          <p:cNvPicPr>
            <a:picLocks noChangeAspect="1"/>
          </p:cNvPicPr>
          <p:nvPr userDrawn="1"/>
        </p:nvPicPr>
        <p:blipFill rotWithShape="1">
          <a:blip r:embed="rId2"/>
          <a:srcRect l="5401" t="5209" r="7196" b="7778"/>
          <a:stretch/>
        </p:blipFill>
        <p:spPr>
          <a:xfrm>
            <a:off x="10862493" y="169227"/>
            <a:ext cx="1046787" cy="774335"/>
          </a:xfrm>
          <a:prstGeom prst="rect">
            <a:avLst/>
          </a:prstGeom>
        </p:spPr>
      </p:pic>
    </p:spTree>
    <p:extLst>
      <p:ext uri="{BB962C8B-B14F-4D97-AF65-F5344CB8AC3E}">
        <p14:creationId xmlns:p14="http://schemas.microsoft.com/office/powerpoint/2010/main" val="20458624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9637" y="157759"/>
            <a:ext cx="10404544" cy="797537"/>
          </a:xfrm>
        </p:spPr>
        <p:txBody>
          <a:bodyPr anchor="b">
            <a:normAutofit/>
          </a:bodyPr>
          <a:lstStyle>
            <a:lvl1pPr algn="l">
              <a:defRPr sz="2800" b="1">
                <a:solidFill>
                  <a:srgbClr val="006BA6"/>
                </a:solidFill>
              </a:defRPr>
            </a:lvl1pPr>
          </a:lstStyle>
          <a:p>
            <a:r>
              <a:rPr lang="en-US" dirty="0"/>
              <a:t>Click to edit Master title style</a:t>
            </a:r>
          </a:p>
        </p:txBody>
      </p:sp>
      <p:sp>
        <p:nvSpPr>
          <p:cNvPr id="8" name="Round Same Side Corner Rectangle 7"/>
          <p:cNvSpPr/>
          <p:nvPr userDrawn="1"/>
        </p:nvSpPr>
        <p:spPr>
          <a:xfrm rot="5400000" flipH="1">
            <a:off x="-914450" y="1943016"/>
            <a:ext cx="5291356" cy="3462463"/>
          </a:xfrm>
          <a:prstGeom prst="round2SameRect">
            <a:avLst>
              <a:gd name="adj1" fmla="val 9364"/>
              <a:gd name="adj2" fmla="val 0"/>
            </a:avLst>
          </a:prstGeom>
          <a:solidFill>
            <a:schemeClr val="accent3">
              <a:lumMod val="20000"/>
              <a:lumOff val="80000"/>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lIns="86493" tIns="43247" rIns="86493" bIns="43247" rtlCol="0" anchor="ctr"/>
          <a:lstStyle/>
          <a:p>
            <a:pPr algn="ctr"/>
            <a:endParaRPr lang="en-US" sz="1800">
              <a:solidFill>
                <a:prstClr val="white"/>
              </a:solidFill>
            </a:endParaRPr>
          </a:p>
        </p:txBody>
      </p:sp>
      <p:sp>
        <p:nvSpPr>
          <p:cNvPr id="3" name="Content Placeholder 2"/>
          <p:cNvSpPr>
            <a:spLocks noGrp="1"/>
          </p:cNvSpPr>
          <p:nvPr>
            <p:ph idx="1"/>
          </p:nvPr>
        </p:nvSpPr>
        <p:spPr>
          <a:xfrm>
            <a:off x="3808214" y="1028571"/>
            <a:ext cx="8238647" cy="5285144"/>
          </a:xfrm>
        </p:spPr>
        <p:txBody>
          <a:bodyPr/>
          <a:lstStyle>
            <a:lvl1pPr>
              <a:defRPr sz="2000"/>
            </a:lvl1pPr>
            <a:lvl2pPr>
              <a:defRPr sz="1800"/>
            </a:lvl2pPr>
            <a:lvl3pPr>
              <a:defRPr sz="1600"/>
            </a:lvl3pPr>
            <a:lvl4pPr>
              <a:defRPr sz="1400"/>
            </a:lvl4pPr>
            <a:lvl5pPr>
              <a:defRPr sz="1200"/>
            </a:lvl5pPr>
            <a:lvl6pPr>
              <a:defRPr sz="1900"/>
            </a:lvl6pPr>
            <a:lvl7pPr>
              <a:defRPr sz="1900"/>
            </a:lvl7pPr>
            <a:lvl8pPr>
              <a:defRPr sz="1900"/>
            </a:lvl8pPr>
            <a:lvl9pPr>
              <a:defRPr sz="19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295587" y="1159541"/>
            <a:ext cx="2923015" cy="5011718"/>
          </a:xfrm>
        </p:spPr>
        <p:txBody>
          <a:bodyPr>
            <a:normAutofit/>
          </a:bodyPr>
          <a:lstStyle>
            <a:lvl1pPr marL="0" indent="0">
              <a:buNone/>
              <a:defRPr sz="1400"/>
            </a:lvl1pPr>
            <a:lvl2pPr marL="432465" indent="0">
              <a:buNone/>
              <a:defRPr sz="1100"/>
            </a:lvl2pPr>
            <a:lvl3pPr marL="864931" indent="0">
              <a:buNone/>
              <a:defRPr sz="900"/>
            </a:lvl3pPr>
            <a:lvl4pPr marL="1297396" indent="0">
              <a:buNone/>
              <a:defRPr sz="900"/>
            </a:lvl4pPr>
            <a:lvl5pPr marL="1729862" indent="0">
              <a:buNone/>
              <a:defRPr sz="900"/>
            </a:lvl5pPr>
            <a:lvl6pPr marL="2162327" indent="0">
              <a:buNone/>
              <a:defRPr sz="900"/>
            </a:lvl6pPr>
            <a:lvl7pPr marL="2594793" indent="0">
              <a:buNone/>
              <a:defRPr sz="900"/>
            </a:lvl7pPr>
            <a:lvl8pPr marL="3027258" indent="0">
              <a:buNone/>
              <a:defRPr sz="900"/>
            </a:lvl8pPr>
            <a:lvl9pPr marL="3459724" indent="0">
              <a:buNone/>
              <a:defRPr sz="9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A0C21F26-985F-9D40-A811-D6DE90C3D8D1}" type="slidenum">
              <a:rPr lang="en-US" smtClean="0">
                <a:solidFill>
                  <a:prstClr val="white">
                    <a:lumMod val="50000"/>
                  </a:prstClr>
                </a:solidFill>
              </a:rPr>
              <a:pPr/>
              <a:t>‹#›</a:t>
            </a:fld>
            <a:endParaRPr lang="en-US">
              <a:solidFill>
                <a:prstClr val="white">
                  <a:lumMod val="50000"/>
                </a:prstClr>
              </a:solidFill>
            </a:endParaRPr>
          </a:p>
        </p:txBody>
      </p:sp>
      <p:pic>
        <p:nvPicPr>
          <p:cNvPr id="10" name="Picture 9">
            <a:extLst>
              <a:ext uri="{FF2B5EF4-FFF2-40B4-BE49-F238E27FC236}">
                <a16:creationId xmlns:a16="http://schemas.microsoft.com/office/drawing/2014/main" id="{95BD5C5E-1969-477A-8763-88E74C8D8B76}"/>
              </a:ext>
            </a:extLst>
          </p:cNvPr>
          <p:cNvPicPr>
            <a:picLocks noChangeAspect="1"/>
          </p:cNvPicPr>
          <p:nvPr userDrawn="1"/>
        </p:nvPicPr>
        <p:blipFill rotWithShape="1">
          <a:blip r:embed="rId2"/>
          <a:srcRect l="5401" t="5209" r="7196" b="7778"/>
          <a:stretch/>
        </p:blipFill>
        <p:spPr>
          <a:xfrm>
            <a:off x="10862493" y="169227"/>
            <a:ext cx="1046787" cy="774335"/>
          </a:xfrm>
          <a:prstGeom prst="rect">
            <a:avLst/>
          </a:prstGeom>
        </p:spPr>
      </p:pic>
    </p:spTree>
    <p:extLst>
      <p:ext uri="{BB962C8B-B14F-4D97-AF65-F5344CB8AC3E}">
        <p14:creationId xmlns:p14="http://schemas.microsoft.com/office/powerpoint/2010/main" val="334290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7062" y="157758"/>
            <a:ext cx="10333229" cy="797272"/>
          </a:xfrm>
        </p:spPr>
        <p:txBody>
          <a:bodyPr/>
          <a:lstStyle>
            <a:lvl1pPr>
              <a:defRPr>
                <a:solidFill>
                  <a:srgbClr val="006BA6"/>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A0C21F26-985F-9D40-A811-D6DE90C3D8D1}" type="slidenum">
              <a:rPr lang="en-US" smtClean="0">
                <a:solidFill>
                  <a:prstClr val="white">
                    <a:lumMod val="50000"/>
                  </a:prstClr>
                </a:solidFill>
              </a:rPr>
              <a:pPr/>
              <a:t>‹#›</a:t>
            </a:fld>
            <a:endParaRPr lang="en-US">
              <a:solidFill>
                <a:prstClr val="white">
                  <a:lumMod val="50000"/>
                </a:prstClr>
              </a:solidFill>
            </a:endParaRPr>
          </a:p>
        </p:txBody>
      </p:sp>
      <p:pic>
        <p:nvPicPr>
          <p:cNvPr id="7" name="Picture 6">
            <a:extLst>
              <a:ext uri="{FF2B5EF4-FFF2-40B4-BE49-F238E27FC236}">
                <a16:creationId xmlns:a16="http://schemas.microsoft.com/office/drawing/2014/main" id="{6900A066-F436-46CA-B018-2B63761F0C33}"/>
              </a:ext>
            </a:extLst>
          </p:cNvPr>
          <p:cNvPicPr>
            <a:picLocks noChangeAspect="1"/>
          </p:cNvPicPr>
          <p:nvPr userDrawn="1"/>
        </p:nvPicPr>
        <p:blipFill rotWithShape="1">
          <a:blip r:embed="rId2"/>
          <a:srcRect l="5401" t="5209" r="7196" b="7778"/>
          <a:stretch/>
        </p:blipFill>
        <p:spPr>
          <a:xfrm>
            <a:off x="10862493" y="169227"/>
            <a:ext cx="1046787" cy="774335"/>
          </a:xfrm>
          <a:prstGeom prst="rect">
            <a:avLst/>
          </a:prstGeom>
        </p:spPr>
      </p:pic>
    </p:spTree>
    <p:extLst>
      <p:ext uri="{BB962C8B-B14F-4D97-AF65-F5344CB8AC3E}">
        <p14:creationId xmlns:p14="http://schemas.microsoft.com/office/powerpoint/2010/main" val="7324981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0C21F26-985F-9D40-A811-D6DE90C3D8D1}" type="slidenum">
              <a:rPr lang="en-US" smtClean="0">
                <a:solidFill>
                  <a:prstClr val="white">
                    <a:lumMod val="50000"/>
                  </a:prstClr>
                </a:solidFill>
              </a:rPr>
              <a:pPr/>
              <a:t>‹#›</a:t>
            </a:fld>
            <a:endParaRPr lang="en-US">
              <a:solidFill>
                <a:prstClr val="white">
                  <a:lumMod val="50000"/>
                </a:prstClr>
              </a:solidFill>
            </a:endParaRPr>
          </a:p>
        </p:txBody>
      </p:sp>
      <p:pic>
        <p:nvPicPr>
          <p:cNvPr id="6" name="Picture 5">
            <a:extLst>
              <a:ext uri="{FF2B5EF4-FFF2-40B4-BE49-F238E27FC236}">
                <a16:creationId xmlns:a16="http://schemas.microsoft.com/office/drawing/2014/main" id="{70B80E25-596B-4DF5-A596-B593D9510E96}"/>
              </a:ext>
            </a:extLst>
          </p:cNvPr>
          <p:cNvPicPr>
            <a:picLocks noChangeAspect="1"/>
          </p:cNvPicPr>
          <p:nvPr userDrawn="1"/>
        </p:nvPicPr>
        <p:blipFill rotWithShape="1">
          <a:blip r:embed="rId2"/>
          <a:srcRect l="5401" t="5209" r="7196" b="7778"/>
          <a:stretch/>
        </p:blipFill>
        <p:spPr>
          <a:xfrm>
            <a:off x="10862493" y="169227"/>
            <a:ext cx="1046787" cy="774335"/>
          </a:xfrm>
          <a:prstGeom prst="rect">
            <a:avLst/>
          </a:prstGeom>
        </p:spPr>
      </p:pic>
    </p:spTree>
    <p:extLst>
      <p:ext uri="{BB962C8B-B14F-4D97-AF65-F5344CB8AC3E}">
        <p14:creationId xmlns:p14="http://schemas.microsoft.com/office/powerpoint/2010/main" val="2716567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07061" y="157758"/>
            <a:ext cx="10370175" cy="797272"/>
          </a:xfr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59688B50-F209-5A45-8DA6-A40598A1B2D3}" type="slidenum">
              <a:rPr lang="en-US" smtClean="0"/>
              <a:pPr/>
              <a:t>‹#›</a:t>
            </a:fld>
            <a:endParaRPr lang="en-US" dirty="0"/>
          </a:p>
        </p:txBody>
      </p:sp>
      <p:pic>
        <p:nvPicPr>
          <p:cNvPr id="5" name="Picture 4">
            <a:extLst>
              <a:ext uri="{FF2B5EF4-FFF2-40B4-BE49-F238E27FC236}">
                <a16:creationId xmlns:a16="http://schemas.microsoft.com/office/drawing/2014/main" id="{227FAD19-75F1-4D2A-96F7-B7046BE55079}"/>
              </a:ext>
            </a:extLst>
          </p:cNvPr>
          <p:cNvPicPr>
            <a:picLocks noChangeAspect="1"/>
          </p:cNvPicPr>
          <p:nvPr userDrawn="1"/>
        </p:nvPicPr>
        <p:blipFill rotWithShape="1">
          <a:blip r:embed="rId2"/>
          <a:srcRect l="5401" t="5209" r="7196" b="7778"/>
          <a:stretch/>
        </p:blipFill>
        <p:spPr>
          <a:xfrm>
            <a:off x="10862493" y="169227"/>
            <a:ext cx="1046787" cy="774335"/>
          </a:xfrm>
          <a:prstGeom prst="rect">
            <a:avLst/>
          </a:prstGeom>
        </p:spPr>
      </p:pic>
    </p:spTree>
    <p:extLst>
      <p:ext uri="{BB962C8B-B14F-4D97-AF65-F5344CB8AC3E}">
        <p14:creationId xmlns:p14="http://schemas.microsoft.com/office/powerpoint/2010/main" val="17517546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918516" y="480582"/>
            <a:ext cx="8333944" cy="1143000"/>
          </a:xfrm>
          <a:prstGeom prst="rect">
            <a:avLst/>
          </a:prstGeom>
        </p:spPr>
        <p:txBody>
          <a:bodyPr vert="horz" lIns="91440" tIns="45720" rIns="91440" bIns="45720" rtlCol="0" anchor="t" anchorCtr="0">
            <a:normAutofit/>
          </a:bodyPr>
          <a:lstStyle/>
          <a:p>
            <a:r>
              <a:rPr lang="en-US" dirty="0"/>
              <a:t>Click to edit Master title style</a:t>
            </a:r>
          </a:p>
        </p:txBody>
      </p:sp>
      <p:sp>
        <p:nvSpPr>
          <p:cNvPr id="8" name="Text Placeholder 2"/>
          <p:cNvSpPr>
            <a:spLocks noGrp="1"/>
          </p:cNvSpPr>
          <p:nvPr>
            <p:ph idx="1"/>
          </p:nvPr>
        </p:nvSpPr>
        <p:spPr>
          <a:xfrm>
            <a:off x="891117" y="2862264"/>
            <a:ext cx="4942416" cy="664341"/>
          </a:xfrm>
          <a:prstGeom prst="rect">
            <a:avLst/>
          </a:prstGeom>
        </p:spPr>
        <p:txBody>
          <a:bodyPr vert="horz" lIns="91440" tIns="45720" rIns="91440" bIns="45720" rtlCol="0">
            <a:normAutofit/>
          </a:bodyPr>
          <a:lstStyle/>
          <a:p>
            <a:pPr lvl="0"/>
            <a:r>
              <a:rPr lang="en-US" dirty="0"/>
              <a:t>Click to edit Master text styles</a:t>
            </a:r>
          </a:p>
        </p:txBody>
      </p:sp>
      <p:sp>
        <p:nvSpPr>
          <p:cNvPr id="11" name="Slide Number Placeholder 6"/>
          <p:cNvSpPr>
            <a:spLocks noGrp="1"/>
          </p:cNvSpPr>
          <p:nvPr>
            <p:ph type="sldNum" sz="quarter" idx="12"/>
          </p:nvPr>
        </p:nvSpPr>
        <p:spPr>
          <a:xfrm>
            <a:off x="9252460" y="6553714"/>
            <a:ext cx="2844800" cy="242078"/>
          </a:xfrm>
          <a:prstGeom prst="rect">
            <a:avLst/>
          </a:prstGeom>
        </p:spPr>
        <p:txBody>
          <a:bodyPr/>
          <a:lstStyle>
            <a:lvl1pPr algn="r">
              <a:defRPr sz="1000">
                <a:solidFill>
                  <a:srgbClr val="FFFFFF"/>
                </a:solidFill>
              </a:defRPr>
            </a:lvl1pPr>
          </a:lstStyle>
          <a:p>
            <a:fld id="{59688B50-F209-5A45-8DA6-A40598A1B2D3}" type="slidenum">
              <a:rPr lang="en-US" smtClean="0"/>
              <a:pPr/>
              <a:t>‹#›</a:t>
            </a:fld>
            <a:endParaRPr lang="en-US" dirty="0"/>
          </a:p>
        </p:txBody>
      </p:sp>
      <p:pic>
        <p:nvPicPr>
          <p:cNvPr id="6" name="Picture 5">
            <a:extLst>
              <a:ext uri="{FF2B5EF4-FFF2-40B4-BE49-F238E27FC236}">
                <a16:creationId xmlns:a16="http://schemas.microsoft.com/office/drawing/2014/main" id="{C0A62210-98DE-432D-8D48-756A885F2A99}"/>
              </a:ext>
            </a:extLst>
          </p:cNvPr>
          <p:cNvPicPr>
            <a:picLocks noChangeAspect="1"/>
          </p:cNvPicPr>
          <p:nvPr userDrawn="1"/>
        </p:nvPicPr>
        <p:blipFill rotWithShape="1">
          <a:blip r:embed="rId2"/>
          <a:srcRect l="5401" t="5209" r="7196" b="7778"/>
          <a:stretch/>
        </p:blipFill>
        <p:spPr>
          <a:xfrm>
            <a:off x="9628073" y="664915"/>
            <a:ext cx="1046787" cy="774335"/>
          </a:xfrm>
          <a:prstGeom prst="rect">
            <a:avLst/>
          </a:prstGeom>
        </p:spPr>
      </p:pic>
    </p:spTree>
    <p:extLst>
      <p:ext uri="{BB962C8B-B14F-4D97-AF65-F5344CB8AC3E}">
        <p14:creationId xmlns:p14="http://schemas.microsoft.com/office/powerpoint/2010/main" val="2178569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9" name="Rectangle 8"/>
          <p:cNvSpPr/>
          <p:nvPr userDrawn="1"/>
        </p:nvSpPr>
        <p:spPr>
          <a:xfrm>
            <a:off x="0" y="0"/>
            <a:ext cx="12192000" cy="2227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86493" tIns="43247" rIns="86493" bIns="43247" rtlCol="0" anchor="ctr"/>
          <a:lstStyle/>
          <a:p>
            <a:pPr algn="ctr"/>
            <a:endParaRPr lang="en-US" sz="1800">
              <a:solidFill>
                <a:prstClr val="white"/>
              </a:solidFill>
            </a:endParaRPr>
          </a:p>
        </p:txBody>
      </p:sp>
      <p:sp>
        <p:nvSpPr>
          <p:cNvPr id="2" name="Title 1"/>
          <p:cNvSpPr>
            <a:spLocks noGrp="1"/>
          </p:cNvSpPr>
          <p:nvPr>
            <p:ph type="title"/>
          </p:nvPr>
        </p:nvSpPr>
        <p:spPr>
          <a:xfrm>
            <a:off x="762014" y="2483557"/>
            <a:ext cx="10706301" cy="2114070"/>
          </a:xfrm>
        </p:spPr>
        <p:txBody>
          <a:bodyPr anchor="b" anchorCtr="0">
            <a:normAutofit/>
          </a:bodyPr>
          <a:lstStyle>
            <a:lvl1pPr algn="l">
              <a:defRPr sz="3000" b="0" cap="none">
                <a:solidFill>
                  <a:schemeClr val="tx1"/>
                </a:solidFill>
              </a:defRPr>
            </a:lvl1pPr>
          </a:lstStyle>
          <a:p>
            <a:r>
              <a:rPr lang="en-US" dirty="0"/>
              <a:t>Click to edit Master title style</a:t>
            </a:r>
          </a:p>
        </p:txBody>
      </p:sp>
      <p:sp>
        <p:nvSpPr>
          <p:cNvPr id="10" name="Rectangle 9"/>
          <p:cNvSpPr/>
          <p:nvPr userDrawn="1"/>
        </p:nvSpPr>
        <p:spPr>
          <a:xfrm>
            <a:off x="0" y="4756713"/>
            <a:ext cx="12192000" cy="751345"/>
          </a:xfrm>
          <a:prstGeom prst="rect">
            <a:avLst/>
          </a:prstGeom>
          <a:solidFill>
            <a:srgbClr val="79C1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15129387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5272555"/>
            <a:ext cx="7315200" cy="566738"/>
          </a:xfrm>
        </p:spPr>
        <p:txBody>
          <a:bodyPr lIns="0" anchor="t" anchorCtr="0"/>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5527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873618"/>
            <a:ext cx="7315200" cy="50172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6"/>
          <p:cNvSpPr>
            <a:spLocks noGrp="1"/>
          </p:cNvSpPr>
          <p:nvPr>
            <p:ph type="sldNum" sz="quarter" idx="12"/>
          </p:nvPr>
        </p:nvSpPr>
        <p:spPr>
          <a:xfrm>
            <a:off x="9229577" y="6450742"/>
            <a:ext cx="2844800" cy="365125"/>
          </a:xfrm>
          <a:prstGeom prst="rect">
            <a:avLst/>
          </a:prstGeom>
        </p:spPr>
        <p:txBody>
          <a:bodyPr/>
          <a:lstStyle>
            <a:lvl1pPr>
              <a:defRPr>
                <a:solidFill>
                  <a:srgbClr val="000000"/>
                </a:solidFill>
              </a:defRPr>
            </a:lvl1pPr>
          </a:lstStyle>
          <a:p>
            <a:fld id="{59688B50-F209-5A45-8DA6-A40598A1B2D3}" type="slidenum">
              <a:rPr lang="en-US" smtClean="0"/>
              <a:pPr/>
              <a:t>‹#›</a:t>
            </a:fld>
            <a:endParaRPr lang="en-US" dirty="0"/>
          </a:p>
        </p:txBody>
      </p:sp>
      <p:pic>
        <p:nvPicPr>
          <p:cNvPr id="10" name="Picture 9">
            <a:extLst>
              <a:ext uri="{FF2B5EF4-FFF2-40B4-BE49-F238E27FC236}">
                <a16:creationId xmlns:a16="http://schemas.microsoft.com/office/drawing/2014/main" id="{64383753-DC02-4AC0-8C1F-6FD0435709A2}"/>
              </a:ext>
            </a:extLst>
          </p:cNvPr>
          <p:cNvPicPr>
            <a:picLocks noChangeAspect="1"/>
          </p:cNvPicPr>
          <p:nvPr userDrawn="1"/>
        </p:nvPicPr>
        <p:blipFill rotWithShape="1">
          <a:blip r:embed="rId2"/>
          <a:srcRect l="5401" t="5209" r="7196" b="7778"/>
          <a:stretch/>
        </p:blipFill>
        <p:spPr>
          <a:xfrm>
            <a:off x="10862493" y="169227"/>
            <a:ext cx="1046787" cy="774335"/>
          </a:xfrm>
          <a:prstGeom prst="rect">
            <a:avLst/>
          </a:prstGeom>
        </p:spPr>
      </p:pic>
    </p:spTree>
    <p:extLst>
      <p:ext uri="{BB962C8B-B14F-4D97-AF65-F5344CB8AC3E}">
        <p14:creationId xmlns:p14="http://schemas.microsoft.com/office/powerpoint/2010/main" val="37460161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 Column">
    <p:spTree>
      <p:nvGrpSpPr>
        <p:cNvPr id="1" name=""/>
        <p:cNvGrpSpPr/>
        <p:nvPr/>
      </p:nvGrpSpPr>
      <p:grpSpPr>
        <a:xfrm>
          <a:off x="0" y="0"/>
          <a:ext cx="0" cy="0"/>
          <a:chOff x="0" y="0"/>
          <a:chExt cx="0" cy="0"/>
        </a:xfrm>
      </p:grpSpPr>
      <p:sp>
        <p:nvSpPr>
          <p:cNvPr id="7" name="Text Placeholder 10"/>
          <p:cNvSpPr>
            <a:spLocks noGrp="1"/>
          </p:cNvSpPr>
          <p:nvPr>
            <p:ph type="body" sz="quarter" idx="14" hasCustomPrompt="1"/>
          </p:nvPr>
        </p:nvSpPr>
        <p:spPr>
          <a:xfrm>
            <a:off x="306377" y="202594"/>
            <a:ext cx="3806855" cy="194651"/>
          </a:xfrm>
        </p:spPr>
        <p:txBody>
          <a:bodyPr wrap="none">
            <a:noAutofit/>
          </a:bodyPr>
          <a:lstStyle>
            <a:lvl1pPr marL="0" indent="0" algn="l">
              <a:buNone/>
              <a:defRPr sz="825" baseline="0">
                <a:solidFill>
                  <a:schemeClr val="tx1">
                    <a:lumMod val="75000"/>
                    <a:lumOff val="25000"/>
                  </a:schemeClr>
                </a:solidFill>
              </a:defRPr>
            </a:lvl1pPr>
          </a:lstStyle>
          <a:p>
            <a:pPr lvl="0"/>
            <a:r>
              <a:rPr lang="en-US" dirty="0"/>
              <a:t>CONTENT DESCRIPTION (optional)</a:t>
            </a:r>
          </a:p>
        </p:txBody>
      </p:sp>
      <p:sp>
        <p:nvSpPr>
          <p:cNvPr id="8" name="Text Placeholder 10"/>
          <p:cNvSpPr>
            <a:spLocks noGrp="1"/>
          </p:cNvSpPr>
          <p:nvPr>
            <p:ph type="body" sz="quarter" idx="15" hasCustomPrompt="1"/>
          </p:nvPr>
        </p:nvSpPr>
        <p:spPr>
          <a:xfrm>
            <a:off x="7984470" y="202594"/>
            <a:ext cx="3806855" cy="194651"/>
          </a:xfrm>
        </p:spPr>
        <p:txBody>
          <a:bodyPr wrap="none">
            <a:noAutofit/>
          </a:bodyPr>
          <a:lstStyle>
            <a:lvl1pPr marL="0" indent="0" algn="r">
              <a:buNone/>
              <a:defRPr sz="825" baseline="0">
                <a:solidFill>
                  <a:schemeClr val="tx1">
                    <a:lumMod val="75000"/>
                    <a:lumOff val="25000"/>
                  </a:schemeClr>
                </a:solidFill>
              </a:defRPr>
            </a:lvl1pPr>
          </a:lstStyle>
          <a:p>
            <a:pPr lvl="0"/>
            <a:r>
              <a:rPr lang="en-US" dirty="0"/>
              <a:t>DEPARTMENT NAME (optional)</a:t>
            </a:r>
          </a:p>
        </p:txBody>
      </p:sp>
      <p:sp>
        <p:nvSpPr>
          <p:cNvPr id="2" name="Title 1"/>
          <p:cNvSpPr>
            <a:spLocks noGrp="1"/>
          </p:cNvSpPr>
          <p:nvPr>
            <p:ph type="title" hasCustomPrompt="1"/>
          </p:nvPr>
        </p:nvSpPr>
        <p:spPr>
          <a:xfrm>
            <a:off x="876984" y="705683"/>
            <a:ext cx="8838049" cy="1004887"/>
          </a:xfrm>
        </p:spPr>
        <p:txBody>
          <a:bodyPr/>
          <a:lstStyle>
            <a:lvl1pPr>
              <a:defRPr baseline="0"/>
            </a:lvl1pPr>
          </a:lstStyle>
          <a:p>
            <a:r>
              <a:rPr lang="en-US" dirty="0"/>
              <a:t>Basic 1 Column Slide To Start. Max size Arial Bold 52pt. Title can go to Two lines.</a:t>
            </a:r>
          </a:p>
        </p:txBody>
      </p:sp>
      <p:sp>
        <p:nvSpPr>
          <p:cNvPr id="6" name="Content Placeholder 5"/>
          <p:cNvSpPr>
            <a:spLocks noGrp="1"/>
          </p:cNvSpPr>
          <p:nvPr>
            <p:ph sz="quarter" idx="19"/>
          </p:nvPr>
        </p:nvSpPr>
        <p:spPr>
          <a:xfrm>
            <a:off x="876984" y="1761996"/>
            <a:ext cx="8838049" cy="41529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20167433"/>
      </p:ext>
    </p:extLst>
  </p:cSld>
  <p:clrMapOvr>
    <a:masterClrMapping/>
  </p:clrMapOvr>
  <p:extLst>
    <p:ext uri="{DCECCB84-F9BA-43D5-87BE-67443E8EF086}">
      <p15:sldGuideLst xmlns:p15="http://schemas.microsoft.com/office/powerpoint/2012/main">
        <p15:guide id="1" pos="608" userDrawn="1">
          <p15:clr>
            <a:srgbClr val="FBAE40"/>
          </p15:clr>
        </p15:guide>
        <p15:guide id="2" pos="736" userDrawn="1">
          <p15:clr>
            <a:srgbClr val="FBAE40"/>
          </p15:clr>
        </p15:guide>
        <p15:guide id="3" pos="1345" userDrawn="1">
          <p15:clr>
            <a:srgbClr val="FBAE40"/>
          </p15:clr>
        </p15:guide>
        <p15:guide id="4" pos="1473" userDrawn="1">
          <p15:clr>
            <a:srgbClr val="FBAE40"/>
          </p15:clr>
        </p15:guide>
        <p15:guide id="5" pos="2079" userDrawn="1">
          <p15:clr>
            <a:srgbClr val="FBAE40"/>
          </p15:clr>
        </p15:guide>
        <p15:guide id="6" pos="2223" userDrawn="1">
          <p15:clr>
            <a:srgbClr val="FBAE40"/>
          </p15:clr>
        </p15:guide>
        <p15:guide id="7" pos="2832" userDrawn="1">
          <p15:clr>
            <a:srgbClr val="FBAE40"/>
          </p15:clr>
        </p15:guide>
        <p15:guide id="8" pos="2960" userDrawn="1">
          <p15:clr>
            <a:srgbClr val="FBAE40"/>
          </p15:clr>
        </p15:guide>
        <p15:guide id="9" pos="3583" userDrawn="1">
          <p15:clr>
            <a:srgbClr val="FBAE40"/>
          </p15:clr>
        </p15:guide>
        <p15:guide id="10" pos="3695" userDrawn="1">
          <p15:clr>
            <a:srgbClr val="FBAE40"/>
          </p15:clr>
        </p15:guide>
        <p15:guide id="11" pos="4303" userDrawn="1">
          <p15:clr>
            <a:srgbClr val="FBAE40"/>
          </p15:clr>
        </p15:guide>
        <p15:guide id="12" pos="4431" userDrawn="1">
          <p15:clr>
            <a:srgbClr val="FBAE40"/>
          </p15:clr>
        </p15:guide>
        <p15:guide id="13" pos="5039" userDrawn="1">
          <p15:clr>
            <a:srgbClr val="FBAE40"/>
          </p15:clr>
        </p15:guide>
        <p15:guide id="14" pos="5183" userDrawn="1">
          <p15:clr>
            <a:srgbClr val="FBAE40"/>
          </p15:clr>
        </p15:guide>
        <p15:guide id="15" pos="5775" userDrawn="1">
          <p15:clr>
            <a:srgbClr val="FBAE40"/>
          </p15:clr>
        </p15:guide>
        <p15:guide id="16" pos="5935" userDrawn="1">
          <p15:clr>
            <a:srgbClr val="FBAE40"/>
          </p15:clr>
        </p15:guide>
        <p15:guide id="17" pos="6527" userDrawn="1">
          <p15:clr>
            <a:srgbClr val="FBAE40"/>
          </p15:clr>
        </p15:guide>
        <p15:guide id="18" pos="6671" userDrawn="1">
          <p15:clr>
            <a:srgbClr val="FBAE40"/>
          </p15:clr>
        </p15:guide>
        <p15:guide id="19" pos="7261" userDrawn="1">
          <p15:clr>
            <a:srgbClr val="FBAE40"/>
          </p15:clr>
        </p15:guide>
        <p15:guide id="20" pos="7421" userDrawn="1">
          <p15:clr>
            <a:srgbClr val="FBAE40"/>
          </p15:clr>
        </p15:guide>
        <p15:guide id="21" pos="8748" userDrawn="1">
          <p15:clr>
            <a:srgbClr val="FBAE40"/>
          </p15:clr>
        </p15:guide>
        <p15:guide id="22" pos="8892" userDrawn="1">
          <p15:clr>
            <a:srgbClr val="FBAE40"/>
          </p15:clr>
        </p15:guide>
        <p15:guide id="23" pos="9485" userDrawn="1">
          <p15:clr>
            <a:srgbClr val="FBAE40"/>
          </p15:clr>
        </p15:guide>
        <p15:guide id="24" pos="9629" userDrawn="1">
          <p15:clr>
            <a:srgbClr val="FBAE40"/>
          </p15:clr>
        </p15:guide>
        <p15:guide id="25" orient="horz" pos="216" userDrawn="1">
          <p15:clr>
            <a:srgbClr val="FBAE40"/>
          </p15:clr>
        </p15:guide>
        <p15:guide id="26" pos="8015" userDrawn="1">
          <p15:clr>
            <a:srgbClr val="FBAE40"/>
          </p15:clr>
        </p15:guide>
        <p15:guide id="27" pos="8159"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5225"/>
            <a:ext cx="2844800" cy="476250"/>
          </a:xfrm>
        </p:spPr>
        <p:txBody>
          <a:bodyPr/>
          <a:lstStyle>
            <a:lvl1pPr>
              <a:defRPr>
                <a:solidFill>
                  <a:srgbClr val="000000"/>
                </a:solidFill>
              </a:defRPr>
            </a:lvl1pPr>
          </a:lstStyle>
          <a:p>
            <a:pPr>
              <a:defRPr/>
            </a:pPr>
            <a:endParaRPr lang="en-US"/>
          </a:p>
        </p:txBody>
      </p:sp>
      <p:sp>
        <p:nvSpPr>
          <p:cNvPr id="6" name="Footer Placeholder 5"/>
          <p:cNvSpPr>
            <a:spLocks noGrp="1"/>
          </p:cNvSpPr>
          <p:nvPr>
            <p:ph type="ftr" sz="quarter" idx="11"/>
          </p:nvPr>
        </p:nvSpPr>
        <p:spPr>
          <a:xfrm>
            <a:off x="4165600" y="6245225"/>
            <a:ext cx="3860800" cy="476250"/>
          </a:xfrm>
        </p:spPr>
        <p:txBody>
          <a:bodyPr/>
          <a:lstStyle>
            <a:lvl1pPr>
              <a:defRPr>
                <a:solidFill>
                  <a:srgbClr val="000000"/>
                </a:solidFill>
              </a:defRPr>
            </a:lvl1pPr>
          </a:lstStyle>
          <a:p>
            <a:pPr>
              <a:defRPr/>
            </a:pPr>
            <a:endParaRPr lang="en-US"/>
          </a:p>
        </p:txBody>
      </p:sp>
      <p:sp>
        <p:nvSpPr>
          <p:cNvPr id="7" name="Slide Number Placeholder 6"/>
          <p:cNvSpPr>
            <a:spLocks noGrp="1"/>
          </p:cNvSpPr>
          <p:nvPr>
            <p:ph type="sldNum" sz="quarter" idx="12"/>
          </p:nvPr>
        </p:nvSpPr>
        <p:spPr>
          <a:xfrm>
            <a:off x="8737600" y="6245225"/>
            <a:ext cx="2844800" cy="476250"/>
          </a:xfrm>
        </p:spPr>
        <p:txBody>
          <a:bodyPr/>
          <a:lstStyle>
            <a:lvl1pPr>
              <a:defRPr>
                <a:solidFill>
                  <a:srgbClr val="000000"/>
                </a:solidFill>
              </a:defRPr>
            </a:lvl1pPr>
          </a:lstStyle>
          <a:p>
            <a:pPr>
              <a:defRPr/>
            </a:pPr>
            <a:fld id="{8C2B5A0F-0433-49D3-B65B-5094398A4F05}" type="slidenum">
              <a:rPr lang="en-US"/>
              <a:pPr>
                <a:defRPr/>
              </a:pPr>
              <a:t>‹#›</a:t>
            </a:fld>
            <a:endParaRPr lang="en-US"/>
          </a:p>
        </p:txBody>
      </p:sp>
    </p:spTree>
    <p:extLst>
      <p:ext uri="{BB962C8B-B14F-4D97-AF65-F5344CB8AC3E}">
        <p14:creationId xmlns:p14="http://schemas.microsoft.com/office/powerpoint/2010/main" val="3560522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D96"/>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A0C21F26-985F-9D40-A811-D6DE90C3D8D1}" type="slidenum">
              <a:rPr lang="en-US" smtClean="0">
                <a:solidFill>
                  <a:prstClr val="white">
                    <a:lumMod val="50000"/>
                  </a:prstClr>
                </a:solidFill>
              </a:rPr>
              <a:pPr/>
              <a:t>‹#›</a:t>
            </a:fld>
            <a:endParaRPr lang="en-US">
              <a:solidFill>
                <a:prstClr val="white">
                  <a:lumMod val="50000"/>
                </a:prstClr>
              </a:solidFill>
            </a:endParaRPr>
          </a:p>
        </p:txBody>
      </p:sp>
    </p:spTree>
    <p:extLst>
      <p:ext uri="{BB962C8B-B14F-4D97-AF65-F5344CB8AC3E}">
        <p14:creationId xmlns:p14="http://schemas.microsoft.com/office/powerpoint/2010/main" val="1764322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D96"/>
                </a:solidFill>
              </a:defRPr>
            </a:lvl1pPr>
          </a:lstStyle>
          <a:p>
            <a:r>
              <a:rPr lang="en-US" dirty="0"/>
              <a:t>Click to edit Master title style</a:t>
            </a:r>
          </a:p>
        </p:txBody>
      </p:sp>
      <p:sp>
        <p:nvSpPr>
          <p:cNvPr id="3" name="Content Placeholder 2"/>
          <p:cNvSpPr>
            <a:spLocks noGrp="1"/>
          </p:cNvSpPr>
          <p:nvPr>
            <p:ph sz="half" idx="1"/>
          </p:nvPr>
        </p:nvSpPr>
        <p:spPr>
          <a:xfrm>
            <a:off x="534567" y="1170215"/>
            <a:ext cx="5343725" cy="5161643"/>
          </a:xfrm>
        </p:spPr>
        <p:txBody>
          <a:bodyPr>
            <a:normAutofit/>
          </a:bodyPr>
          <a:lstStyle>
            <a:lvl1pPr>
              <a:defRPr sz="2000"/>
            </a:lvl1pPr>
            <a:lvl2pPr>
              <a:defRPr sz="1800"/>
            </a:lvl2pPr>
            <a:lvl3pPr>
              <a:defRPr sz="1600"/>
            </a:lvl3pPr>
            <a:lvl4pPr>
              <a:defRPr sz="1400"/>
            </a:lvl4pPr>
            <a:lvl5pPr>
              <a:defRPr sz="1200"/>
            </a:lvl5pPr>
            <a:lvl6pPr>
              <a:defRPr sz="1700"/>
            </a:lvl6pPr>
            <a:lvl7pPr>
              <a:defRPr sz="1700"/>
            </a:lvl7pPr>
            <a:lvl8pPr>
              <a:defRPr sz="1700"/>
            </a:lvl8pPr>
            <a:lvl9pPr>
              <a:defRPr sz="17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68038" y="1170215"/>
            <a:ext cx="5354700" cy="5161643"/>
          </a:xfrm>
        </p:spPr>
        <p:txBody>
          <a:bodyPr>
            <a:normAutofit/>
          </a:bodyPr>
          <a:lstStyle>
            <a:lvl1pPr>
              <a:defRPr sz="2000"/>
            </a:lvl1pPr>
            <a:lvl2pPr>
              <a:defRPr sz="1800"/>
            </a:lvl2pPr>
            <a:lvl3pPr>
              <a:defRPr sz="1600"/>
            </a:lvl3pPr>
            <a:lvl4pPr>
              <a:defRPr sz="1400"/>
            </a:lvl4pPr>
            <a:lvl5pPr>
              <a:defRPr sz="1200"/>
            </a:lvl5pPr>
            <a:lvl6pPr>
              <a:defRPr sz="1700"/>
            </a:lvl6pPr>
            <a:lvl7pPr>
              <a:defRPr sz="1700"/>
            </a:lvl7pPr>
            <a:lvl8pPr>
              <a:defRPr sz="1700"/>
            </a:lvl8pPr>
            <a:lvl9pPr>
              <a:defRPr sz="17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A0C21F26-985F-9D40-A811-D6DE90C3D8D1}" type="slidenum">
              <a:rPr lang="en-US" smtClean="0">
                <a:solidFill>
                  <a:prstClr val="white">
                    <a:lumMod val="50000"/>
                  </a:prstClr>
                </a:solidFill>
              </a:rPr>
              <a:pPr/>
              <a:t>‹#›</a:t>
            </a:fld>
            <a:endParaRPr lang="en-US">
              <a:solidFill>
                <a:prstClr val="white">
                  <a:lumMod val="50000"/>
                </a:prstClr>
              </a:solidFill>
            </a:endParaRPr>
          </a:p>
        </p:txBody>
      </p:sp>
    </p:spTree>
    <p:extLst>
      <p:ext uri="{BB962C8B-B14F-4D97-AF65-F5344CB8AC3E}">
        <p14:creationId xmlns:p14="http://schemas.microsoft.com/office/powerpoint/2010/main" val="1247413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D96"/>
                </a:solidFill>
              </a:defRPr>
            </a:lvl1pPr>
          </a:lstStyle>
          <a:p>
            <a:r>
              <a:rPr lang="en-US" dirty="0"/>
              <a:t>Click to edit Master title style</a:t>
            </a:r>
          </a:p>
        </p:txBody>
      </p:sp>
      <p:sp>
        <p:nvSpPr>
          <p:cNvPr id="3" name="Text Placeholder 2"/>
          <p:cNvSpPr>
            <a:spLocks noGrp="1"/>
          </p:cNvSpPr>
          <p:nvPr>
            <p:ph type="body" idx="1"/>
          </p:nvPr>
        </p:nvSpPr>
        <p:spPr>
          <a:xfrm>
            <a:off x="541325" y="1142995"/>
            <a:ext cx="5383331" cy="416772"/>
          </a:xfrm>
        </p:spPr>
        <p:txBody>
          <a:bodyPr anchor="b">
            <a:noAutofit/>
          </a:bodyPr>
          <a:lstStyle>
            <a:lvl1pPr marL="0" indent="0">
              <a:buNone/>
              <a:defRPr sz="2000" b="1"/>
            </a:lvl1pPr>
            <a:lvl2pPr marL="432465" indent="0">
              <a:buNone/>
              <a:defRPr sz="1900" b="1"/>
            </a:lvl2pPr>
            <a:lvl3pPr marL="864931" indent="0">
              <a:buNone/>
              <a:defRPr sz="1700" b="1"/>
            </a:lvl3pPr>
            <a:lvl4pPr marL="1297396" indent="0">
              <a:buNone/>
              <a:defRPr sz="1500" b="1"/>
            </a:lvl4pPr>
            <a:lvl5pPr marL="1729862" indent="0">
              <a:buNone/>
              <a:defRPr sz="1500" b="1"/>
            </a:lvl5pPr>
            <a:lvl6pPr marL="2162327" indent="0">
              <a:buNone/>
              <a:defRPr sz="1500" b="1"/>
            </a:lvl6pPr>
            <a:lvl7pPr marL="2594793" indent="0">
              <a:buNone/>
              <a:defRPr sz="1500" b="1"/>
            </a:lvl7pPr>
            <a:lvl8pPr marL="3027258" indent="0">
              <a:buNone/>
              <a:defRPr sz="1500" b="1"/>
            </a:lvl8pPr>
            <a:lvl9pPr marL="3459724" indent="0">
              <a:buNone/>
              <a:defRPr sz="1500" b="1"/>
            </a:lvl9pPr>
          </a:lstStyle>
          <a:p>
            <a:pPr lvl="0"/>
            <a:r>
              <a:rPr lang="en-US" dirty="0"/>
              <a:t>Click to edit Master text styles</a:t>
            </a:r>
          </a:p>
        </p:txBody>
      </p:sp>
      <p:sp>
        <p:nvSpPr>
          <p:cNvPr id="4" name="Content Placeholder 3"/>
          <p:cNvSpPr>
            <a:spLocks noGrp="1"/>
          </p:cNvSpPr>
          <p:nvPr>
            <p:ph sz="half" idx="2"/>
          </p:nvPr>
        </p:nvSpPr>
        <p:spPr>
          <a:xfrm>
            <a:off x="541325" y="1571674"/>
            <a:ext cx="5383331" cy="4760184"/>
          </a:xfrm>
        </p:spPr>
        <p:txBody>
          <a:bodyPr>
            <a:normAutofit/>
          </a:bodyPr>
          <a:lstStyle>
            <a:lvl1pPr>
              <a:defRPr sz="1800"/>
            </a:lvl1pPr>
            <a:lvl2pPr>
              <a:defRPr sz="1600"/>
            </a:lvl2pPr>
            <a:lvl3pPr>
              <a:defRPr sz="1400"/>
            </a:lvl3pPr>
            <a:lvl4pPr>
              <a:defRPr sz="1200"/>
            </a:lvl4pPr>
            <a:lvl5pPr>
              <a:defRPr sz="11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62789" y="1133924"/>
            <a:ext cx="5396232" cy="416772"/>
          </a:xfrm>
        </p:spPr>
        <p:txBody>
          <a:bodyPr anchor="b">
            <a:noAutofit/>
          </a:bodyPr>
          <a:lstStyle>
            <a:lvl1pPr marL="0" indent="0">
              <a:buNone/>
              <a:defRPr sz="2000" b="1"/>
            </a:lvl1pPr>
            <a:lvl2pPr marL="432465" indent="0">
              <a:buNone/>
              <a:defRPr sz="1900" b="1"/>
            </a:lvl2pPr>
            <a:lvl3pPr marL="864931" indent="0">
              <a:buNone/>
              <a:defRPr sz="1700" b="1"/>
            </a:lvl3pPr>
            <a:lvl4pPr marL="1297396" indent="0">
              <a:buNone/>
              <a:defRPr sz="1500" b="1"/>
            </a:lvl4pPr>
            <a:lvl5pPr marL="1729862" indent="0">
              <a:buNone/>
              <a:defRPr sz="1500" b="1"/>
            </a:lvl5pPr>
            <a:lvl6pPr marL="2162327" indent="0">
              <a:buNone/>
              <a:defRPr sz="1500" b="1"/>
            </a:lvl6pPr>
            <a:lvl7pPr marL="2594793" indent="0">
              <a:buNone/>
              <a:defRPr sz="1500" b="1"/>
            </a:lvl7pPr>
            <a:lvl8pPr marL="3027258" indent="0">
              <a:buNone/>
              <a:defRPr sz="1500" b="1"/>
            </a:lvl8pPr>
            <a:lvl9pPr marL="3459724" indent="0">
              <a:buNone/>
              <a:defRPr sz="1500" b="1"/>
            </a:lvl9pPr>
          </a:lstStyle>
          <a:p>
            <a:pPr lvl="0"/>
            <a:r>
              <a:rPr lang="en-US" dirty="0"/>
              <a:t>Click to edit Master text styles</a:t>
            </a:r>
          </a:p>
        </p:txBody>
      </p:sp>
      <p:sp>
        <p:nvSpPr>
          <p:cNvPr id="6" name="Content Placeholder 5"/>
          <p:cNvSpPr>
            <a:spLocks noGrp="1"/>
          </p:cNvSpPr>
          <p:nvPr>
            <p:ph sz="quarter" idx="4"/>
          </p:nvPr>
        </p:nvSpPr>
        <p:spPr>
          <a:xfrm>
            <a:off x="6162789" y="1562603"/>
            <a:ext cx="5396232" cy="4760184"/>
          </a:xfrm>
        </p:spPr>
        <p:txBody>
          <a:bodyPr>
            <a:normAutofit/>
          </a:bodyPr>
          <a:lstStyle>
            <a:lvl1pPr>
              <a:defRPr sz="1800"/>
            </a:lvl1pPr>
            <a:lvl2pPr>
              <a:defRPr sz="1600"/>
            </a:lvl2pPr>
            <a:lvl3pPr>
              <a:defRPr sz="1400"/>
            </a:lvl3pPr>
            <a:lvl4pPr>
              <a:defRPr sz="1200"/>
            </a:lvl4pPr>
            <a:lvl5pPr>
              <a:defRPr sz="11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A0C21F26-985F-9D40-A811-D6DE90C3D8D1}" type="slidenum">
              <a:rPr lang="en-US" smtClean="0">
                <a:solidFill>
                  <a:prstClr val="white">
                    <a:lumMod val="50000"/>
                  </a:prstClr>
                </a:solidFill>
              </a:rPr>
              <a:pPr/>
              <a:t>‹#›</a:t>
            </a:fld>
            <a:endParaRPr lang="en-US">
              <a:solidFill>
                <a:prstClr val="white">
                  <a:lumMod val="50000"/>
                </a:prstClr>
              </a:solidFill>
            </a:endParaRPr>
          </a:p>
        </p:txBody>
      </p:sp>
    </p:spTree>
    <p:extLst>
      <p:ext uri="{BB962C8B-B14F-4D97-AF65-F5344CB8AC3E}">
        <p14:creationId xmlns:p14="http://schemas.microsoft.com/office/powerpoint/2010/main" val="2845474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9637" y="157759"/>
            <a:ext cx="11748512" cy="797537"/>
          </a:xfrm>
        </p:spPr>
        <p:txBody>
          <a:bodyPr anchor="b">
            <a:normAutofit/>
          </a:bodyPr>
          <a:lstStyle>
            <a:lvl1pPr algn="l">
              <a:defRPr sz="2800" b="1">
                <a:solidFill>
                  <a:srgbClr val="007D96"/>
                </a:solidFill>
              </a:defRPr>
            </a:lvl1pPr>
          </a:lstStyle>
          <a:p>
            <a:r>
              <a:rPr lang="en-US" dirty="0"/>
              <a:t>Click to edit Master title style</a:t>
            </a:r>
          </a:p>
        </p:txBody>
      </p:sp>
      <p:sp>
        <p:nvSpPr>
          <p:cNvPr id="8" name="Round Same Side Corner Rectangle 7"/>
          <p:cNvSpPr/>
          <p:nvPr userDrawn="1"/>
        </p:nvSpPr>
        <p:spPr>
          <a:xfrm rot="5400000" flipH="1">
            <a:off x="-914450" y="1943016"/>
            <a:ext cx="5291356" cy="3462463"/>
          </a:xfrm>
          <a:prstGeom prst="round2SameRect">
            <a:avLst>
              <a:gd name="adj1" fmla="val 9364"/>
              <a:gd name="adj2" fmla="val 0"/>
            </a:avLst>
          </a:prstGeom>
          <a:solidFill>
            <a:schemeClr val="accent3">
              <a:lumMod val="20000"/>
              <a:lumOff val="80000"/>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lIns="86493" tIns="43247" rIns="86493" bIns="43247" rtlCol="0" anchor="ctr"/>
          <a:lstStyle/>
          <a:p>
            <a:pPr algn="ctr"/>
            <a:endParaRPr lang="en-US" sz="1800">
              <a:solidFill>
                <a:prstClr val="white"/>
              </a:solidFill>
            </a:endParaRPr>
          </a:p>
        </p:txBody>
      </p:sp>
      <p:sp>
        <p:nvSpPr>
          <p:cNvPr id="3" name="Content Placeholder 2"/>
          <p:cNvSpPr>
            <a:spLocks noGrp="1"/>
          </p:cNvSpPr>
          <p:nvPr>
            <p:ph idx="1"/>
          </p:nvPr>
        </p:nvSpPr>
        <p:spPr>
          <a:xfrm>
            <a:off x="3808214" y="1028571"/>
            <a:ext cx="8238647" cy="5285144"/>
          </a:xfrm>
        </p:spPr>
        <p:txBody>
          <a:bodyPr/>
          <a:lstStyle>
            <a:lvl1pPr>
              <a:defRPr sz="2000"/>
            </a:lvl1pPr>
            <a:lvl2pPr>
              <a:defRPr sz="1800"/>
            </a:lvl2pPr>
            <a:lvl3pPr>
              <a:defRPr sz="1600"/>
            </a:lvl3pPr>
            <a:lvl4pPr>
              <a:defRPr sz="1400"/>
            </a:lvl4pPr>
            <a:lvl5pPr>
              <a:defRPr sz="1200"/>
            </a:lvl5pPr>
            <a:lvl6pPr>
              <a:defRPr sz="1900"/>
            </a:lvl6pPr>
            <a:lvl7pPr>
              <a:defRPr sz="1900"/>
            </a:lvl7pPr>
            <a:lvl8pPr>
              <a:defRPr sz="1900"/>
            </a:lvl8pPr>
            <a:lvl9pPr>
              <a:defRPr sz="19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295587" y="1159541"/>
            <a:ext cx="2923015" cy="5011718"/>
          </a:xfrm>
        </p:spPr>
        <p:txBody>
          <a:bodyPr>
            <a:normAutofit/>
          </a:bodyPr>
          <a:lstStyle>
            <a:lvl1pPr marL="0" indent="0">
              <a:buNone/>
              <a:defRPr sz="1400"/>
            </a:lvl1pPr>
            <a:lvl2pPr marL="432465" indent="0">
              <a:buNone/>
              <a:defRPr sz="1100"/>
            </a:lvl2pPr>
            <a:lvl3pPr marL="864931" indent="0">
              <a:buNone/>
              <a:defRPr sz="900"/>
            </a:lvl3pPr>
            <a:lvl4pPr marL="1297396" indent="0">
              <a:buNone/>
              <a:defRPr sz="900"/>
            </a:lvl4pPr>
            <a:lvl5pPr marL="1729862" indent="0">
              <a:buNone/>
              <a:defRPr sz="900"/>
            </a:lvl5pPr>
            <a:lvl6pPr marL="2162327" indent="0">
              <a:buNone/>
              <a:defRPr sz="900"/>
            </a:lvl6pPr>
            <a:lvl7pPr marL="2594793" indent="0">
              <a:buNone/>
              <a:defRPr sz="900"/>
            </a:lvl7pPr>
            <a:lvl8pPr marL="3027258" indent="0">
              <a:buNone/>
              <a:defRPr sz="900"/>
            </a:lvl8pPr>
            <a:lvl9pPr marL="3459724" indent="0">
              <a:buNone/>
              <a:defRPr sz="9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A0C21F26-985F-9D40-A811-D6DE90C3D8D1}" type="slidenum">
              <a:rPr lang="en-US" smtClean="0">
                <a:solidFill>
                  <a:prstClr val="white">
                    <a:lumMod val="50000"/>
                  </a:prstClr>
                </a:solidFill>
              </a:rPr>
              <a:pPr/>
              <a:t>‹#›</a:t>
            </a:fld>
            <a:endParaRPr lang="en-US">
              <a:solidFill>
                <a:prstClr val="white">
                  <a:lumMod val="50000"/>
                </a:prstClr>
              </a:solidFill>
            </a:endParaRPr>
          </a:p>
        </p:txBody>
      </p:sp>
    </p:spTree>
    <p:extLst>
      <p:ext uri="{BB962C8B-B14F-4D97-AF65-F5344CB8AC3E}">
        <p14:creationId xmlns:p14="http://schemas.microsoft.com/office/powerpoint/2010/main" val="3946991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D96"/>
                </a:solidFill>
              </a:defRPr>
            </a:lvl1pPr>
          </a:lstStyle>
          <a:p>
            <a:r>
              <a:rPr lang="en-US" dirty="0"/>
              <a:t>Click to edit Master title style</a:t>
            </a:r>
          </a:p>
        </p:txBody>
      </p:sp>
      <p:sp>
        <p:nvSpPr>
          <p:cNvPr id="5" name="Slide Number Placeholder 4"/>
          <p:cNvSpPr>
            <a:spLocks noGrp="1"/>
          </p:cNvSpPr>
          <p:nvPr>
            <p:ph type="sldNum" sz="quarter" idx="12"/>
          </p:nvPr>
        </p:nvSpPr>
        <p:spPr/>
        <p:txBody>
          <a:bodyPr/>
          <a:lstStyle/>
          <a:p>
            <a:fld id="{A0C21F26-985F-9D40-A811-D6DE90C3D8D1}" type="slidenum">
              <a:rPr lang="en-US" smtClean="0">
                <a:solidFill>
                  <a:prstClr val="white">
                    <a:lumMod val="50000"/>
                  </a:prstClr>
                </a:solidFill>
              </a:rPr>
              <a:pPr/>
              <a:t>‹#›</a:t>
            </a:fld>
            <a:endParaRPr lang="en-US">
              <a:solidFill>
                <a:prstClr val="white">
                  <a:lumMod val="50000"/>
                </a:prstClr>
              </a:solidFill>
            </a:endParaRPr>
          </a:p>
        </p:txBody>
      </p:sp>
    </p:spTree>
    <p:extLst>
      <p:ext uri="{BB962C8B-B14F-4D97-AF65-F5344CB8AC3E}">
        <p14:creationId xmlns:p14="http://schemas.microsoft.com/office/powerpoint/2010/main" val="636947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0C21F26-985F-9D40-A811-D6DE90C3D8D1}" type="slidenum">
              <a:rPr lang="en-US" smtClean="0">
                <a:solidFill>
                  <a:prstClr val="white">
                    <a:lumMod val="50000"/>
                  </a:prstClr>
                </a:solidFill>
              </a:rPr>
              <a:pPr/>
              <a:t>‹#›</a:t>
            </a:fld>
            <a:endParaRPr lang="en-US">
              <a:solidFill>
                <a:prstClr val="white">
                  <a:lumMod val="50000"/>
                </a:prstClr>
              </a:solidFill>
            </a:endParaRPr>
          </a:p>
        </p:txBody>
      </p:sp>
    </p:spTree>
    <p:extLst>
      <p:ext uri="{BB962C8B-B14F-4D97-AF65-F5344CB8AC3E}">
        <p14:creationId xmlns:p14="http://schemas.microsoft.com/office/powerpoint/2010/main" val="3317447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 Column">
    <p:spTree>
      <p:nvGrpSpPr>
        <p:cNvPr id="1" name=""/>
        <p:cNvGrpSpPr/>
        <p:nvPr/>
      </p:nvGrpSpPr>
      <p:grpSpPr>
        <a:xfrm>
          <a:off x="0" y="0"/>
          <a:ext cx="0" cy="0"/>
          <a:chOff x="0" y="0"/>
          <a:chExt cx="0" cy="0"/>
        </a:xfrm>
      </p:grpSpPr>
      <p:sp>
        <p:nvSpPr>
          <p:cNvPr id="7" name="Text Placeholder 10"/>
          <p:cNvSpPr>
            <a:spLocks noGrp="1"/>
          </p:cNvSpPr>
          <p:nvPr>
            <p:ph type="body" sz="quarter" idx="14" hasCustomPrompt="1"/>
          </p:nvPr>
        </p:nvSpPr>
        <p:spPr>
          <a:xfrm>
            <a:off x="306377" y="202594"/>
            <a:ext cx="3806855" cy="194651"/>
          </a:xfrm>
        </p:spPr>
        <p:txBody>
          <a:bodyPr wrap="none">
            <a:noAutofit/>
          </a:bodyPr>
          <a:lstStyle>
            <a:lvl1pPr marL="0" indent="0" algn="l">
              <a:buNone/>
              <a:defRPr sz="825" baseline="0">
                <a:solidFill>
                  <a:schemeClr val="tx1">
                    <a:lumMod val="75000"/>
                    <a:lumOff val="25000"/>
                  </a:schemeClr>
                </a:solidFill>
              </a:defRPr>
            </a:lvl1pPr>
          </a:lstStyle>
          <a:p>
            <a:pPr lvl="0"/>
            <a:r>
              <a:rPr lang="en-US" dirty="0"/>
              <a:t>CONTENT DESCRIPTION (optional)</a:t>
            </a:r>
          </a:p>
        </p:txBody>
      </p:sp>
      <p:sp>
        <p:nvSpPr>
          <p:cNvPr id="8" name="Text Placeholder 10"/>
          <p:cNvSpPr>
            <a:spLocks noGrp="1"/>
          </p:cNvSpPr>
          <p:nvPr>
            <p:ph type="body" sz="quarter" idx="15" hasCustomPrompt="1"/>
          </p:nvPr>
        </p:nvSpPr>
        <p:spPr>
          <a:xfrm>
            <a:off x="7984470" y="202594"/>
            <a:ext cx="3806855" cy="194651"/>
          </a:xfrm>
        </p:spPr>
        <p:txBody>
          <a:bodyPr wrap="none">
            <a:noAutofit/>
          </a:bodyPr>
          <a:lstStyle>
            <a:lvl1pPr marL="0" indent="0" algn="r">
              <a:buNone/>
              <a:defRPr sz="825" baseline="0">
                <a:solidFill>
                  <a:schemeClr val="tx1">
                    <a:lumMod val="75000"/>
                    <a:lumOff val="25000"/>
                  </a:schemeClr>
                </a:solidFill>
              </a:defRPr>
            </a:lvl1pPr>
          </a:lstStyle>
          <a:p>
            <a:pPr lvl="0"/>
            <a:r>
              <a:rPr lang="en-US" dirty="0"/>
              <a:t>DEPARTMENT NAME (optional)</a:t>
            </a:r>
          </a:p>
        </p:txBody>
      </p:sp>
      <p:sp>
        <p:nvSpPr>
          <p:cNvPr id="2" name="Title 1"/>
          <p:cNvSpPr>
            <a:spLocks noGrp="1"/>
          </p:cNvSpPr>
          <p:nvPr>
            <p:ph type="title" hasCustomPrompt="1"/>
          </p:nvPr>
        </p:nvSpPr>
        <p:spPr>
          <a:xfrm>
            <a:off x="876984" y="705683"/>
            <a:ext cx="8838049" cy="1004887"/>
          </a:xfrm>
        </p:spPr>
        <p:txBody>
          <a:bodyPr/>
          <a:lstStyle>
            <a:lvl1pPr>
              <a:defRPr baseline="0"/>
            </a:lvl1pPr>
          </a:lstStyle>
          <a:p>
            <a:r>
              <a:rPr lang="en-US" dirty="0"/>
              <a:t>Basic 1 Column Slide To Start. Max size Arial Bold 52pt. Title can go to Two lines.</a:t>
            </a:r>
          </a:p>
        </p:txBody>
      </p:sp>
      <p:sp>
        <p:nvSpPr>
          <p:cNvPr id="6" name="Content Placeholder 5"/>
          <p:cNvSpPr>
            <a:spLocks noGrp="1"/>
          </p:cNvSpPr>
          <p:nvPr>
            <p:ph sz="quarter" idx="19"/>
          </p:nvPr>
        </p:nvSpPr>
        <p:spPr>
          <a:xfrm>
            <a:off x="876984" y="1761996"/>
            <a:ext cx="8838049" cy="41529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37294253"/>
      </p:ext>
    </p:extLst>
  </p:cSld>
  <p:clrMapOvr>
    <a:masterClrMapping/>
  </p:clrMapOvr>
  <p:extLst>
    <p:ext uri="{DCECCB84-F9BA-43D5-87BE-67443E8EF086}">
      <p15:sldGuideLst xmlns:p15="http://schemas.microsoft.com/office/powerpoint/2012/main">
        <p15:guide id="1" pos="608" userDrawn="1">
          <p15:clr>
            <a:srgbClr val="FBAE40"/>
          </p15:clr>
        </p15:guide>
        <p15:guide id="2" pos="736" userDrawn="1">
          <p15:clr>
            <a:srgbClr val="FBAE40"/>
          </p15:clr>
        </p15:guide>
        <p15:guide id="3" pos="1345" userDrawn="1">
          <p15:clr>
            <a:srgbClr val="FBAE40"/>
          </p15:clr>
        </p15:guide>
        <p15:guide id="4" pos="1473" userDrawn="1">
          <p15:clr>
            <a:srgbClr val="FBAE40"/>
          </p15:clr>
        </p15:guide>
        <p15:guide id="5" pos="2079" userDrawn="1">
          <p15:clr>
            <a:srgbClr val="FBAE40"/>
          </p15:clr>
        </p15:guide>
        <p15:guide id="6" pos="2223" userDrawn="1">
          <p15:clr>
            <a:srgbClr val="FBAE40"/>
          </p15:clr>
        </p15:guide>
        <p15:guide id="7" pos="2832" userDrawn="1">
          <p15:clr>
            <a:srgbClr val="FBAE40"/>
          </p15:clr>
        </p15:guide>
        <p15:guide id="8" pos="2960" userDrawn="1">
          <p15:clr>
            <a:srgbClr val="FBAE40"/>
          </p15:clr>
        </p15:guide>
        <p15:guide id="9" pos="3583" userDrawn="1">
          <p15:clr>
            <a:srgbClr val="FBAE40"/>
          </p15:clr>
        </p15:guide>
        <p15:guide id="10" pos="3695" userDrawn="1">
          <p15:clr>
            <a:srgbClr val="FBAE40"/>
          </p15:clr>
        </p15:guide>
        <p15:guide id="11" pos="4303" userDrawn="1">
          <p15:clr>
            <a:srgbClr val="FBAE40"/>
          </p15:clr>
        </p15:guide>
        <p15:guide id="12" pos="4431" userDrawn="1">
          <p15:clr>
            <a:srgbClr val="FBAE40"/>
          </p15:clr>
        </p15:guide>
        <p15:guide id="13" pos="5039" userDrawn="1">
          <p15:clr>
            <a:srgbClr val="FBAE40"/>
          </p15:clr>
        </p15:guide>
        <p15:guide id="14" pos="5183" userDrawn="1">
          <p15:clr>
            <a:srgbClr val="FBAE40"/>
          </p15:clr>
        </p15:guide>
        <p15:guide id="15" pos="5775" userDrawn="1">
          <p15:clr>
            <a:srgbClr val="FBAE40"/>
          </p15:clr>
        </p15:guide>
        <p15:guide id="16" pos="5935" userDrawn="1">
          <p15:clr>
            <a:srgbClr val="FBAE40"/>
          </p15:clr>
        </p15:guide>
        <p15:guide id="17" pos="6527" userDrawn="1">
          <p15:clr>
            <a:srgbClr val="FBAE40"/>
          </p15:clr>
        </p15:guide>
        <p15:guide id="18" pos="6671" userDrawn="1">
          <p15:clr>
            <a:srgbClr val="FBAE40"/>
          </p15:clr>
        </p15:guide>
        <p15:guide id="19" pos="7261" userDrawn="1">
          <p15:clr>
            <a:srgbClr val="FBAE40"/>
          </p15:clr>
        </p15:guide>
        <p15:guide id="20" pos="7421" userDrawn="1">
          <p15:clr>
            <a:srgbClr val="FBAE40"/>
          </p15:clr>
        </p15:guide>
        <p15:guide id="21" pos="8748" userDrawn="1">
          <p15:clr>
            <a:srgbClr val="FBAE40"/>
          </p15:clr>
        </p15:guide>
        <p15:guide id="22" pos="8892" userDrawn="1">
          <p15:clr>
            <a:srgbClr val="FBAE40"/>
          </p15:clr>
        </p15:guide>
        <p15:guide id="23" pos="9485" userDrawn="1">
          <p15:clr>
            <a:srgbClr val="FBAE40"/>
          </p15:clr>
        </p15:guide>
        <p15:guide id="24" pos="9629" userDrawn="1">
          <p15:clr>
            <a:srgbClr val="FBAE40"/>
          </p15:clr>
        </p15:guide>
        <p15:guide id="25" orient="horz" pos="216" userDrawn="1">
          <p15:clr>
            <a:srgbClr val="FBAE40"/>
          </p15:clr>
        </p15:guide>
        <p15:guide id="26" pos="8015" userDrawn="1">
          <p15:clr>
            <a:srgbClr val="FBAE40"/>
          </p15:clr>
        </p15:guide>
        <p15:guide id="27" pos="8159"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6" Type="http://schemas.openxmlformats.org/officeDocument/2006/relationships/image" Target="../media/image2.png"/><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image" Target="../media/image1.png"/><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7061" y="157758"/>
            <a:ext cx="10325819" cy="970284"/>
          </a:xfrm>
          <a:prstGeom prst="rect">
            <a:avLst/>
          </a:prstGeom>
        </p:spPr>
        <p:txBody>
          <a:bodyPr vert="horz" lIns="86493" tIns="43247" rIns="86493" bIns="43247" rtlCol="0" anchor="b" anchorCtr="0">
            <a:normAutofit/>
          </a:bodyPr>
          <a:lstStyle/>
          <a:p>
            <a:r>
              <a:rPr lang="en-US" dirty="0"/>
              <a:t>Click to edit Master title style</a:t>
            </a:r>
          </a:p>
        </p:txBody>
      </p:sp>
      <p:sp>
        <p:nvSpPr>
          <p:cNvPr id="3" name="Text Placeholder 2"/>
          <p:cNvSpPr>
            <a:spLocks noGrp="1"/>
          </p:cNvSpPr>
          <p:nvPr>
            <p:ph type="body" idx="1"/>
          </p:nvPr>
        </p:nvSpPr>
        <p:spPr>
          <a:xfrm>
            <a:off x="923636" y="1588655"/>
            <a:ext cx="10369357" cy="4839284"/>
          </a:xfrm>
          <a:prstGeom prst="rect">
            <a:avLst/>
          </a:prstGeom>
        </p:spPr>
        <p:txBody>
          <a:bodyPr vert="horz" lIns="86493" tIns="43247" rIns="86493" bIns="43247"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49642" y="6588483"/>
            <a:ext cx="502217" cy="168176"/>
          </a:xfrm>
          <a:prstGeom prst="rect">
            <a:avLst/>
          </a:prstGeom>
        </p:spPr>
        <p:txBody>
          <a:bodyPr vert="horz" lIns="86493" tIns="43247" rIns="86493" bIns="43247" rtlCol="0" anchor="ctr"/>
          <a:lstStyle>
            <a:lvl1pPr algn="r">
              <a:defRPr sz="900">
                <a:solidFill>
                  <a:schemeClr val="bg1">
                    <a:lumMod val="50000"/>
                  </a:schemeClr>
                </a:solidFill>
              </a:defRPr>
            </a:lvl1pPr>
          </a:lstStyle>
          <a:p>
            <a:r>
              <a:rPr lang="en-US" dirty="0">
                <a:solidFill>
                  <a:prstClr val="white">
                    <a:lumMod val="50000"/>
                  </a:prstClr>
                </a:solidFill>
              </a:rPr>
              <a:t> </a:t>
            </a:r>
            <a:fld id="{A0C21F26-985F-9D40-A811-D6DE90C3D8D1}" type="slidenum">
              <a:rPr lang="en-US" smtClean="0">
                <a:solidFill>
                  <a:prstClr val="white">
                    <a:lumMod val="50000"/>
                  </a:prstClr>
                </a:solidFill>
              </a:rPr>
              <a:pPr/>
              <a:t>‹#›</a:t>
            </a:fld>
            <a:endParaRPr lang="en-US" dirty="0">
              <a:solidFill>
                <a:prstClr val="white">
                  <a:lumMod val="50000"/>
                </a:prstClr>
              </a:solidFill>
            </a:endParaRPr>
          </a:p>
        </p:txBody>
      </p:sp>
      <p:sp>
        <p:nvSpPr>
          <p:cNvPr id="13" name="Rectangle 12"/>
          <p:cNvSpPr/>
          <p:nvPr userDrawn="1"/>
        </p:nvSpPr>
        <p:spPr>
          <a:xfrm>
            <a:off x="0" y="1"/>
            <a:ext cx="12192000" cy="64977"/>
          </a:xfrm>
          <a:prstGeom prst="rect">
            <a:avLst/>
          </a:prstGeom>
          <a:solidFill>
            <a:srgbClr val="79C1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pic>
        <p:nvPicPr>
          <p:cNvPr id="10" name="Picture 9" descr="KPhor_307pc_4in_wide_300dpi.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276950" y="6507692"/>
            <a:ext cx="2626860" cy="221073"/>
          </a:xfrm>
          <a:prstGeom prst="rect">
            <a:avLst/>
          </a:prstGeom>
        </p:spPr>
      </p:pic>
      <p:pic>
        <p:nvPicPr>
          <p:cNvPr id="7" name="Picture 6">
            <a:extLst>
              <a:ext uri="{FF2B5EF4-FFF2-40B4-BE49-F238E27FC236}">
                <a16:creationId xmlns:a16="http://schemas.microsoft.com/office/drawing/2014/main" id="{8A75C181-0944-4421-9F16-0FB6928298DF}"/>
              </a:ext>
            </a:extLst>
          </p:cNvPr>
          <p:cNvPicPr>
            <a:picLocks noChangeAspect="1"/>
          </p:cNvPicPr>
          <p:nvPr userDrawn="1"/>
        </p:nvPicPr>
        <p:blipFill>
          <a:blip r:embed="rId12"/>
          <a:stretch>
            <a:fillRect/>
          </a:stretch>
        </p:blipFill>
        <p:spPr>
          <a:xfrm>
            <a:off x="10694452" y="103918"/>
            <a:ext cx="1270931" cy="944372"/>
          </a:xfrm>
          <a:prstGeom prst="rect">
            <a:avLst/>
          </a:prstGeom>
        </p:spPr>
      </p:pic>
      <p:sp>
        <p:nvSpPr>
          <p:cNvPr id="8" name="TextBox 7">
            <a:extLst>
              <a:ext uri="{FF2B5EF4-FFF2-40B4-BE49-F238E27FC236}">
                <a16:creationId xmlns:a16="http://schemas.microsoft.com/office/drawing/2014/main" id="{62C6B071-0050-4F99-9A58-5C03ED4C4D8A}"/>
              </a:ext>
            </a:extLst>
          </p:cNvPr>
          <p:cNvSpPr txBox="1"/>
          <p:nvPr userDrawn="1"/>
        </p:nvSpPr>
        <p:spPr>
          <a:xfrm>
            <a:off x="802935" y="6534072"/>
            <a:ext cx="2226591" cy="276999"/>
          </a:xfrm>
          <a:prstGeom prst="rect">
            <a:avLst/>
          </a:prstGeom>
          <a:noFill/>
        </p:spPr>
        <p:txBody>
          <a:bodyPr wrap="square" rtlCol="0">
            <a:spAutoFit/>
          </a:bodyPr>
          <a:lstStyle/>
          <a:p>
            <a:r>
              <a:rPr lang="en-US" sz="1200" kern="1200" dirty="0">
                <a:solidFill>
                  <a:schemeClr val="tx1"/>
                </a:solidFill>
                <a:effectLst/>
                <a:latin typeface="Palatino Linotype" panose="02040502050505030304" pitchFamily="18" charset="0"/>
                <a:ea typeface="+mn-ea"/>
                <a:cs typeface="+mn-cs"/>
              </a:rPr>
              <a:t>AHRQ R18 HS023173 </a:t>
            </a:r>
            <a:endParaRPr lang="en-US" sz="1200" dirty="0">
              <a:latin typeface="Palatino Linotype" panose="02040502050505030304" pitchFamily="18" charset="0"/>
            </a:endParaRPr>
          </a:p>
        </p:txBody>
      </p:sp>
    </p:spTree>
    <p:extLst>
      <p:ext uri="{BB962C8B-B14F-4D97-AF65-F5344CB8AC3E}">
        <p14:creationId xmlns:p14="http://schemas.microsoft.com/office/powerpoint/2010/main" val="2341779395"/>
      </p:ext>
    </p:extLst>
  </p:cSld>
  <p:clrMap bg1="lt1" tx1="dk1" bg2="lt2" tx2="dk2" accent1="accent1" accent2="accent2" accent3="accent3" accent4="accent4" accent5="accent5" accent6="accent6" hlink="hlink" folHlink="folHlink"/>
  <p:sldLayoutIdLst>
    <p:sldLayoutId id="2147483715" r:id="rId1"/>
    <p:sldLayoutId id="2147483719" r:id="rId2"/>
    <p:sldLayoutId id="2147483720" r:id="rId3"/>
    <p:sldLayoutId id="2147483721" r:id="rId4"/>
    <p:sldLayoutId id="2147483722" r:id="rId5"/>
    <p:sldLayoutId id="2147483723" r:id="rId6"/>
    <p:sldLayoutId id="2147483724" r:id="rId7"/>
    <p:sldLayoutId id="2147483725" r:id="rId8"/>
    <p:sldLayoutId id="2147483740" r:id="rId9"/>
  </p:sldLayoutIdLst>
  <p:hf hdr="0" dt="0"/>
  <p:txStyles>
    <p:titleStyle>
      <a:lvl1pPr algn="l" defTabSz="432465" rtl="0" eaLnBrk="1" latinLnBrk="0" hangingPunct="1">
        <a:lnSpc>
          <a:spcPct val="80000"/>
        </a:lnSpc>
        <a:spcBef>
          <a:spcPct val="0"/>
        </a:spcBef>
        <a:buNone/>
        <a:defRPr sz="3600" b="0" kern="1200">
          <a:solidFill>
            <a:srgbClr val="007D96"/>
          </a:solidFill>
          <a:latin typeface="Palatino Linotype" panose="02040502050505030304" pitchFamily="18" charset="0"/>
          <a:ea typeface="+mj-ea"/>
          <a:cs typeface="+mj-cs"/>
        </a:defRPr>
      </a:lvl1pPr>
    </p:titleStyle>
    <p:bodyStyle>
      <a:lvl1pPr marL="0" indent="0" algn="l" defTabSz="432465" rtl="0" eaLnBrk="1" latinLnBrk="0" hangingPunct="1">
        <a:spcBef>
          <a:spcPts val="378"/>
        </a:spcBef>
        <a:spcAft>
          <a:spcPts val="568"/>
        </a:spcAft>
        <a:buClr>
          <a:srgbClr val="78BE20"/>
        </a:buClr>
        <a:buSzPct val="90000"/>
        <a:buFont typeface="Wingdings" charset="2"/>
        <a:buNone/>
        <a:defRPr sz="2400" kern="1200">
          <a:solidFill>
            <a:schemeClr val="tx1"/>
          </a:solidFill>
          <a:latin typeface="Century Gothic" panose="020B0502020202020204" pitchFamily="34" charset="0"/>
          <a:ea typeface="+mn-ea"/>
          <a:cs typeface="+mn-cs"/>
        </a:defRPr>
      </a:lvl1pPr>
      <a:lvl2pPr marL="276297" indent="-168181" algn="l" defTabSz="432465" rtl="0" eaLnBrk="1" latinLnBrk="0" hangingPunct="1">
        <a:spcBef>
          <a:spcPts val="378"/>
        </a:spcBef>
        <a:spcAft>
          <a:spcPts val="568"/>
        </a:spcAft>
        <a:buClr>
          <a:srgbClr val="F57D20"/>
        </a:buClr>
        <a:buSzPct val="80000"/>
        <a:buFont typeface="Wingdings" charset="2"/>
        <a:buChar char="§"/>
        <a:defRPr sz="2400" kern="1200">
          <a:solidFill>
            <a:schemeClr val="tx1"/>
          </a:solidFill>
          <a:latin typeface="Century Gothic" panose="020B0502020202020204" pitchFamily="34" charset="0"/>
          <a:ea typeface="+mn-ea"/>
          <a:cs typeface="+mn-cs"/>
        </a:defRPr>
      </a:lvl2pPr>
      <a:lvl3pPr marL="540582" indent="-156168" algn="l" defTabSz="432465" rtl="0" eaLnBrk="1" latinLnBrk="0" hangingPunct="1">
        <a:spcBef>
          <a:spcPts val="378"/>
        </a:spcBef>
        <a:spcAft>
          <a:spcPts val="568"/>
        </a:spcAft>
        <a:buClr>
          <a:srgbClr val="F57D20"/>
        </a:buClr>
        <a:buSzPct val="80000"/>
        <a:buFont typeface="Wingdings" charset="2"/>
        <a:buChar char="§"/>
        <a:defRPr sz="2400" kern="1200">
          <a:solidFill>
            <a:schemeClr val="tx1"/>
          </a:solidFill>
          <a:latin typeface="Century Gothic" panose="020B0502020202020204" pitchFamily="34" charset="0"/>
          <a:ea typeface="+mn-ea"/>
          <a:cs typeface="+mn-cs"/>
        </a:defRPr>
      </a:lvl3pPr>
      <a:lvl4pPr marL="756815" indent="-156168" algn="l" defTabSz="432465" rtl="0" eaLnBrk="1" latinLnBrk="0" hangingPunct="1">
        <a:spcBef>
          <a:spcPts val="378"/>
        </a:spcBef>
        <a:spcAft>
          <a:spcPts val="568"/>
        </a:spcAft>
        <a:buClr>
          <a:srgbClr val="F57D20"/>
        </a:buClr>
        <a:buSzPct val="80000"/>
        <a:buFont typeface="Wingdings" charset="2"/>
        <a:buChar char="§"/>
        <a:defRPr sz="2400" kern="1200">
          <a:solidFill>
            <a:schemeClr val="tx1"/>
          </a:solidFill>
          <a:latin typeface="Century Gothic" panose="020B0502020202020204" pitchFamily="34" charset="0"/>
          <a:ea typeface="+mn-ea"/>
          <a:cs typeface="+mn-cs"/>
        </a:defRPr>
      </a:lvl4pPr>
      <a:lvl5pPr marL="973047" indent="-156168" algn="l" defTabSz="432465" rtl="0" eaLnBrk="1" latinLnBrk="0" hangingPunct="1">
        <a:spcBef>
          <a:spcPts val="378"/>
        </a:spcBef>
        <a:spcAft>
          <a:spcPts val="568"/>
        </a:spcAft>
        <a:buClr>
          <a:srgbClr val="F57D20"/>
        </a:buClr>
        <a:buSzPct val="80000"/>
        <a:buFont typeface="Wingdings" charset="2"/>
        <a:buChar char="§"/>
        <a:defRPr sz="2400" kern="1200">
          <a:solidFill>
            <a:schemeClr val="tx1"/>
          </a:solidFill>
          <a:latin typeface="Century Gothic" panose="020B0502020202020204" pitchFamily="34" charset="0"/>
          <a:ea typeface="+mn-ea"/>
          <a:cs typeface="+mn-cs"/>
        </a:defRPr>
      </a:lvl5pPr>
      <a:lvl6pPr marL="2378560" indent="-216233" algn="l" defTabSz="432465" rtl="0" eaLnBrk="1" latinLnBrk="0" hangingPunct="1">
        <a:spcBef>
          <a:spcPct val="20000"/>
        </a:spcBef>
        <a:buFont typeface="Arial"/>
        <a:buChar char="•"/>
        <a:defRPr sz="1900" kern="1200">
          <a:solidFill>
            <a:schemeClr val="tx1"/>
          </a:solidFill>
          <a:latin typeface="+mn-lt"/>
          <a:ea typeface="+mn-ea"/>
          <a:cs typeface="+mn-cs"/>
        </a:defRPr>
      </a:lvl6pPr>
      <a:lvl7pPr marL="2811026" indent="-216233" algn="l" defTabSz="432465" rtl="0" eaLnBrk="1" latinLnBrk="0" hangingPunct="1">
        <a:spcBef>
          <a:spcPct val="20000"/>
        </a:spcBef>
        <a:buFont typeface="Arial"/>
        <a:buChar char="•"/>
        <a:defRPr sz="1900" kern="1200">
          <a:solidFill>
            <a:schemeClr val="tx1"/>
          </a:solidFill>
          <a:latin typeface="+mn-lt"/>
          <a:ea typeface="+mn-ea"/>
          <a:cs typeface="+mn-cs"/>
        </a:defRPr>
      </a:lvl7pPr>
      <a:lvl8pPr marL="3243491" indent="-216233" algn="l" defTabSz="432465" rtl="0" eaLnBrk="1" latinLnBrk="0" hangingPunct="1">
        <a:spcBef>
          <a:spcPct val="20000"/>
        </a:spcBef>
        <a:buFont typeface="Arial"/>
        <a:buChar char="•"/>
        <a:defRPr sz="1900" kern="1200">
          <a:solidFill>
            <a:schemeClr val="tx1"/>
          </a:solidFill>
          <a:latin typeface="+mn-lt"/>
          <a:ea typeface="+mn-ea"/>
          <a:cs typeface="+mn-cs"/>
        </a:defRPr>
      </a:lvl8pPr>
      <a:lvl9pPr marL="3675957" indent="-216233" algn="l" defTabSz="432465"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en-US"/>
      </a:defPPr>
      <a:lvl1pPr marL="0" algn="l" defTabSz="432465" rtl="0" eaLnBrk="1" latinLnBrk="0" hangingPunct="1">
        <a:defRPr sz="1700" kern="1200">
          <a:solidFill>
            <a:schemeClr val="tx1"/>
          </a:solidFill>
          <a:latin typeface="+mn-lt"/>
          <a:ea typeface="+mn-ea"/>
          <a:cs typeface="+mn-cs"/>
        </a:defRPr>
      </a:lvl1pPr>
      <a:lvl2pPr marL="432465" algn="l" defTabSz="432465" rtl="0" eaLnBrk="1" latinLnBrk="0" hangingPunct="1">
        <a:defRPr sz="1700" kern="1200">
          <a:solidFill>
            <a:schemeClr val="tx1"/>
          </a:solidFill>
          <a:latin typeface="+mn-lt"/>
          <a:ea typeface="+mn-ea"/>
          <a:cs typeface="+mn-cs"/>
        </a:defRPr>
      </a:lvl2pPr>
      <a:lvl3pPr marL="864931" algn="l" defTabSz="432465" rtl="0" eaLnBrk="1" latinLnBrk="0" hangingPunct="1">
        <a:defRPr sz="1700" kern="1200">
          <a:solidFill>
            <a:schemeClr val="tx1"/>
          </a:solidFill>
          <a:latin typeface="+mn-lt"/>
          <a:ea typeface="+mn-ea"/>
          <a:cs typeface="+mn-cs"/>
        </a:defRPr>
      </a:lvl3pPr>
      <a:lvl4pPr marL="1297396" algn="l" defTabSz="432465" rtl="0" eaLnBrk="1" latinLnBrk="0" hangingPunct="1">
        <a:defRPr sz="1700" kern="1200">
          <a:solidFill>
            <a:schemeClr val="tx1"/>
          </a:solidFill>
          <a:latin typeface="+mn-lt"/>
          <a:ea typeface="+mn-ea"/>
          <a:cs typeface="+mn-cs"/>
        </a:defRPr>
      </a:lvl4pPr>
      <a:lvl5pPr marL="1729862" algn="l" defTabSz="432465" rtl="0" eaLnBrk="1" latinLnBrk="0" hangingPunct="1">
        <a:defRPr sz="1700" kern="1200">
          <a:solidFill>
            <a:schemeClr val="tx1"/>
          </a:solidFill>
          <a:latin typeface="+mn-lt"/>
          <a:ea typeface="+mn-ea"/>
          <a:cs typeface="+mn-cs"/>
        </a:defRPr>
      </a:lvl5pPr>
      <a:lvl6pPr marL="2162327" algn="l" defTabSz="432465" rtl="0" eaLnBrk="1" latinLnBrk="0" hangingPunct="1">
        <a:defRPr sz="1700" kern="1200">
          <a:solidFill>
            <a:schemeClr val="tx1"/>
          </a:solidFill>
          <a:latin typeface="+mn-lt"/>
          <a:ea typeface="+mn-ea"/>
          <a:cs typeface="+mn-cs"/>
        </a:defRPr>
      </a:lvl6pPr>
      <a:lvl7pPr marL="2594793" algn="l" defTabSz="432465" rtl="0" eaLnBrk="1" latinLnBrk="0" hangingPunct="1">
        <a:defRPr sz="1700" kern="1200">
          <a:solidFill>
            <a:schemeClr val="tx1"/>
          </a:solidFill>
          <a:latin typeface="+mn-lt"/>
          <a:ea typeface="+mn-ea"/>
          <a:cs typeface="+mn-cs"/>
        </a:defRPr>
      </a:lvl7pPr>
      <a:lvl8pPr marL="3027258" algn="l" defTabSz="432465" rtl="0" eaLnBrk="1" latinLnBrk="0" hangingPunct="1">
        <a:defRPr sz="1700" kern="1200">
          <a:solidFill>
            <a:schemeClr val="tx1"/>
          </a:solidFill>
          <a:latin typeface="+mn-lt"/>
          <a:ea typeface="+mn-ea"/>
          <a:cs typeface="+mn-cs"/>
        </a:defRPr>
      </a:lvl8pPr>
      <a:lvl9pPr marL="3459724" algn="l" defTabSz="432465" rtl="0" eaLnBrk="1" latinLnBrk="0" hangingPunct="1">
        <a:defRPr sz="1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7061" y="157758"/>
            <a:ext cx="11596751" cy="797272"/>
          </a:xfrm>
          <a:prstGeom prst="rect">
            <a:avLst/>
          </a:prstGeom>
        </p:spPr>
        <p:txBody>
          <a:bodyPr vert="horz" lIns="86493" tIns="43247" rIns="86493" bIns="43247" rtlCol="0" anchor="b" anchorCtr="0">
            <a:normAutofit/>
          </a:bodyPr>
          <a:lstStyle/>
          <a:p>
            <a:r>
              <a:rPr lang="en-US" dirty="0"/>
              <a:t>Click to edit Master title style</a:t>
            </a:r>
          </a:p>
        </p:txBody>
      </p:sp>
      <p:sp>
        <p:nvSpPr>
          <p:cNvPr id="3" name="Text Placeholder 2"/>
          <p:cNvSpPr>
            <a:spLocks noGrp="1"/>
          </p:cNvSpPr>
          <p:nvPr>
            <p:ph type="body" idx="1"/>
          </p:nvPr>
        </p:nvSpPr>
        <p:spPr>
          <a:xfrm>
            <a:off x="307059" y="1111895"/>
            <a:ext cx="11596751" cy="5268585"/>
          </a:xfrm>
          <a:prstGeom prst="rect">
            <a:avLst/>
          </a:prstGeom>
        </p:spPr>
        <p:txBody>
          <a:bodyPr vert="horz" lIns="86493" tIns="43247" rIns="86493" bIns="43247"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49642" y="6588483"/>
            <a:ext cx="502217" cy="168176"/>
          </a:xfrm>
          <a:prstGeom prst="rect">
            <a:avLst/>
          </a:prstGeom>
        </p:spPr>
        <p:txBody>
          <a:bodyPr vert="horz" lIns="86493" tIns="43247" rIns="86493" bIns="43247" rtlCol="0" anchor="ctr"/>
          <a:lstStyle>
            <a:lvl1pPr algn="r">
              <a:defRPr sz="900">
                <a:solidFill>
                  <a:schemeClr val="bg1">
                    <a:lumMod val="50000"/>
                  </a:schemeClr>
                </a:solidFill>
              </a:defRPr>
            </a:lvl1pPr>
          </a:lstStyle>
          <a:p>
            <a:r>
              <a:rPr lang="en-US" dirty="0">
                <a:solidFill>
                  <a:prstClr val="white">
                    <a:lumMod val="50000"/>
                  </a:prstClr>
                </a:solidFill>
              </a:rPr>
              <a:t> </a:t>
            </a:r>
            <a:fld id="{A0C21F26-985F-9D40-A811-D6DE90C3D8D1}" type="slidenum">
              <a:rPr lang="en-US" smtClean="0">
                <a:solidFill>
                  <a:prstClr val="white">
                    <a:lumMod val="50000"/>
                  </a:prstClr>
                </a:solidFill>
              </a:rPr>
              <a:pPr/>
              <a:t>‹#›</a:t>
            </a:fld>
            <a:endParaRPr lang="en-US" dirty="0">
              <a:solidFill>
                <a:prstClr val="white">
                  <a:lumMod val="50000"/>
                </a:prstClr>
              </a:solidFill>
            </a:endParaRPr>
          </a:p>
        </p:txBody>
      </p:sp>
      <p:sp>
        <p:nvSpPr>
          <p:cNvPr id="13" name="Rectangle 12"/>
          <p:cNvSpPr/>
          <p:nvPr userDrawn="1"/>
        </p:nvSpPr>
        <p:spPr>
          <a:xfrm>
            <a:off x="0" y="1"/>
            <a:ext cx="12192000" cy="64977"/>
          </a:xfrm>
          <a:prstGeom prst="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pic>
        <p:nvPicPr>
          <p:cNvPr id="10" name="Picture 9" descr="KPhor_307pc_4in_wide_300dpi.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276950" y="6479984"/>
            <a:ext cx="2626860" cy="221073"/>
          </a:xfrm>
          <a:prstGeom prst="rect">
            <a:avLst/>
          </a:prstGeom>
        </p:spPr>
      </p:pic>
      <p:pic>
        <p:nvPicPr>
          <p:cNvPr id="7" name="Picture 6">
            <a:extLst>
              <a:ext uri="{FF2B5EF4-FFF2-40B4-BE49-F238E27FC236}">
                <a16:creationId xmlns:a16="http://schemas.microsoft.com/office/drawing/2014/main" id="{A7946180-4267-4C12-A081-EFC986A61D0D}"/>
              </a:ext>
            </a:extLst>
          </p:cNvPr>
          <p:cNvPicPr>
            <a:picLocks noChangeAspect="1"/>
          </p:cNvPicPr>
          <p:nvPr userDrawn="1"/>
        </p:nvPicPr>
        <p:blipFill rotWithShape="1">
          <a:blip r:embed="rId16"/>
          <a:srcRect l="5401" t="5209" r="7196" b="7778"/>
          <a:stretch/>
        </p:blipFill>
        <p:spPr>
          <a:xfrm>
            <a:off x="10862493" y="169227"/>
            <a:ext cx="1046787" cy="774335"/>
          </a:xfrm>
          <a:prstGeom prst="rect">
            <a:avLst/>
          </a:prstGeom>
        </p:spPr>
      </p:pic>
    </p:spTree>
    <p:extLst>
      <p:ext uri="{BB962C8B-B14F-4D97-AF65-F5344CB8AC3E}">
        <p14:creationId xmlns:p14="http://schemas.microsoft.com/office/powerpoint/2010/main" val="3762849685"/>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Lst>
  <p:hf hdr="0" dt="0"/>
  <p:txStyles>
    <p:titleStyle>
      <a:lvl1pPr algn="l" defTabSz="432465" rtl="0" eaLnBrk="1" latinLnBrk="0" hangingPunct="1">
        <a:lnSpc>
          <a:spcPct val="80000"/>
        </a:lnSpc>
        <a:spcBef>
          <a:spcPct val="0"/>
        </a:spcBef>
        <a:buNone/>
        <a:defRPr sz="3600" b="0" kern="1200">
          <a:solidFill>
            <a:schemeClr val="accent4">
              <a:lumMod val="75000"/>
            </a:schemeClr>
          </a:solidFill>
          <a:latin typeface="Palatino Linotype" panose="02040502050505030304" pitchFamily="18" charset="0"/>
          <a:ea typeface="+mj-ea"/>
          <a:cs typeface="+mj-cs"/>
        </a:defRPr>
      </a:lvl1pPr>
    </p:titleStyle>
    <p:bodyStyle>
      <a:lvl1pPr marL="0" indent="0" algn="l" defTabSz="432465" rtl="0" eaLnBrk="1" latinLnBrk="0" hangingPunct="1">
        <a:spcBef>
          <a:spcPts val="378"/>
        </a:spcBef>
        <a:spcAft>
          <a:spcPts val="568"/>
        </a:spcAft>
        <a:buClr>
          <a:srgbClr val="78BE20"/>
        </a:buClr>
        <a:buSzPct val="90000"/>
        <a:buFont typeface="Wingdings" charset="2"/>
        <a:buNone/>
        <a:defRPr sz="2800" kern="1200">
          <a:solidFill>
            <a:schemeClr val="tx1"/>
          </a:solidFill>
          <a:latin typeface="Century Gothic" panose="020B0502020202020204" pitchFamily="34" charset="0"/>
          <a:ea typeface="+mn-ea"/>
          <a:cs typeface="+mn-cs"/>
        </a:defRPr>
      </a:lvl1pPr>
      <a:lvl2pPr marL="276297" indent="-168181" algn="l" defTabSz="432465" rtl="0" eaLnBrk="1" latinLnBrk="0" hangingPunct="1">
        <a:spcBef>
          <a:spcPts val="378"/>
        </a:spcBef>
        <a:spcAft>
          <a:spcPts val="568"/>
        </a:spcAft>
        <a:buClr>
          <a:schemeClr val="accent2">
            <a:lumMod val="60000"/>
            <a:lumOff val="40000"/>
          </a:schemeClr>
        </a:buClr>
        <a:buSzPct val="80000"/>
        <a:buFont typeface="Wingdings" charset="2"/>
        <a:buChar char="§"/>
        <a:defRPr sz="2800" kern="1200">
          <a:solidFill>
            <a:schemeClr val="tx1"/>
          </a:solidFill>
          <a:latin typeface="Century Gothic" panose="020B0502020202020204" pitchFamily="34" charset="0"/>
          <a:ea typeface="+mn-ea"/>
          <a:cs typeface="+mn-cs"/>
        </a:defRPr>
      </a:lvl2pPr>
      <a:lvl3pPr marL="540582" indent="-156168" algn="l" defTabSz="432465" rtl="0" eaLnBrk="1" latinLnBrk="0" hangingPunct="1">
        <a:spcBef>
          <a:spcPts val="378"/>
        </a:spcBef>
        <a:spcAft>
          <a:spcPts val="568"/>
        </a:spcAft>
        <a:buClr>
          <a:schemeClr val="accent2">
            <a:lumMod val="60000"/>
            <a:lumOff val="40000"/>
          </a:schemeClr>
        </a:buClr>
        <a:buSzPct val="80000"/>
        <a:buFont typeface="Wingdings" charset="2"/>
        <a:buChar char="§"/>
        <a:defRPr sz="2800" kern="1200">
          <a:solidFill>
            <a:schemeClr val="tx1"/>
          </a:solidFill>
          <a:latin typeface="Century Gothic" panose="020B0502020202020204" pitchFamily="34" charset="0"/>
          <a:ea typeface="+mn-ea"/>
          <a:cs typeface="+mn-cs"/>
        </a:defRPr>
      </a:lvl3pPr>
      <a:lvl4pPr marL="756815" indent="-156168" algn="l" defTabSz="432465" rtl="0" eaLnBrk="1" latinLnBrk="0" hangingPunct="1">
        <a:spcBef>
          <a:spcPts val="378"/>
        </a:spcBef>
        <a:spcAft>
          <a:spcPts val="568"/>
        </a:spcAft>
        <a:buClr>
          <a:schemeClr val="accent2">
            <a:lumMod val="60000"/>
            <a:lumOff val="40000"/>
          </a:schemeClr>
        </a:buClr>
        <a:buSzPct val="80000"/>
        <a:buFont typeface="Wingdings" charset="2"/>
        <a:buChar char="§"/>
        <a:defRPr sz="2800" kern="1200">
          <a:solidFill>
            <a:schemeClr val="tx1"/>
          </a:solidFill>
          <a:latin typeface="Century Gothic" panose="020B0502020202020204" pitchFamily="34" charset="0"/>
          <a:ea typeface="+mn-ea"/>
          <a:cs typeface="+mn-cs"/>
        </a:defRPr>
      </a:lvl4pPr>
      <a:lvl5pPr marL="973047" indent="-156168" algn="l" defTabSz="432465" rtl="0" eaLnBrk="1" latinLnBrk="0" hangingPunct="1">
        <a:spcBef>
          <a:spcPts val="378"/>
        </a:spcBef>
        <a:spcAft>
          <a:spcPts val="568"/>
        </a:spcAft>
        <a:buClr>
          <a:schemeClr val="accent2">
            <a:lumMod val="60000"/>
            <a:lumOff val="40000"/>
          </a:schemeClr>
        </a:buClr>
        <a:buSzPct val="80000"/>
        <a:buFont typeface="Wingdings" charset="2"/>
        <a:buChar char="§"/>
        <a:defRPr sz="2800" kern="1200">
          <a:solidFill>
            <a:schemeClr val="tx1"/>
          </a:solidFill>
          <a:latin typeface="Century Gothic" panose="020B0502020202020204" pitchFamily="34" charset="0"/>
          <a:ea typeface="+mn-ea"/>
          <a:cs typeface="+mn-cs"/>
        </a:defRPr>
      </a:lvl5pPr>
      <a:lvl6pPr marL="2378560" indent="-216233" algn="l" defTabSz="432465" rtl="0" eaLnBrk="1" latinLnBrk="0" hangingPunct="1">
        <a:spcBef>
          <a:spcPct val="20000"/>
        </a:spcBef>
        <a:buFont typeface="Arial"/>
        <a:buChar char="•"/>
        <a:defRPr sz="1900" kern="1200">
          <a:solidFill>
            <a:schemeClr val="tx1"/>
          </a:solidFill>
          <a:latin typeface="+mn-lt"/>
          <a:ea typeface="+mn-ea"/>
          <a:cs typeface="+mn-cs"/>
        </a:defRPr>
      </a:lvl6pPr>
      <a:lvl7pPr marL="2811026" indent="-216233" algn="l" defTabSz="432465" rtl="0" eaLnBrk="1" latinLnBrk="0" hangingPunct="1">
        <a:spcBef>
          <a:spcPct val="20000"/>
        </a:spcBef>
        <a:buFont typeface="Arial"/>
        <a:buChar char="•"/>
        <a:defRPr sz="1900" kern="1200">
          <a:solidFill>
            <a:schemeClr val="tx1"/>
          </a:solidFill>
          <a:latin typeface="+mn-lt"/>
          <a:ea typeface="+mn-ea"/>
          <a:cs typeface="+mn-cs"/>
        </a:defRPr>
      </a:lvl7pPr>
      <a:lvl8pPr marL="3243491" indent="-216233" algn="l" defTabSz="432465" rtl="0" eaLnBrk="1" latinLnBrk="0" hangingPunct="1">
        <a:spcBef>
          <a:spcPct val="20000"/>
        </a:spcBef>
        <a:buFont typeface="Arial"/>
        <a:buChar char="•"/>
        <a:defRPr sz="1900" kern="1200">
          <a:solidFill>
            <a:schemeClr val="tx1"/>
          </a:solidFill>
          <a:latin typeface="+mn-lt"/>
          <a:ea typeface="+mn-ea"/>
          <a:cs typeface="+mn-cs"/>
        </a:defRPr>
      </a:lvl8pPr>
      <a:lvl9pPr marL="3675957" indent="-216233" algn="l" defTabSz="432465"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en-US"/>
      </a:defPPr>
      <a:lvl1pPr marL="0" algn="l" defTabSz="432465" rtl="0" eaLnBrk="1" latinLnBrk="0" hangingPunct="1">
        <a:defRPr sz="1700" kern="1200">
          <a:solidFill>
            <a:schemeClr val="tx1"/>
          </a:solidFill>
          <a:latin typeface="+mn-lt"/>
          <a:ea typeface="+mn-ea"/>
          <a:cs typeface="+mn-cs"/>
        </a:defRPr>
      </a:lvl1pPr>
      <a:lvl2pPr marL="432465" algn="l" defTabSz="432465" rtl="0" eaLnBrk="1" latinLnBrk="0" hangingPunct="1">
        <a:defRPr sz="1700" kern="1200">
          <a:solidFill>
            <a:schemeClr val="tx1"/>
          </a:solidFill>
          <a:latin typeface="+mn-lt"/>
          <a:ea typeface="+mn-ea"/>
          <a:cs typeface="+mn-cs"/>
        </a:defRPr>
      </a:lvl2pPr>
      <a:lvl3pPr marL="864931" algn="l" defTabSz="432465" rtl="0" eaLnBrk="1" latinLnBrk="0" hangingPunct="1">
        <a:defRPr sz="1700" kern="1200">
          <a:solidFill>
            <a:schemeClr val="tx1"/>
          </a:solidFill>
          <a:latin typeface="+mn-lt"/>
          <a:ea typeface="+mn-ea"/>
          <a:cs typeface="+mn-cs"/>
        </a:defRPr>
      </a:lvl3pPr>
      <a:lvl4pPr marL="1297396" algn="l" defTabSz="432465" rtl="0" eaLnBrk="1" latinLnBrk="0" hangingPunct="1">
        <a:defRPr sz="1700" kern="1200">
          <a:solidFill>
            <a:schemeClr val="tx1"/>
          </a:solidFill>
          <a:latin typeface="+mn-lt"/>
          <a:ea typeface="+mn-ea"/>
          <a:cs typeface="+mn-cs"/>
        </a:defRPr>
      </a:lvl4pPr>
      <a:lvl5pPr marL="1729862" algn="l" defTabSz="432465" rtl="0" eaLnBrk="1" latinLnBrk="0" hangingPunct="1">
        <a:defRPr sz="1700" kern="1200">
          <a:solidFill>
            <a:schemeClr val="tx1"/>
          </a:solidFill>
          <a:latin typeface="+mn-lt"/>
          <a:ea typeface="+mn-ea"/>
          <a:cs typeface="+mn-cs"/>
        </a:defRPr>
      </a:lvl5pPr>
      <a:lvl6pPr marL="2162327" algn="l" defTabSz="432465" rtl="0" eaLnBrk="1" latinLnBrk="0" hangingPunct="1">
        <a:defRPr sz="1700" kern="1200">
          <a:solidFill>
            <a:schemeClr val="tx1"/>
          </a:solidFill>
          <a:latin typeface="+mn-lt"/>
          <a:ea typeface="+mn-ea"/>
          <a:cs typeface="+mn-cs"/>
        </a:defRPr>
      </a:lvl6pPr>
      <a:lvl7pPr marL="2594793" algn="l" defTabSz="432465" rtl="0" eaLnBrk="1" latinLnBrk="0" hangingPunct="1">
        <a:defRPr sz="1700" kern="1200">
          <a:solidFill>
            <a:schemeClr val="tx1"/>
          </a:solidFill>
          <a:latin typeface="+mn-lt"/>
          <a:ea typeface="+mn-ea"/>
          <a:cs typeface="+mn-cs"/>
        </a:defRPr>
      </a:lvl7pPr>
      <a:lvl8pPr marL="3027258" algn="l" defTabSz="432465" rtl="0" eaLnBrk="1" latinLnBrk="0" hangingPunct="1">
        <a:defRPr sz="1700" kern="1200">
          <a:solidFill>
            <a:schemeClr val="tx1"/>
          </a:solidFill>
          <a:latin typeface="+mn-lt"/>
          <a:ea typeface="+mn-ea"/>
          <a:cs typeface="+mn-cs"/>
        </a:defRPr>
      </a:lvl8pPr>
      <a:lvl9pPr marL="3459724" algn="l" defTabSz="432465"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7.xml"/><Relationship Id="rId1" Type="http://schemas.openxmlformats.org/officeDocument/2006/relationships/slideLayout" Target="../slideLayouts/slideLayout9.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9.xml"/><Relationship Id="rId1" Type="http://schemas.openxmlformats.org/officeDocument/2006/relationships/slideLayout" Target="../slideLayouts/slideLayout9.xml"/><Relationship Id="rId5" Type="http://schemas.openxmlformats.org/officeDocument/2006/relationships/image" Target="../media/image26.emf"/><Relationship Id="rId4" Type="http://schemas.openxmlformats.org/officeDocument/2006/relationships/image" Target="../media/image25.png"/></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3" Type="http://schemas.openxmlformats.org/officeDocument/2006/relationships/hyperlink" Target="https://www.youtube.com/watch?v=tbKbq2IytC4" TargetMode="External"/><Relationship Id="rId7" Type="http://schemas.openxmlformats.org/officeDocument/2006/relationships/image" Target="../media/image31.png"/><Relationship Id="rId2" Type="http://schemas.openxmlformats.org/officeDocument/2006/relationships/notesSlide" Target="../notesSlides/notesSlide106.xml"/><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08.xml"/><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9.xml"/><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18.xml"/><Relationship Id="rId1" Type="http://schemas.openxmlformats.org/officeDocument/2006/relationships/slideLayout" Target="../slideLayouts/slideLayout3.xml"/><Relationship Id="rId4" Type="http://schemas.openxmlformats.org/officeDocument/2006/relationships/image" Target="../media/image34.emf"/></Relationships>
</file>

<file path=ppt/slides/_rels/slide13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9.xml"/><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21.xml"/><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5.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tbKbq2IytC4"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https://www.youtube.com/watch?v=tbKbq2IytC4"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tbKbq2IytC4"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tbKbq2IytC4"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hyperlink" Target="https://www.youtube.com/watch?v=tbKbq2IytC4"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s://rethinkingclinicaltrials.org/chapters/design/experimental-designs-randomization-schemes-top/designing-to-avoid-identification-bias/"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hyperlink" Target="https://www.youtube.com/watch?v=tbKbq2IytC4"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hyperlink" Target="https://www.youtube.com/watch?v=tbKbq2IytC4"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hyperlink" Target="https://www.youtube.com/watch?v=tbKbq2IytC4" TargetMode="Externa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74.xml"/><Relationship Id="rId1" Type="http://schemas.openxmlformats.org/officeDocument/2006/relationships/slideLayout" Target="../slideLayouts/slideLayout8.xml"/></Relationships>
</file>

<file path=ppt/slides/_rels/slide8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75.xml"/><Relationship Id="rId1" Type="http://schemas.openxmlformats.org/officeDocument/2006/relationships/slideLayout" Target="../slideLayouts/slideLayout8.xml"/></Relationships>
</file>

<file path=ppt/slides/_rels/slide8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6.xml"/><Relationship Id="rId1" Type="http://schemas.openxmlformats.org/officeDocument/2006/relationships/slideLayout" Target="../slideLayouts/slideLayout9.xml"/></Relationships>
</file>

<file path=ppt/slides/_rels/slide89.xml.rels><?xml version="1.0" encoding="UTF-8" standalone="yes"?>
<Relationships xmlns="http://schemas.openxmlformats.org/package/2006/relationships"><Relationship Id="rId2" Type="http://schemas.openxmlformats.org/officeDocument/2006/relationships/hyperlink" Target="https://www.youtube.com/watch?v=tbKbq2IytC4"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78.xml"/><Relationship Id="rId1" Type="http://schemas.openxmlformats.org/officeDocument/2006/relationships/slideLayout" Target="../slideLayouts/slideLayout8.xml"/></Relationships>
</file>

<file path=ppt/slides/_rels/slide9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3.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cid:image001.png@01D2EC1A.B92FFB40" TargetMode="Externa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209800" y="2213079"/>
            <a:ext cx="7772400" cy="867410"/>
          </a:xfrm>
        </p:spPr>
        <p:txBody>
          <a:bodyPr>
            <a:noAutofit/>
          </a:bodyPr>
          <a:lstStyle/>
          <a:p>
            <a:r>
              <a:rPr lang="en-US" sz="3500" dirty="0"/>
              <a:t>The Sustained Patient-centered Alcohol-Related Care (SPARC) Trial: </a:t>
            </a:r>
            <a:br>
              <a:rPr lang="en-US" sz="3500" dirty="0"/>
            </a:br>
            <a:r>
              <a:rPr lang="en-US" sz="3500" dirty="0"/>
              <a:t>A cluster-randomized implementation trial in primary care</a:t>
            </a:r>
          </a:p>
        </p:txBody>
      </p:sp>
      <p:sp>
        <p:nvSpPr>
          <p:cNvPr id="7" name="Subtitle 6"/>
          <p:cNvSpPr>
            <a:spLocks noGrp="1"/>
          </p:cNvSpPr>
          <p:nvPr>
            <p:ph type="subTitle" idx="1"/>
          </p:nvPr>
        </p:nvSpPr>
        <p:spPr>
          <a:xfrm>
            <a:off x="2209800" y="3741566"/>
            <a:ext cx="8060167" cy="2575414"/>
          </a:xfrm>
        </p:spPr>
        <p:txBody>
          <a:bodyPr>
            <a:normAutofit/>
          </a:bodyPr>
          <a:lstStyle/>
          <a:p>
            <a:r>
              <a:rPr lang="en-US" dirty="0">
                <a:solidFill>
                  <a:schemeClr val="tx1"/>
                </a:solidFill>
              </a:rPr>
              <a:t>Katharine A. Bradley, MD, MPH</a:t>
            </a:r>
          </a:p>
          <a:p>
            <a:r>
              <a:rPr lang="en-US" dirty="0">
                <a:solidFill>
                  <a:schemeClr val="tx1"/>
                </a:solidFill>
              </a:rPr>
              <a:t>Carol Achtmeyer, ARNP, MN</a:t>
            </a:r>
          </a:p>
          <a:p>
            <a:r>
              <a:rPr lang="en-US" dirty="0">
                <a:solidFill>
                  <a:schemeClr val="tx1"/>
                </a:solidFill>
              </a:rPr>
              <a:t>Julie Richards, PhD, MPH</a:t>
            </a:r>
          </a:p>
          <a:p>
            <a:r>
              <a:rPr lang="en-US" dirty="0">
                <a:solidFill>
                  <a:schemeClr val="tx1"/>
                </a:solidFill>
              </a:rPr>
              <a:t>Dissemination and Implementation Conference 2019</a:t>
            </a:r>
          </a:p>
          <a:p>
            <a:r>
              <a:rPr lang="en-US" dirty="0">
                <a:solidFill>
                  <a:schemeClr val="tx1"/>
                </a:solidFill>
              </a:rPr>
              <a:t>Washington DC </a:t>
            </a:r>
          </a:p>
          <a:p>
            <a:endParaRPr lang="en-US" dirty="0">
              <a:solidFill>
                <a:schemeClr val="tx1"/>
              </a:solidFill>
            </a:endParaRPr>
          </a:p>
        </p:txBody>
      </p:sp>
    </p:spTree>
    <p:extLst>
      <p:ext uri="{BB962C8B-B14F-4D97-AF65-F5344CB8AC3E}">
        <p14:creationId xmlns:p14="http://schemas.microsoft.com/office/powerpoint/2010/main" val="734464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SPARC Trial: Setting</a:t>
            </a:r>
          </a:p>
        </p:txBody>
      </p:sp>
      <p:sp>
        <p:nvSpPr>
          <p:cNvPr id="4" name="Content Placeholder 3"/>
          <p:cNvSpPr>
            <a:spLocks noGrp="1"/>
          </p:cNvSpPr>
          <p:nvPr>
            <p:ph idx="1"/>
          </p:nvPr>
        </p:nvSpPr>
        <p:spPr>
          <a:xfrm>
            <a:off x="2270515" y="1792689"/>
            <a:ext cx="8101653" cy="4839284"/>
          </a:xfrm>
        </p:spPr>
        <p:txBody>
          <a:bodyPr>
            <a:noAutofit/>
          </a:bodyPr>
          <a:lstStyle/>
          <a:p>
            <a:pPr marL="342900" indent="-342900">
              <a:buClr>
                <a:srgbClr val="F57D20"/>
              </a:buClr>
              <a:buSzPct val="80000"/>
              <a:buFont typeface="Wingdings" panose="05000000000000000000" pitchFamily="2" charset="2"/>
              <a:buChar char="§"/>
            </a:pPr>
            <a:endParaRPr lang="en-US" dirty="0"/>
          </a:p>
          <a:p>
            <a:pPr marL="342900" indent="-342900">
              <a:buClr>
                <a:srgbClr val="F57D20"/>
              </a:buClr>
              <a:buSzPct val="80000"/>
              <a:buFont typeface="Wingdings" panose="05000000000000000000" pitchFamily="2" charset="2"/>
              <a:buChar char="§"/>
            </a:pPr>
            <a:endParaRPr lang="en-US" dirty="0"/>
          </a:p>
          <a:p>
            <a:pPr marL="342900" indent="-342900">
              <a:buClr>
                <a:srgbClr val="79C14B"/>
              </a:buClr>
              <a:buSzPct val="80000"/>
              <a:buFont typeface="Wingdings" panose="05000000000000000000" pitchFamily="2" charset="2"/>
              <a:buChar char="§"/>
            </a:pPr>
            <a:r>
              <a:rPr lang="en-US" dirty="0"/>
              <a:t>25 primary care sites spanning &gt; 250 miles</a:t>
            </a:r>
          </a:p>
          <a:p>
            <a:pPr marL="619197" lvl="1" indent="-342900">
              <a:buClr>
                <a:srgbClr val="79C14B"/>
              </a:buClr>
              <a:buFont typeface="Wingdings" panose="05000000000000000000" pitchFamily="2" charset="2"/>
              <a:buChar char="ü"/>
            </a:pPr>
            <a:r>
              <a:rPr lang="en-US" dirty="0"/>
              <a:t>3 site pilot</a:t>
            </a:r>
          </a:p>
          <a:p>
            <a:pPr marL="619197" lvl="1" indent="-342900">
              <a:buClr>
                <a:srgbClr val="79C14B"/>
              </a:buClr>
              <a:buFont typeface="Wingdings" panose="05000000000000000000" pitchFamily="2" charset="2"/>
              <a:buChar char="ü"/>
            </a:pPr>
            <a:r>
              <a:rPr lang="en-US" dirty="0"/>
              <a:t>Stepped-wedge trial: 22 PC sites </a:t>
            </a:r>
          </a:p>
          <a:p>
            <a:pPr marL="342900" indent="-342900">
              <a:buClr>
                <a:srgbClr val="79C14B"/>
              </a:buClr>
              <a:buSzPct val="80000"/>
              <a:buFont typeface="Wingdings" panose="05000000000000000000" pitchFamily="2" charset="2"/>
              <a:buChar char="§"/>
            </a:pPr>
            <a:r>
              <a:rPr lang="en-US" dirty="0"/>
              <a:t>IRB: waivers of consent &amp; HIPAA</a:t>
            </a:r>
          </a:p>
          <a:p>
            <a:pPr lvl="1" indent="0" algn="r">
              <a:spcBef>
                <a:spcPts val="0"/>
              </a:spcBef>
              <a:spcAft>
                <a:spcPts val="0"/>
              </a:spcAft>
              <a:buNone/>
            </a:pPr>
            <a:endParaRPr lang="en-US" dirty="0"/>
          </a:p>
          <a:p>
            <a:pPr lvl="1" indent="0" algn="r">
              <a:spcBef>
                <a:spcPts val="0"/>
              </a:spcBef>
              <a:spcAft>
                <a:spcPts val="0"/>
              </a:spcAft>
              <a:buNone/>
            </a:pPr>
            <a:endParaRPr lang="en-US" dirty="0"/>
          </a:p>
          <a:p>
            <a:pPr lvl="1" indent="0" algn="r">
              <a:spcBef>
                <a:spcPts val="0"/>
              </a:spcBef>
              <a:spcAft>
                <a:spcPts val="0"/>
              </a:spcAft>
              <a:buNone/>
            </a:pPr>
            <a:r>
              <a:rPr lang="en-US" sz="1800" dirty="0"/>
              <a:t>Bobb IJERPH 2017; Glass Implementation Science 2018</a:t>
            </a:r>
          </a:p>
          <a:p>
            <a:pPr marL="396875">
              <a:buClr>
                <a:srgbClr val="F57D20"/>
              </a:buClr>
              <a:buSzPct val="80000"/>
            </a:pPr>
            <a:endParaRPr lang="en-US" dirty="0"/>
          </a:p>
        </p:txBody>
      </p:sp>
      <p:sp>
        <p:nvSpPr>
          <p:cNvPr id="5" name="Slide Number Placeholder 4"/>
          <p:cNvSpPr>
            <a:spLocks noGrp="1"/>
          </p:cNvSpPr>
          <p:nvPr>
            <p:ph type="sldNum" sz="quarter" idx="12"/>
          </p:nvPr>
        </p:nvSpPr>
        <p:spPr/>
        <p:txBody>
          <a:bodyPr/>
          <a:lstStyle/>
          <a:p>
            <a:fld id="{A0C21F26-985F-9D40-A811-D6DE90C3D8D1}" type="slidenum">
              <a:rPr lang="en-US" smtClean="0"/>
              <a:t>10</a:t>
            </a:fld>
            <a:endParaRPr lang="en-US"/>
          </a:p>
        </p:txBody>
      </p:sp>
    </p:spTree>
    <p:extLst>
      <p:ext uri="{BB962C8B-B14F-4D97-AF65-F5344CB8AC3E}">
        <p14:creationId xmlns:p14="http://schemas.microsoft.com/office/powerpoint/2010/main" val="327123371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SPARC Trial: Aim 2 Methods</a:t>
            </a:r>
          </a:p>
        </p:txBody>
      </p:sp>
      <p:sp>
        <p:nvSpPr>
          <p:cNvPr id="4" name="Content Placeholder 3"/>
          <p:cNvSpPr>
            <a:spLocks noGrp="1"/>
          </p:cNvSpPr>
          <p:nvPr>
            <p:ph idx="1"/>
          </p:nvPr>
        </p:nvSpPr>
        <p:spPr>
          <a:xfrm>
            <a:off x="2216727" y="1899736"/>
            <a:ext cx="8085513" cy="4839284"/>
          </a:xfrm>
        </p:spPr>
        <p:txBody>
          <a:bodyPr vert="horz" lIns="86493" tIns="43247" rIns="86493" bIns="43247" rtlCol="0">
            <a:noAutofit/>
          </a:bodyPr>
          <a:lstStyle/>
          <a:p>
            <a:pPr>
              <a:buClr>
                <a:srgbClr val="F57D20"/>
              </a:buClr>
              <a:buSzPct val="80000"/>
            </a:pPr>
            <a:r>
              <a:rPr lang="en-US" dirty="0"/>
              <a:t>2. Alcohol Treatment Main Outcome</a:t>
            </a:r>
          </a:p>
          <a:p>
            <a:pPr marL="619197" lvl="1" indent="-342900">
              <a:buClr>
                <a:srgbClr val="79C14B"/>
              </a:buClr>
              <a:buFont typeface="Wingdings" panose="05000000000000000000" pitchFamily="2" charset="2"/>
              <a:buChar char="§"/>
            </a:pPr>
            <a:r>
              <a:rPr lang="en-US" dirty="0"/>
              <a:t>New (in past 365 days) AUD diagnosis at visit </a:t>
            </a:r>
          </a:p>
          <a:p>
            <a:pPr lvl="1" indent="0">
              <a:buNone/>
            </a:pPr>
            <a:r>
              <a:rPr lang="en-US" dirty="0"/>
              <a:t>		and</a:t>
            </a:r>
          </a:p>
          <a:p>
            <a:pPr marL="619197" lvl="1" indent="-342900">
              <a:buClr>
                <a:srgbClr val="79C14B"/>
              </a:buClr>
              <a:buFont typeface="Wingdings" panose="05000000000000000000" pitchFamily="2" charset="2"/>
              <a:buChar char="§"/>
            </a:pPr>
            <a:r>
              <a:rPr lang="en-US" dirty="0"/>
              <a:t>Evidence of AUD treatment </a:t>
            </a:r>
          </a:p>
          <a:p>
            <a:pPr marL="1004060" lvl="2" indent="-342900">
              <a:buClr>
                <a:srgbClr val="79C14B"/>
              </a:buClr>
              <a:buFont typeface="Wingdings" panose="05000000000000000000" pitchFamily="2" charset="2"/>
              <a:buChar char="ü"/>
            </a:pPr>
            <a:r>
              <a:rPr lang="en-US" dirty="0"/>
              <a:t>Based on ICD codes (NCQA HEDIS AOD)</a:t>
            </a:r>
          </a:p>
          <a:p>
            <a:pPr marL="1004060" lvl="2" indent="-342900">
              <a:buClr>
                <a:srgbClr val="79C14B"/>
              </a:buClr>
              <a:buFont typeface="Wingdings" panose="05000000000000000000" pitchFamily="2" charset="2"/>
              <a:buChar char="ü"/>
            </a:pPr>
            <a:r>
              <a:rPr lang="en-US" dirty="0"/>
              <a:t>Initiation: 1st visit within 14 days  </a:t>
            </a:r>
          </a:p>
          <a:p>
            <a:pPr marL="1004060" lvl="2" indent="-342900">
              <a:buClr>
                <a:srgbClr val="79C14B"/>
              </a:buClr>
              <a:buFont typeface="Wingdings" panose="05000000000000000000" pitchFamily="2" charset="2"/>
              <a:buChar char="ü"/>
            </a:pPr>
            <a:r>
              <a:rPr lang="en-US" dirty="0"/>
              <a:t>Engagement: 2 more within next 30 days</a:t>
            </a:r>
          </a:p>
          <a:p>
            <a:pPr marL="739775" lvl="1" indent="-342900">
              <a:buFont typeface="Wingdings" panose="05000000000000000000" pitchFamily="2" charset="2"/>
              <a:buChar char="ü"/>
            </a:pPr>
            <a:endParaRPr lang="en-US" dirty="0"/>
          </a:p>
          <a:p>
            <a:pPr marL="396875" lvl="1" indent="0">
              <a:buNone/>
            </a:pPr>
            <a:endParaRPr lang="en-US" dirty="0"/>
          </a:p>
          <a:p>
            <a:pPr marL="396875" lvl="1" indent="0" algn="r">
              <a:buNone/>
            </a:pPr>
            <a:r>
              <a:rPr lang="en-US" sz="1600" dirty="0"/>
              <a:t>Bobb IJERPH 2017; Glass Implementation Science 2018</a:t>
            </a:r>
          </a:p>
          <a:p>
            <a:pPr marL="342900" indent="-342900">
              <a:buClr>
                <a:srgbClr val="F57D20"/>
              </a:buClr>
              <a:buSzPct val="80000"/>
              <a:buFont typeface="Wingdings" panose="05000000000000000000" pitchFamily="2" charset="2"/>
              <a:buChar char="§"/>
            </a:pPr>
            <a:endParaRPr lang="en-US" dirty="0"/>
          </a:p>
        </p:txBody>
      </p:sp>
      <p:sp>
        <p:nvSpPr>
          <p:cNvPr id="5" name="Slide Number Placeholder 4"/>
          <p:cNvSpPr>
            <a:spLocks noGrp="1"/>
          </p:cNvSpPr>
          <p:nvPr>
            <p:ph type="sldNum" sz="quarter" idx="12"/>
          </p:nvPr>
        </p:nvSpPr>
        <p:spPr/>
        <p:txBody>
          <a:bodyPr/>
          <a:lstStyle/>
          <a:p>
            <a:fld id="{A0C21F26-985F-9D40-A811-D6DE90C3D8D1}" type="slidenum">
              <a:rPr lang="en-US" smtClean="0"/>
              <a:t>100</a:t>
            </a:fld>
            <a:endParaRPr lang="en-US"/>
          </a:p>
        </p:txBody>
      </p:sp>
    </p:spTree>
    <p:extLst>
      <p:ext uri="{BB962C8B-B14F-4D97-AF65-F5344CB8AC3E}">
        <p14:creationId xmlns:p14="http://schemas.microsoft.com/office/powerpoint/2010/main" val="201374115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11080" y="2483557"/>
            <a:ext cx="8484781" cy="2114070"/>
          </a:xfrm>
        </p:spPr>
        <p:txBody>
          <a:bodyPr>
            <a:noAutofit/>
          </a:bodyPr>
          <a:lstStyle/>
          <a:p>
            <a:pPr algn="ctr">
              <a:lnSpc>
                <a:spcPct val="100000"/>
              </a:lnSpc>
            </a:pPr>
            <a:br>
              <a:rPr lang="en-US" altLang="en-US" sz="4800" dirty="0"/>
            </a:br>
            <a:r>
              <a:rPr lang="en-US" altLang="en-US" sz="4800" dirty="0"/>
              <a:t>Results Aim 2</a:t>
            </a:r>
            <a:endParaRPr lang="en-US" sz="4800" dirty="0"/>
          </a:p>
        </p:txBody>
      </p:sp>
      <p:sp>
        <p:nvSpPr>
          <p:cNvPr id="5" name="Slide Number Placeholder 4"/>
          <p:cNvSpPr>
            <a:spLocks noGrp="1"/>
          </p:cNvSpPr>
          <p:nvPr>
            <p:ph type="sldNum" sz="quarter" idx="4294967295"/>
          </p:nvPr>
        </p:nvSpPr>
        <p:spPr>
          <a:xfrm>
            <a:off x="8534400" y="6553200"/>
            <a:ext cx="2133600" cy="242888"/>
          </a:xfrm>
        </p:spPr>
        <p:txBody>
          <a:bodyPr/>
          <a:lstStyle/>
          <a:p>
            <a:pPr>
              <a:defRPr/>
            </a:pPr>
            <a:fld id="{59688B50-F209-5A45-8DA6-A40598A1B2D3}" type="slidenum">
              <a:rPr lang="en-US">
                <a:solidFill>
                  <a:prstClr val="white">
                    <a:lumMod val="50000"/>
                  </a:prstClr>
                </a:solidFill>
                <a:latin typeface="Calibri"/>
              </a:rPr>
              <a:pPr>
                <a:defRPr/>
              </a:pPr>
              <a:t>101</a:t>
            </a:fld>
            <a:endParaRPr lang="en-US" dirty="0">
              <a:solidFill>
                <a:prstClr val="white">
                  <a:lumMod val="50000"/>
                </a:prstClr>
              </a:solidFill>
              <a:latin typeface="Calibri"/>
            </a:endParaRPr>
          </a:p>
        </p:txBody>
      </p:sp>
    </p:spTree>
    <p:extLst>
      <p:ext uri="{BB962C8B-B14F-4D97-AF65-F5344CB8AC3E}">
        <p14:creationId xmlns:p14="http://schemas.microsoft.com/office/powerpoint/2010/main" val="175465131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SPARC Trial: Treatment</a:t>
            </a:r>
          </a:p>
        </p:txBody>
      </p:sp>
      <p:graphicFrame>
        <p:nvGraphicFramePr>
          <p:cNvPr id="9" name="Content Placeholder 8">
            <a:extLst>
              <a:ext uri="{FF2B5EF4-FFF2-40B4-BE49-F238E27FC236}">
                <a16:creationId xmlns:a16="http://schemas.microsoft.com/office/drawing/2014/main" id="{D08523E4-5FB2-4110-92F9-0437194FE1A6}"/>
              </a:ext>
            </a:extLst>
          </p:cNvPr>
          <p:cNvGraphicFramePr>
            <a:graphicFrameLocks noGrp="1"/>
          </p:cNvGraphicFramePr>
          <p:nvPr>
            <p:ph idx="1"/>
            <p:extLst>
              <p:ext uri="{D42A27DB-BD31-4B8C-83A1-F6EECF244321}">
                <p14:modId xmlns:p14="http://schemas.microsoft.com/office/powerpoint/2010/main" val="3217270041"/>
              </p:ext>
            </p:extLst>
          </p:nvPr>
        </p:nvGraphicFramePr>
        <p:xfrm>
          <a:off x="1754297" y="1868329"/>
          <a:ext cx="8728173" cy="3711324"/>
        </p:xfrm>
        <a:graphic>
          <a:graphicData uri="http://schemas.openxmlformats.org/drawingml/2006/table">
            <a:tbl>
              <a:tblPr firstRow="1" bandRow="1">
                <a:tableStyleId>{5C22544A-7EE6-4342-B048-85BDC9FD1C3A}</a:tableStyleId>
              </a:tblPr>
              <a:tblGrid>
                <a:gridCol w="4642150">
                  <a:extLst>
                    <a:ext uri="{9D8B030D-6E8A-4147-A177-3AD203B41FA5}">
                      <a16:colId xmlns:a16="http://schemas.microsoft.com/office/drawing/2014/main" val="4147597603"/>
                    </a:ext>
                  </a:extLst>
                </a:gridCol>
                <a:gridCol w="809897">
                  <a:extLst>
                    <a:ext uri="{9D8B030D-6E8A-4147-A177-3AD203B41FA5}">
                      <a16:colId xmlns:a16="http://schemas.microsoft.com/office/drawing/2014/main" val="843293295"/>
                    </a:ext>
                  </a:extLst>
                </a:gridCol>
                <a:gridCol w="2063931">
                  <a:extLst>
                    <a:ext uri="{9D8B030D-6E8A-4147-A177-3AD203B41FA5}">
                      <a16:colId xmlns:a16="http://schemas.microsoft.com/office/drawing/2014/main" val="2601851370"/>
                    </a:ext>
                  </a:extLst>
                </a:gridCol>
                <a:gridCol w="1212195">
                  <a:extLst>
                    <a:ext uri="{9D8B030D-6E8A-4147-A177-3AD203B41FA5}">
                      <a16:colId xmlns:a16="http://schemas.microsoft.com/office/drawing/2014/main" val="3787165763"/>
                    </a:ext>
                  </a:extLst>
                </a:gridCol>
              </a:tblGrid>
              <a:tr h="370840">
                <a:tc gridSpan="4">
                  <a:txBody>
                    <a:bodyPr/>
                    <a:lstStyle/>
                    <a:p>
                      <a:pPr marL="0" marR="0" algn="ctr">
                        <a:lnSpc>
                          <a:spcPct val="115000"/>
                        </a:lnSpc>
                        <a:spcBef>
                          <a:spcPts val="0"/>
                        </a:spcBef>
                        <a:spcAft>
                          <a:spcPts val="0"/>
                        </a:spcAft>
                      </a:pPr>
                      <a:r>
                        <a:rPr lang="en-US" sz="2400" b="1" dirty="0">
                          <a:effectLst/>
                          <a:latin typeface="Century Gothic" panose="020B0502020202020204" pitchFamily="34" charset="0"/>
                          <a:ea typeface="Calibri" panose="020F0502020204030204" pitchFamily="34" charset="0"/>
                          <a:cs typeface="Times New Roman" panose="02020603050405020304" pitchFamily="18" charset="0"/>
                        </a:rPr>
                        <a:t>Alcohol Treatment: Aim #2 Intermediate Outcomes </a:t>
                      </a:r>
                    </a:p>
                    <a:p>
                      <a:pPr marL="0" marR="0" algn="ctr">
                        <a:lnSpc>
                          <a:spcPct val="115000"/>
                        </a:lnSpc>
                        <a:spcBef>
                          <a:spcPts val="0"/>
                        </a:spcBef>
                        <a:spcAft>
                          <a:spcPts val="0"/>
                        </a:spcAft>
                      </a:pPr>
                      <a:r>
                        <a:rPr lang="en-US" sz="2400" b="0" dirty="0">
                          <a:effectLst/>
                          <a:latin typeface="Century Gothic" panose="020B0502020202020204" pitchFamily="34" charset="0"/>
                          <a:ea typeface="Calibri" panose="020F0502020204030204" pitchFamily="34" charset="0"/>
                          <a:cs typeface="Times New Roman" panose="02020603050405020304" pitchFamily="18" charset="0"/>
                        </a:rPr>
                        <a:t>Usual Care vs Intervention </a:t>
                      </a:r>
                    </a:p>
                    <a:p>
                      <a:pPr marL="0" marR="0" algn="ctr">
                        <a:lnSpc>
                          <a:spcPct val="115000"/>
                        </a:lnSpc>
                        <a:spcBef>
                          <a:spcPts val="0"/>
                        </a:spcBef>
                        <a:spcAft>
                          <a:spcPts val="0"/>
                        </a:spcAft>
                      </a:pPr>
                      <a:r>
                        <a:rPr lang="en-US" sz="2400" b="0" dirty="0">
                          <a:effectLst/>
                          <a:latin typeface="Century Gothic" panose="020B0502020202020204" pitchFamily="34" charset="0"/>
                          <a:ea typeface="Calibri" panose="020F0502020204030204" pitchFamily="34" charset="0"/>
                          <a:cs typeface="Times New Roman" panose="02020603050405020304" pitchFamily="18" charset="0"/>
                        </a:rPr>
                        <a:t>per 10,000 PC patients</a:t>
                      </a:r>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4112492383"/>
                  </a:ext>
                </a:extLst>
              </a:tr>
              <a:tr h="370840">
                <a:tc>
                  <a:txBody>
                    <a:bodyPr/>
                    <a:lstStyle/>
                    <a:p>
                      <a:pPr marL="0" marR="0">
                        <a:lnSpc>
                          <a:spcPct val="150000"/>
                        </a:lnSpc>
                        <a:spcBef>
                          <a:spcPts val="0"/>
                        </a:spcBef>
                        <a:spcAft>
                          <a:spcPts val="0"/>
                        </a:spcAft>
                      </a:pPr>
                      <a:r>
                        <a:rPr lang="en-US" sz="2400" dirty="0">
                          <a:effectLst/>
                          <a:latin typeface="Century Gothic" panose="020B050202020202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marL="0" marR="0" algn="ctr">
                        <a:lnSpc>
                          <a:spcPct val="150000"/>
                        </a:lnSpc>
                        <a:spcBef>
                          <a:spcPts val="0"/>
                        </a:spcBef>
                        <a:spcAft>
                          <a:spcPts val="0"/>
                        </a:spcAft>
                      </a:pPr>
                      <a:r>
                        <a:rPr lang="en-US" sz="2400" b="0" dirty="0">
                          <a:effectLst/>
                          <a:latin typeface="Century Gothic" panose="020B0502020202020204" pitchFamily="34" charset="0"/>
                          <a:ea typeface="Calibri" panose="020F0502020204030204" pitchFamily="34" charset="0"/>
                          <a:cs typeface="Times New Roman" panose="02020603050405020304" pitchFamily="18" charset="0"/>
                        </a:rPr>
                        <a:t>UC</a:t>
                      </a:r>
                    </a:p>
                  </a:txBody>
                  <a:tcPr marL="68580" marR="68580" marT="0" marB="0"/>
                </a:tc>
                <a:tc>
                  <a:txBody>
                    <a:bodyPr/>
                    <a:lstStyle/>
                    <a:p>
                      <a:pPr marL="0" marR="0" algn="ctr">
                        <a:lnSpc>
                          <a:spcPct val="150000"/>
                        </a:lnSpc>
                        <a:spcBef>
                          <a:spcPts val="0"/>
                        </a:spcBef>
                        <a:spcAft>
                          <a:spcPts val="0"/>
                        </a:spcAft>
                      </a:pPr>
                      <a:r>
                        <a:rPr lang="en-US" sz="2400" b="0" dirty="0">
                          <a:effectLst/>
                          <a:latin typeface="Century Gothic" panose="020B0502020202020204" pitchFamily="34" charset="0"/>
                          <a:ea typeface="Calibri" panose="020F0502020204030204" pitchFamily="34" charset="0"/>
                          <a:cs typeface="Times New Roman" panose="02020603050405020304" pitchFamily="18" charset="0"/>
                        </a:rPr>
                        <a:t>Intervention</a:t>
                      </a:r>
                    </a:p>
                  </a:txBody>
                  <a:tcPr marL="68580" marR="68580" marT="0" marB="0"/>
                </a:tc>
                <a:tc>
                  <a:txBody>
                    <a:bodyPr/>
                    <a:lstStyle/>
                    <a:p>
                      <a:pPr marL="0" marR="0" algn="ctr">
                        <a:lnSpc>
                          <a:spcPct val="150000"/>
                        </a:lnSpc>
                        <a:spcBef>
                          <a:spcPts val="0"/>
                        </a:spcBef>
                        <a:spcAft>
                          <a:spcPts val="0"/>
                        </a:spcAft>
                      </a:pPr>
                      <a:r>
                        <a:rPr lang="en-US" sz="2400" dirty="0">
                          <a:effectLst/>
                          <a:latin typeface="Century Gothic" panose="020B0502020202020204" pitchFamily="34" charset="0"/>
                          <a:ea typeface="Calibri" panose="020F0502020204030204" pitchFamily="34" charset="0"/>
                          <a:cs typeface="Times New Roman" panose="02020603050405020304" pitchFamily="18" charset="0"/>
                        </a:rPr>
                        <a:t>p</a:t>
                      </a:r>
                    </a:p>
                  </a:txBody>
                  <a:tcPr marL="68580" marR="68580" marT="0" marB="0"/>
                </a:tc>
                <a:extLst>
                  <a:ext uri="{0D108BD9-81ED-4DB2-BD59-A6C34878D82A}">
                    <a16:rowId xmlns:a16="http://schemas.microsoft.com/office/drawing/2014/main" val="570340305"/>
                  </a:ext>
                </a:extLst>
              </a:tr>
              <a:tr h="370840">
                <a:tc>
                  <a:txBody>
                    <a:bodyPr/>
                    <a:lstStyle/>
                    <a:p>
                      <a:pPr marL="114300" marR="0">
                        <a:lnSpc>
                          <a:spcPct val="150000"/>
                        </a:lnSpc>
                        <a:spcBef>
                          <a:spcPts val="0"/>
                        </a:spcBef>
                        <a:spcAft>
                          <a:spcPts val="0"/>
                        </a:spcAft>
                      </a:pPr>
                      <a:r>
                        <a:rPr lang="en-US" sz="2400" b="0" dirty="0">
                          <a:effectLst/>
                          <a:latin typeface="Century Gothic" panose="020B0502020202020204" pitchFamily="34" charset="0"/>
                          <a:ea typeface="Calibri" panose="020F0502020204030204" pitchFamily="34" charset="0"/>
                          <a:cs typeface="Times New Roman" panose="02020603050405020304" pitchFamily="18" charset="0"/>
                        </a:rPr>
                        <a:t>High Positive  </a:t>
                      </a:r>
                    </a:p>
                  </a:txBody>
                  <a:tcPr marL="68580" marR="68580" marT="0" marB="0"/>
                </a:tc>
                <a:tc>
                  <a:txBody>
                    <a:bodyPr/>
                    <a:lstStyle/>
                    <a:p>
                      <a:pPr marL="0" marR="0" algn="ctr">
                        <a:lnSpc>
                          <a:spcPct val="150000"/>
                        </a:lnSpc>
                        <a:spcBef>
                          <a:spcPts val="0"/>
                        </a:spcBef>
                        <a:spcAft>
                          <a:spcPts val="0"/>
                        </a:spcAft>
                      </a:pPr>
                      <a:r>
                        <a:rPr lang="en-US" sz="2400" b="0">
                          <a:effectLst/>
                          <a:latin typeface="Century Gothic" panose="020B0502020202020204" pitchFamily="34" charset="0"/>
                          <a:ea typeface="Calibri" panose="020F0502020204030204" pitchFamily="34" charset="0"/>
                          <a:cs typeface="Times New Roman" panose="02020603050405020304" pitchFamily="18" charset="0"/>
                        </a:rPr>
                        <a:t>54</a:t>
                      </a:r>
                    </a:p>
                  </a:txBody>
                  <a:tcPr marL="68580" marR="68580" marT="0" marB="0"/>
                </a:tc>
                <a:tc>
                  <a:txBody>
                    <a:bodyPr/>
                    <a:lstStyle/>
                    <a:p>
                      <a:pPr marL="0" marR="0" algn="ctr">
                        <a:lnSpc>
                          <a:spcPct val="150000"/>
                        </a:lnSpc>
                        <a:spcBef>
                          <a:spcPts val="0"/>
                        </a:spcBef>
                        <a:spcAft>
                          <a:spcPts val="0"/>
                        </a:spcAft>
                      </a:pPr>
                      <a:r>
                        <a:rPr lang="en-US" sz="2400" b="0" dirty="0">
                          <a:effectLst/>
                          <a:latin typeface="Century Gothic" panose="020B0502020202020204" pitchFamily="34" charset="0"/>
                          <a:ea typeface="Calibri" panose="020F0502020204030204" pitchFamily="34" charset="0"/>
                          <a:cs typeface="Times New Roman" panose="02020603050405020304" pitchFamily="18" charset="0"/>
                        </a:rPr>
                        <a:t>148</a:t>
                      </a:r>
                    </a:p>
                  </a:txBody>
                  <a:tcPr marL="68580" marR="68580" marT="0" marB="0"/>
                </a:tc>
                <a:tc>
                  <a:txBody>
                    <a:bodyPr/>
                    <a:lstStyle/>
                    <a:p>
                      <a:pPr marL="0" marR="0">
                        <a:lnSpc>
                          <a:spcPct val="150000"/>
                        </a:lnSpc>
                        <a:spcBef>
                          <a:spcPts val="0"/>
                        </a:spcBef>
                        <a:spcAft>
                          <a:spcPts val="0"/>
                        </a:spcAft>
                      </a:pPr>
                      <a:r>
                        <a:rPr lang="en-US" sz="2000" dirty="0">
                          <a:effectLst/>
                          <a:latin typeface="Century Gothic" panose="020B0502020202020204" pitchFamily="34" charset="0"/>
                          <a:ea typeface="Calibri" panose="020F0502020204030204" pitchFamily="34" charset="0"/>
                          <a:cs typeface="Times New Roman" panose="02020603050405020304" pitchFamily="18" charset="0"/>
                        </a:rPr>
                        <a:t>&lt; 0.0001</a:t>
                      </a:r>
                    </a:p>
                  </a:txBody>
                  <a:tcPr marL="68580" marR="68580" marT="0" marB="0"/>
                </a:tc>
                <a:extLst>
                  <a:ext uri="{0D108BD9-81ED-4DB2-BD59-A6C34878D82A}">
                    <a16:rowId xmlns:a16="http://schemas.microsoft.com/office/drawing/2014/main" val="1100585500"/>
                  </a:ext>
                </a:extLst>
              </a:tr>
              <a:tr h="370840">
                <a:tc>
                  <a:txBody>
                    <a:bodyPr/>
                    <a:lstStyle/>
                    <a:p>
                      <a:pPr marL="114300" marR="0">
                        <a:lnSpc>
                          <a:spcPct val="150000"/>
                        </a:lnSpc>
                        <a:spcBef>
                          <a:spcPts val="0"/>
                        </a:spcBef>
                        <a:spcAft>
                          <a:spcPts val="0"/>
                        </a:spcAft>
                      </a:pPr>
                      <a:r>
                        <a:rPr lang="en-US" sz="2400" dirty="0">
                          <a:effectLst/>
                          <a:latin typeface="Century Gothic" panose="020B0502020202020204" pitchFamily="34" charset="0"/>
                          <a:ea typeface="Calibri" panose="020F0502020204030204" pitchFamily="34" charset="0"/>
                          <a:cs typeface="Times New Roman" panose="02020603050405020304" pitchFamily="18" charset="0"/>
                        </a:rPr>
                        <a:t>DSM-5 Assessment for AUD</a:t>
                      </a:r>
                    </a:p>
                  </a:txBody>
                  <a:tcPr marL="68580" marR="68580" marT="0" marB="0"/>
                </a:tc>
                <a:tc>
                  <a:txBody>
                    <a:bodyPr/>
                    <a:lstStyle/>
                    <a:p>
                      <a:pPr marL="0" marR="0" algn="ctr">
                        <a:lnSpc>
                          <a:spcPct val="150000"/>
                        </a:lnSpc>
                        <a:spcBef>
                          <a:spcPts val="0"/>
                        </a:spcBef>
                        <a:spcAft>
                          <a:spcPts val="0"/>
                        </a:spcAft>
                      </a:pPr>
                      <a:r>
                        <a:rPr lang="en-US" sz="2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4.1</a:t>
                      </a:r>
                    </a:p>
                  </a:txBody>
                  <a:tcPr marL="68580" marR="68580" marT="0" marB="0"/>
                </a:tc>
                <a:tc>
                  <a:txBody>
                    <a:bodyPr/>
                    <a:lstStyle/>
                    <a:p>
                      <a:pPr marL="0" marR="0" algn="ctr">
                        <a:lnSpc>
                          <a:spcPct val="150000"/>
                        </a:lnSpc>
                        <a:spcBef>
                          <a:spcPts val="0"/>
                        </a:spcBef>
                        <a:spcAft>
                          <a:spcPts val="0"/>
                        </a:spcAft>
                      </a:pPr>
                      <a:r>
                        <a:rPr lang="en-US" sz="2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81</a:t>
                      </a:r>
                    </a:p>
                  </a:txBody>
                  <a:tcPr marL="68580" marR="68580" marT="0" marB="0"/>
                </a:tc>
                <a:tc>
                  <a:txBody>
                    <a:bodyPr/>
                    <a:lstStyle/>
                    <a:p>
                      <a:pPr marL="0" marR="0" lvl="0" indent="0" algn="l" defTabSz="432465" rtl="0" eaLnBrk="1" fontAlgn="auto" latinLnBrk="0" hangingPunct="1">
                        <a:lnSpc>
                          <a:spcPct val="150000"/>
                        </a:lnSpc>
                        <a:spcBef>
                          <a:spcPts val="0"/>
                        </a:spcBef>
                        <a:spcAft>
                          <a:spcPts val="0"/>
                        </a:spcAft>
                        <a:buClrTx/>
                        <a:buSzTx/>
                        <a:buFontTx/>
                        <a:buNone/>
                        <a:tabLst/>
                        <a:defRPr/>
                      </a:pPr>
                      <a:r>
                        <a:rPr lang="en-US" sz="2000" dirty="0">
                          <a:effectLst/>
                          <a:latin typeface="Century Gothic" panose="020B0502020202020204" pitchFamily="34" charset="0"/>
                          <a:ea typeface="Calibri" panose="020F0502020204030204" pitchFamily="34" charset="0"/>
                          <a:cs typeface="Times New Roman" panose="02020603050405020304" pitchFamily="18" charset="0"/>
                        </a:rPr>
                        <a:t>&lt; 0.0001</a:t>
                      </a:r>
                    </a:p>
                  </a:txBody>
                  <a:tcPr marL="68580" marR="68580" marT="0" marB="0"/>
                </a:tc>
                <a:extLst>
                  <a:ext uri="{0D108BD9-81ED-4DB2-BD59-A6C34878D82A}">
                    <a16:rowId xmlns:a16="http://schemas.microsoft.com/office/drawing/2014/main" val="2119014629"/>
                  </a:ext>
                </a:extLst>
              </a:tr>
              <a:tr h="370840">
                <a:tc>
                  <a:txBody>
                    <a:bodyPr/>
                    <a:lstStyle/>
                    <a:p>
                      <a:pPr marL="114300" marR="0">
                        <a:lnSpc>
                          <a:spcPct val="150000"/>
                        </a:lnSpc>
                        <a:spcBef>
                          <a:spcPts val="0"/>
                        </a:spcBef>
                        <a:spcAft>
                          <a:spcPts val="0"/>
                        </a:spcAft>
                      </a:pPr>
                      <a:r>
                        <a:rPr lang="en-US" sz="2400" dirty="0">
                          <a:effectLst/>
                          <a:latin typeface="Century Gothic" panose="020B0502020202020204" pitchFamily="34" charset="0"/>
                          <a:ea typeface="Calibri" panose="020F0502020204030204" pitchFamily="34" charset="0"/>
                          <a:cs typeface="Times New Roman" panose="02020603050405020304" pitchFamily="18" charset="0"/>
                        </a:rPr>
                        <a:t>New AUD diagnosis at visit</a:t>
                      </a:r>
                    </a:p>
                  </a:txBody>
                  <a:tcPr marL="68580" marR="68580" marT="0" marB="0"/>
                </a:tc>
                <a:tc>
                  <a:txBody>
                    <a:bodyPr/>
                    <a:lstStyle/>
                    <a:p>
                      <a:pPr marL="0" marR="0" algn="ctr">
                        <a:lnSpc>
                          <a:spcPct val="150000"/>
                        </a:lnSpc>
                        <a:spcBef>
                          <a:spcPts val="0"/>
                        </a:spcBef>
                        <a:spcAft>
                          <a:spcPts val="0"/>
                        </a:spcAft>
                      </a:pPr>
                      <a:r>
                        <a:rPr lang="en-US" sz="2400">
                          <a:effectLst/>
                          <a:latin typeface="Century Gothic" panose="020B0502020202020204" pitchFamily="34" charset="0"/>
                          <a:ea typeface="Calibri" panose="020F0502020204030204" pitchFamily="34" charset="0"/>
                          <a:cs typeface="Times New Roman" panose="02020603050405020304" pitchFamily="18" charset="0"/>
                        </a:rPr>
                        <a:t>29</a:t>
                      </a:r>
                    </a:p>
                  </a:txBody>
                  <a:tcPr marL="68580" marR="68580" marT="0" marB="0"/>
                </a:tc>
                <a:tc>
                  <a:txBody>
                    <a:bodyPr/>
                    <a:lstStyle/>
                    <a:p>
                      <a:pPr marL="0" marR="0" algn="ctr">
                        <a:lnSpc>
                          <a:spcPct val="150000"/>
                        </a:lnSpc>
                        <a:spcBef>
                          <a:spcPts val="0"/>
                        </a:spcBef>
                        <a:spcAft>
                          <a:spcPts val="0"/>
                        </a:spcAft>
                      </a:pPr>
                      <a:r>
                        <a:rPr lang="en-US" sz="2400">
                          <a:effectLst/>
                          <a:latin typeface="Century Gothic" panose="020B0502020202020204" pitchFamily="34" charset="0"/>
                          <a:ea typeface="Calibri" panose="020F0502020204030204" pitchFamily="34" charset="0"/>
                          <a:cs typeface="Times New Roman" panose="02020603050405020304" pitchFamily="18" charset="0"/>
                        </a:rPr>
                        <a:t>34</a:t>
                      </a:r>
                    </a:p>
                  </a:txBody>
                  <a:tcPr marL="68580" marR="68580" marT="0" marB="0"/>
                </a:tc>
                <a:tc>
                  <a:txBody>
                    <a:bodyPr/>
                    <a:lstStyle/>
                    <a:p>
                      <a:pPr marL="0" marR="0" algn="ctr">
                        <a:lnSpc>
                          <a:spcPct val="150000"/>
                        </a:lnSpc>
                        <a:spcBef>
                          <a:spcPts val="0"/>
                        </a:spcBef>
                        <a:spcAft>
                          <a:spcPts val="0"/>
                        </a:spcAft>
                      </a:pPr>
                      <a:r>
                        <a:rPr lang="en-US" sz="2000" dirty="0">
                          <a:effectLst/>
                          <a:latin typeface="Century Gothic" panose="020B0502020202020204" pitchFamily="34" charset="0"/>
                          <a:ea typeface="Calibri" panose="020F0502020204030204" pitchFamily="34" charset="0"/>
                          <a:cs typeface="Times New Roman" panose="02020603050405020304" pitchFamily="18" charset="0"/>
                        </a:rPr>
                        <a:t>0.003</a:t>
                      </a:r>
                    </a:p>
                  </a:txBody>
                  <a:tcPr marL="68580" marR="68580" marT="0" marB="0"/>
                </a:tc>
                <a:extLst>
                  <a:ext uri="{0D108BD9-81ED-4DB2-BD59-A6C34878D82A}">
                    <a16:rowId xmlns:a16="http://schemas.microsoft.com/office/drawing/2014/main" val="3157625512"/>
                  </a:ext>
                </a:extLst>
              </a:tr>
              <a:tr h="370840">
                <a:tc>
                  <a:txBody>
                    <a:bodyPr/>
                    <a:lstStyle/>
                    <a:p>
                      <a:pPr marL="114300" marR="0">
                        <a:lnSpc>
                          <a:spcPct val="150000"/>
                        </a:lnSpc>
                        <a:spcBef>
                          <a:spcPts val="0"/>
                        </a:spcBef>
                        <a:spcAft>
                          <a:spcPts val="0"/>
                        </a:spcAft>
                      </a:pPr>
                      <a:r>
                        <a:rPr lang="en-US" sz="2400" dirty="0">
                          <a:effectLst/>
                          <a:latin typeface="Century Gothic" panose="020B0502020202020204" pitchFamily="34" charset="0"/>
                          <a:ea typeface="Calibri" panose="020F0502020204030204" pitchFamily="34" charset="0"/>
                          <a:cs typeface="Times New Roman" panose="02020603050405020304" pitchFamily="18" charset="0"/>
                        </a:rPr>
                        <a:t>New AUD dx and initiated Tx  </a:t>
                      </a:r>
                    </a:p>
                  </a:txBody>
                  <a:tcPr marL="68580" marR="68580" marT="0" marB="0"/>
                </a:tc>
                <a:tc>
                  <a:txBody>
                    <a:bodyPr/>
                    <a:lstStyle/>
                    <a:p>
                      <a:pPr marL="0" marR="0" algn="ctr">
                        <a:lnSpc>
                          <a:spcPct val="150000"/>
                        </a:lnSpc>
                        <a:spcBef>
                          <a:spcPts val="0"/>
                        </a:spcBef>
                        <a:spcAft>
                          <a:spcPts val="0"/>
                        </a:spcAft>
                      </a:pPr>
                      <a:r>
                        <a:rPr lang="en-US" sz="24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6.2</a:t>
                      </a:r>
                    </a:p>
                  </a:txBody>
                  <a:tcPr marL="68580" marR="68580" marT="0" marB="0"/>
                </a:tc>
                <a:tc>
                  <a:txBody>
                    <a:bodyPr/>
                    <a:lstStyle/>
                    <a:p>
                      <a:pPr marL="0" marR="0" algn="ctr">
                        <a:lnSpc>
                          <a:spcPct val="150000"/>
                        </a:lnSpc>
                        <a:spcBef>
                          <a:spcPts val="0"/>
                        </a:spcBef>
                        <a:spcAft>
                          <a:spcPts val="0"/>
                        </a:spcAft>
                      </a:pPr>
                      <a:r>
                        <a:rPr lang="en-US" sz="24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7.8</a:t>
                      </a:r>
                    </a:p>
                  </a:txBody>
                  <a:tcPr marL="68580" marR="68580" marT="0" marB="0"/>
                </a:tc>
                <a:tc>
                  <a:txBody>
                    <a:bodyPr/>
                    <a:lstStyle/>
                    <a:p>
                      <a:pPr marL="0" marR="0" algn="ctr">
                        <a:lnSpc>
                          <a:spcPct val="150000"/>
                        </a:lnSpc>
                        <a:spcBef>
                          <a:spcPts val="0"/>
                        </a:spcBef>
                        <a:spcAft>
                          <a:spcPts val="0"/>
                        </a:spcAft>
                      </a:pPr>
                      <a:r>
                        <a:rPr lang="en-US" sz="2000" dirty="0">
                          <a:effectLst/>
                          <a:latin typeface="Century Gothic" panose="020B0502020202020204" pitchFamily="34" charset="0"/>
                          <a:ea typeface="Calibri" panose="020F0502020204030204" pitchFamily="34" charset="0"/>
                          <a:cs typeface="Times New Roman" panose="02020603050405020304" pitchFamily="18" charset="0"/>
                        </a:rPr>
                        <a:t>0.042</a:t>
                      </a:r>
                    </a:p>
                  </a:txBody>
                  <a:tcPr marL="68580" marR="68580" marT="0" marB="0"/>
                </a:tc>
                <a:extLst>
                  <a:ext uri="{0D108BD9-81ED-4DB2-BD59-A6C34878D82A}">
                    <a16:rowId xmlns:a16="http://schemas.microsoft.com/office/drawing/2014/main" val="2107737043"/>
                  </a:ext>
                </a:extLst>
              </a:tr>
            </a:tbl>
          </a:graphicData>
        </a:graphic>
      </p:graphicFrame>
      <p:sp>
        <p:nvSpPr>
          <p:cNvPr id="5" name="Slide Number Placeholder 4"/>
          <p:cNvSpPr>
            <a:spLocks noGrp="1"/>
          </p:cNvSpPr>
          <p:nvPr>
            <p:ph type="sldNum" sz="quarter" idx="12"/>
          </p:nvPr>
        </p:nvSpPr>
        <p:spPr/>
        <p:txBody>
          <a:bodyPr/>
          <a:lstStyle/>
          <a:p>
            <a:fld id="{A0C21F26-985F-9D40-A811-D6DE90C3D8D1}" type="slidenum">
              <a:rPr lang="en-US" smtClean="0"/>
              <a:t>102</a:t>
            </a:fld>
            <a:endParaRPr lang="en-US"/>
          </a:p>
        </p:txBody>
      </p:sp>
    </p:spTree>
    <p:extLst>
      <p:ext uri="{BB962C8B-B14F-4D97-AF65-F5344CB8AC3E}">
        <p14:creationId xmlns:p14="http://schemas.microsoft.com/office/powerpoint/2010/main" val="70333652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Main Outcome: Treatment</a:t>
            </a:r>
          </a:p>
        </p:txBody>
      </p:sp>
      <p:graphicFrame>
        <p:nvGraphicFramePr>
          <p:cNvPr id="9" name="Content Placeholder 8">
            <a:extLst>
              <a:ext uri="{FF2B5EF4-FFF2-40B4-BE49-F238E27FC236}">
                <a16:creationId xmlns:a16="http://schemas.microsoft.com/office/drawing/2014/main" id="{D08523E4-5FB2-4110-92F9-0437194FE1A6}"/>
              </a:ext>
            </a:extLst>
          </p:cNvPr>
          <p:cNvGraphicFramePr>
            <a:graphicFrameLocks noGrp="1"/>
          </p:cNvGraphicFramePr>
          <p:nvPr>
            <p:ph idx="1"/>
            <p:extLst>
              <p:ext uri="{D42A27DB-BD31-4B8C-83A1-F6EECF244321}">
                <p14:modId xmlns:p14="http://schemas.microsoft.com/office/powerpoint/2010/main" val="644492988"/>
              </p:ext>
            </p:extLst>
          </p:nvPr>
        </p:nvGraphicFramePr>
        <p:xfrm>
          <a:off x="1754297" y="1868330"/>
          <a:ext cx="8728173" cy="4189225"/>
        </p:xfrm>
        <a:graphic>
          <a:graphicData uri="http://schemas.openxmlformats.org/drawingml/2006/table">
            <a:tbl>
              <a:tblPr firstRow="1" bandRow="1">
                <a:tableStyleId>{5C22544A-7EE6-4342-B048-85BDC9FD1C3A}</a:tableStyleId>
              </a:tblPr>
              <a:tblGrid>
                <a:gridCol w="4642150">
                  <a:extLst>
                    <a:ext uri="{9D8B030D-6E8A-4147-A177-3AD203B41FA5}">
                      <a16:colId xmlns:a16="http://schemas.microsoft.com/office/drawing/2014/main" val="4147597603"/>
                    </a:ext>
                  </a:extLst>
                </a:gridCol>
                <a:gridCol w="809897">
                  <a:extLst>
                    <a:ext uri="{9D8B030D-6E8A-4147-A177-3AD203B41FA5}">
                      <a16:colId xmlns:a16="http://schemas.microsoft.com/office/drawing/2014/main" val="843293295"/>
                    </a:ext>
                  </a:extLst>
                </a:gridCol>
                <a:gridCol w="2063931">
                  <a:extLst>
                    <a:ext uri="{9D8B030D-6E8A-4147-A177-3AD203B41FA5}">
                      <a16:colId xmlns:a16="http://schemas.microsoft.com/office/drawing/2014/main" val="2601851370"/>
                    </a:ext>
                  </a:extLst>
                </a:gridCol>
                <a:gridCol w="1212195">
                  <a:extLst>
                    <a:ext uri="{9D8B030D-6E8A-4147-A177-3AD203B41FA5}">
                      <a16:colId xmlns:a16="http://schemas.microsoft.com/office/drawing/2014/main" val="3787165763"/>
                    </a:ext>
                  </a:extLst>
                </a:gridCol>
              </a:tblGrid>
              <a:tr h="370840">
                <a:tc gridSpan="4">
                  <a:txBody>
                    <a:bodyPr/>
                    <a:lstStyle/>
                    <a:p>
                      <a:pPr marL="0" marR="0" lvl="0" indent="0" algn="ctr" defTabSz="432465" rtl="0" eaLnBrk="1" fontAlgn="auto" latinLnBrk="0" hangingPunct="1">
                        <a:lnSpc>
                          <a:spcPct val="115000"/>
                        </a:lnSpc>
                        <a:spcBef>
                          <a:spcPts val="0"/>
                        </a:spcBef>
                        <a:spcAft>
                          <a:spcPts val="0"/>
                        </a:spcAft>
                        <a:buClrTx/>
                        <a:buSzTx/>
                        <a:buFontTx/>
                        <a:buNone/>
                        <a:tabLst/>
                        <a:defRPr/>
                      </a:pPr>
                      <a:r>
                        <a:rPr lang="en-US" sz="2400" b="1" dirty="0">
                          <a:effectLst/>
                          <a:latin typeface="Century Gothic" panose="020B0502020202020204" pitchFamily="34" charset="0"/>
                          <a:ea typeface="Calibri" panose="020F0502020204030204" pitchFamily="34" charset="0"/>
                          <a:cs typeface="Times New Roman" panose="02020603050405020304" pitchFamily="18" charset="0"/>
                        </a:rPr>
                        <a:t>Alcohol Treatment: Aim #2 Main Outcome (Bold)</a:t>
                      </a:r>
                      <a:endParaRPr lang="en-US" sz="2400" b="0"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400" b="0" dirty="0">
                          <a:effectLst/>
                          <a:latin typeface="Century Gothic" panose="020B0502020202020204" pitchFamily="34" charset="0"/>
                          <a:ea typeface="Calibri" panose="020F0502020204030204" pitchFamily="34" charset="0"/>
                          <a:cs typeface="Times New Roman" panose="02020603050405020304" pitchFamily="18" charset="0"/>
                        </a:rPr>
                        <a:t>Usual Care vs Intervention </a:t>
                      </a:r>
                    </a:p>
                    <a:p>
                      <a:pPr marL="0" marR="0" algn="ctr">
                        <a:lnSpc>
                          <a:spcPct val="115000"/>
                        </a:lnSpc>
                        <a:spcBef>
                          <a:spcPts val="0"/>
                        </a:spcBef>
                        <a:spcAft>
                          <a:spcPts val="0"/>
                        </a:spcAft>
                      </a:pPr>
                      <a:r>
                        <a:rPr lang="en-US" sz="2400" b="0" dirty="0">
                          <a:effectLst/>
                          <a:latin typeface="Century Gothic" panose="020B0502020202020204" pitchFamily="34" charset="0"/>
                          <a:ea typeface="Calibri" panose="020F0502020204030204" pitchFamily="34" charset="0"/>
                          <a:cs typeface="Times New Roman" panose="02020603050405020304" pitchFamily="18" charset="0"/>
                        </a:rPr>
                        <a:t>per 10,000 PC patients</a:t>
                      </a:r>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4112492383"/>
                  </a:ext>
                </a:extLst>
              </a:tr>
              <a:tr h="370840">
                <a:tc>
                  <a:txBody>
                    <a:bodyPr/>
                    <a:lstStyle/>
                    <a:p>
                      <a:pPr marL="0" marR="0">
                        <a:lnSpc>
                          <a:spcPct val="150000"/>
                        </a:lnSpc>
                        <a:spcBef>
                          <a:spcPts val="0"/>
                        </a:spcBef>
                        <a:spcAft>
                          <a:spcPts val="0"/>
                        </a:spcAft>
                      </a:pPr>
                      <a:r>
                        <a:rPr lang="en-US" sz="2400" dirty="0">
                          <a:effectLst/>
                          <a:latin typeface="Century Gothic" panose="020B050202020202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marL="0" marR="0" algn="ctr">
                        <a:lnSpc>
                          <a:spcPct val="150000"/>
                        </a:lnSpc>
                        <a:spcBef>
                          <a:spcPts val="0"/>
                        </a:spcBef>
                        <a:spcAft>
                          <a:spcPts val="0"/>
                        </a:spcAft>
                      </a:pPr>
                      <a:r>
                        <a:rPr lang="en-US" sz="2400" b="0" dirty="0">
                          <a:effectLst/>
                          <a:latin typeface="Century Gothic" panose="020B0502020202020204" pitchFamily="34" charset="0"/>
                          <a:ea typeface="Calibri" panose="020F0502020204030204" pitchFamily="34" charset="0"/>
                          <a:cs typeface="Times New Roman" panose="02020603050405020304" pitchFamily="18" charset="0"/>
                        </a:rPr>
                        <a:t>UC</a:t>
                      </a:r>
                    </a:p>
                  </a:txBody>
                  <a:tcPr marL="68580" marR="68580" marT="0" marB="0"/>
                </a:tc>
                <a:tc>
                  <a:txBody>
                    <a:bodyPr/>
                    <a:lstStyle/>
                    <a:p>
                      <a:pPr marL="0" marR="0" algn="ctr">
                        <a:lnSpc>
                          <a:spcPct val="150000"/>
                        </a:lnSpc>
                        <a:spcBef>
                          <a:spcPts val="0"/>
                        </a:spcBef>
                        <a:spcAft>
                          <a:spcPts val="0"/>
                        </a:spcAft>
                      </a:pPr>
                      <a:r>
                        <a:rPr lang="en-US" sz="2400" b="0" dirty="0">
                          <a:effectLst/>
                          <a:latin typeface="Century Gothic" panose="020B0502020202020204" pitchFamily="34" charset="0"/>
                          <a:ea typeface="Calibri" panose="020F0502020204030204" pitchFamily="34" charset="0"/>
                          <a:cs typeface="Times New Roman" panose="02020603050405020304" pitchFamily="18" charset="0"/>
                        </a:rPr>
                        <a:t>Intervention</a:t>
                      </a:r>
                    </a:p>
                  </a:txBody>
                  <a:tcPr marL="68580" marR="68580" marT="0" marB="0"/>
                </a:tc>
                <a:tc>
                  <a:txBody>
                    <a:bodyPr/>
                    <a:lstStyle/>
                    <a:p>
                      <a:pPr marL="0" marR="0" algn="ctr">
                        <a:lnSpc>
                          <a:spcPct val="150000"/>
                        </a:lnSpc>
                        <a:spcBef>
                          <a:spcPts val="0"/>
                        </a:spcBef>
                        <a:spcAft>
                          <a:spcPts val="0"/>
                        </a:spcAft>
                      </a:pPr>
                      <a:r>
                        <a:rPr lang="en-US" sz="2400" dirty="0">
                          <a:effectLst/>
                          <a:latin typeface="Century Gothic" panose="020B0502020202020204" pitchFamily="34" charset="0"/>
                          <a:ea typeface="Calibri" panose="020F0502020204030204" pitchFamily="34" charset="0"/>
                          <a:cs typeface="Times New Roman" panose="02020603050405020304" pitchFamily="18" charset="0"/>
                        </a:rPr>
                        <a:t>p</a:t>
                      </a:r>
                    </a:p>
                  </a:txBody>
                  <a:tcPr marL="68580" marR="68580" marT="0" marB="0"/>
                </a:tc>
                <a:extLst>
                  <a:ext uri="{0D108BD9-81ED-4DB2-BD59-A6C34878D82A}">
                    <a16:rowId xmlns:a16="http://schemas.microsoft.com/office/drawing/2014/main" val="570340305"/>
                  </a:ext>
                </a:extLst>
              </a:tr>
              <a:tr h="370840">
                <a:tc>
                  <a:txBody>
                    <a:bodyPr/>
                    <a:lstStyle/>
                    <a:p>
                      <a:pPr marL="114300" marR="0">
                        <a:lnSpc>
                          <a:spcPct val="150000"/>
                        </a:lnSpc>
                        <a:spcBef>
                          <a:spcPts val="0"/>
                        </a:spcBef>
                        <a:spcAft>
                          <a:spcPts val="0"/>
                        </a:spcAft>
                      </a:pPr>
                      <a:r>
                        <a:rPr lang="en-US" sz="2400" b="0" dirty="0">
                          <a:effectLst/>
                          <a:latin typeface="Century Gothic" panose="020B0502020202020204" pitchFamily="34" charset="0"/>
                          <a:ea typeface="Calibri" panose="020F0502020204030204" pitchFamily="34" charset="0"/>
                          <a:cs typeface="Times New Roman" panose="02020603050405020304" pitchFamily="18" charset="0"/>
                        </a:rPr>
                        <a:t>High Positive  </a:t>
                      </a:r>
                    </a:p>
                  </a:txBody>
                  <a:tcPr marL="68580" marR="68580" marT="0" marB="0"/>
                </a:tc>
                <a:tc>
                  <a:txBody>
                    <a:bodyPr/>
                    <a:lstStyle/>
                    <a:p>
                      <a:pPr marL="0" marR="0" algn="ctr">
                        <a:lnSpc>
                          <a:spcPct val="150000"/>
                        </a:lnSpc>
                        <a:spcBef>
                          <a:spcPts val="0"/>
                        </a:spcBef>
                        <a:spcAft>
                          <a:spcPts val="0"/>
                        </a:spcAft>
                      </a:pPr>
                      <a:r>
                        <a:rPr lang="en-US" sz="2400" b="0">
                          <a:effectLst/>
                          <a:latin typeface="Century Gothic" panose="020B0502020202020204" pitchFamily="34" charset="0"/>
                          <a:ea typeface="Calibri" panose="020F0502020204030204" pitchFamily="34" charset="0"/>
                          <a:cs typeface="Times New Roman" panose="02020603050405020304" pitchFamily="18" charset="0"/>
                        </a:rPr>
                        <a:t>54</a:t>
                      </a:r>
                    </a:p>
                  </a:txBody>
                  <a:tcPr marL="68580" marR="68580" marT="0" marB="0"/>
                </a:tc>
                <a:tc>
                  <a:txBody>
                    <a:bodyPr/>
                    <a:lstStyle/>
                    <a:p>
                      <a:pPr marL="0" marR="0" algn="ctr">
                        <a:lnSpc>
                          <a:spcPct val="150000"/>
                        </a:lnSpc>
                        <a:spcBef>
                          <a:spcPts val="0"/>
                        </a:spcBef>
                        <a:spcAft>
                          <a:spcPts val="0"/>
                        </a:spcAft>
                      </a:pPr>
                      <a:r>
                        <a:rPr lang="en-US" sz="2400" b="0" dirty="0">
                          <a:effectLst/>
                          <a:latin typeface="Century Gothic" panose="020B0502020202020204" pitchFamily="34" charset="0"/>
                          <a:ea typeface="Calibri" panose="020F0502020204030204" pitchFamily="34" charset="0"/>
                          <a:cs typeface="Times New Roman" panose="02020603050405020304" pitchFamily="18" charset="0"/>
                        </a:rPr>
                        <a:t>148</a:t>
                      </a:r>
                    </a:p>
                  </a:txBody>
                  <a:tcPr marL="68580" marR="68580" marT="0" marB="0"/>
                </a:tc>
                <a:tc>
                  <a:txBody>
                    <a:bodyPr/>
                    <a:lstStyle/>
                    <a:p>
                      <a:pPr marL="0" marR="0">
                        <a:lnSpc>
                          <a:spcPct val="150000"/>
                        </a:lnSpc>
                        <a:spcBef>
                          <a:spcPts val="0"/>
                        </a:spcBef>
                        <a:spcAft>
                          <a:spcPts val="0"/>
                        </a:spcAft>
                      </a:pPr>
                      <a:r>
                        <a:rPr lang="en-US" sz="2000" dirty="0">
                          <a:effectLst/>
                          <a:latin typeface="Century Gothic" panose="020B0502020202020204" pitchFamily="34" charset="0"/>
                          <a:ea typeface="Calibri" panose="020F0502020204030204" pitchFamily="34" charset="0"/>
                          <a:cs typeface="Times New Roman" panose="02020603050405020304" pitchFamily="18" charset="0"/>
                        </a:rPr>
                        <a:t>&lt; 0.0001</a:t>
                      </a:r>
                    </a:p>
                  </a:txBody>
                  <a:tcPr marL="68580" marR="68580" marT="0" marB="0"/>
                </a:tc>
                <a:extLst>
                  <a:ext uri="{0D108BD9-81ED-4DB2-BD59-A6C34878D82A}">
                    <a16:rowId xmlns:a16="http://schemas.microsoft.com/office/drawing/2014/main" val="1100585500"/>
                  </a:ext>
                </a:extLst>
              </a:tr>
              <a:tr h="370840">
                <a:tc>
                  <a:txBody>
                    <a:bodyPr/>
                    <a:lstStyle/>
                    <a:p>
                      <a:pPr marL="114300" marR="0">
                        <a:lnSpc>
                          <a:spcPct val="150000"/>
                        </a:lnSpc>
                        <a:spcBef>
                          <a:spcPts val="0"/>
                        </a:spcBef>
                        <a:spcAft>
                          <a:spcPts val="0"/>
                        </a:spcAft>
                      </a:pPr>
                      <a:r>
                        <a:rPr lang="en-US" sz="2400" dirty="0">
                          <a:effectLst/>
                          <a:latin typeface="Century Gothic" panose="020B0502020202020204" pitchFamily="34" charset="0"/>
                          <a:ea typeface="Calibri" panose="020F0502020204030204" pitchFamily="34" charset="0"/>
                          <a:cs typeface="Times New Roman" panose="02020603050405020304" pitchFamily="18" charset="0"/>
                        </a:rPr>
                        <a:t>DSM-5 Assessment for AUD</a:t>
                      </a:r>
                    </a:p>
                  </a:txBody>
                  <a:tcPr marL="68580" marR="68580" marT="0" marB="0"/>
                </a:tc>
                <a:tc>
                  <a:txBody>
                    <a:bodyPr/>
                    <a:lstStyle/>
                    <a:p>
                      <a:pPr marL="0" marR="0" algn="ctr">
                        <a:lnSpc>
                          <a:spcPct val="150000"/>
                        </a:lnSpc>
                        <a:spcBef>
                          <a:spcPts val="0"/>
                        </a:spcBef>
                        <a:spcAft>
                          <a:spcPts val="0"/>
                        </a:spcAft>
                      </a:pPr>
                      <a:r>
                        <a:rPr lang="en-US" sz="2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4.1</a:t>
                      </a:r>
                    </a:p>
                  </a:txBody>
                  <a:tcPr marL="68580" marR="68580" marT="0" marB="0"/>
                </a:tc>
                <a:tc>
                  <a:txBody>
                    <a:bodyPr/>
                    <a:lstStyle/>
                    <a:p>
                      <a:pPr marL="0" marR="0" algn="ctr">
                        <a:lnSpc>
                          <a:spcPct val="150000"/>
                        </a:lnSpc>
                        <a:spcBef>
                          <a:spcPts val="0"/>
                        </a:spcBef>
                        <a:spcAft>
                          <a:spcPts val="0"/>
                        </a:spcAft>
                      </a:pPr>
                      <a:r>
                        <a:rPr lang="en-US" sz="2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81</a:t>
                      </a:r>
                    </a:p>
                  </a:txBody>
                  <a:tcPr marL="68580" marR="68580" marT="0" marB="0"/>
                </a:tc>
                <a:tc>
                  <a:txBody>
                    <a:bodyPr/>
                    <a:lstStyle/>
                    <a:p>
                      <a:pPr marL="0" marR="0" lvl="0" indent="0" algn="l" defTabSz="432465" rtl="0" eaLnBrk="1" fontAlgn="auto" latinLnBrk="0" hangingPunct="1">
                        <a:lnSpc>
                          <a:spcPct val="150000"/>
                        </a:lnSpc>
                        <a:spcBef>
                          <a:spcPts val="0"/>
                        </a:spcBef>
                        <a:spcAft>
                          <a:spcPts val="0"/>
                        </a:spcAft>
                        <a:buClrTx/>
                        <a:buSzTx/>
                        <a:buFontTx/>
                        <a:buNone/>
                        <a:tabLst/>
                        <a:defRPr/>
                      </a:pPr>
                      <a:r>
                        <a:rPr lang="en-US" sz="2000" dirty="0">
                          <a:effectLst/>
                          <a:latin typeface="Century Gothic" panose="020B0502020202020204" pitchFamily="34" charset="0"/>
                          <a:ea typeface="Calibri" panose="020F0502020204030204" pitchFamily="34" charset="0"/>
                          <a:cs typeface="Times New Roman" panose="02020603050405020304" pitchFamily="18" charset="0"/>
                        </a:rPr>
                        <a:t>&lt; 0.0001</a:t>
                      </a:r>
                    </a:p>
                  </a:txBody>
                  <a:tcPr marL="68580" marR="68580" marT="0" marB="0"/>
                </a:tc>
                <a:extLst>
                  <a:ext uri="{0D108BD9-81ED-4DB2-BD59-A6C34878D82A}">
                    <a16:rowId xmlns:a16="http://schemas.microsoft.com/office/drawing/2014/main" val="2119014629"/>
                  </a:ext>
                </a:extLst>
              </a:tr>
              <a:tr h="370840">
                <a:tc>
                  <a:txBody>
                    <a:bodyPr/>
                    <a:lstStyle/>
                    <a:p>
                      <a:pPr marL="114300" marR="0">
                        <a:lnSpc>
                          <a:spcPct val="150000"/>
                        </a:lnSpc>
                        <a:spcBef>
                          <a:spcPts val="0"/>
                        </a:spcBef>
                        <a:spcAft>
                          <a:spcPts val="0"/>
                        </a:spcAft>
                      </a:pPr>
                      <a:r>
                        <a:rPr lang="en-US" sz="2400" dirty="0">
                          <a:effectLst/>
                          <a:latin typeface="Century Gothic" panose="020B0502020202020204" pitchFamily="34" charset="0"/>
                          <a:ea typeface="Calibri" panose="020F0502020204030204" pitchFamily="34" charset="0"/>
                          <a:cs typeface="Times New Roman" panose="02020603050405020304" pitchFamily="18" charset="0"/>
                        </a:rPr>
                        <a:t>New AUD diagnosis at visit</a:t>
                      </a:r>
                    </a:p>
                  </a:txBody>
                  <a:tcPr marL="68580" marR="68580" marT="0" marB="0"/>
                </a:tc>
                <a:tc>
                  <a:txBody>
                    <a:bodyPr/>
                    <a:lstStyle/>
                    <a:p>
                      <a:pPr marL="0" marR="0" algn="ctr">
                        <a:lnSpc>
                          <a:spcPct val="150000"/>
                        </a:lnSpc>
                        <a:spcBef>
                          <a:spcPts val="0"/>
                        </a:spcBef>
                        <a:spcAft>
                          <a:spcPts val="0"/>
                        </a:spcAft>
                      </a:pPr>
                      <a:r>
                        <a:rPr lang="en-US" sz="2400">
                          <a:effectLst/>
                          <a:latin typeface="Century Gothic" panose="020B0502020202020204" pitchFamily="34" charset="0"/>
                          <a:ea typeface="Calibri" panose="020F0502020204030204" pitchFamily="34" charset="0"/>
                          <a:cs typeface="Times New Roman" panose="02020603050405020304" pitchFamily="18" charset="0"/>
                        </a:rPr>
                        <a:t>29</a:t>
                      </a:r>
                    </a:p>
                  </a:txBody>
                  <a:tcPr marL="68580" marR="68580" marT="0" marB="0"/>
                </a:tc>
                <a:tc>
                  <a:txBody>
                    <a:bodyPr/>
                    <a:lstStyle/>
                    <a:p>
                      <a:pPr marL="0" marR="0" algn="ctr">
                        <a:lnSpc>
                          <a:spcPct val="150000"/>
                        </a:lnSpc>
                        <a:spcBef>
                          <a:spcPts val="0"/>
                        </a:spcBef>
                        <a:spcAft>
                          <a:spcPts val="0"/>
                        </a:spcAft>
                      </a:pPr>
                      <a:r>
                        <a:rPr lang="en-US" sz="2400">
                          <a:effectLst/>
                          <a:latin typeface="Century Gothic" panose="020B0502020202020204" pitchFamily="34" charset="0"/>
                          <a:ea typeface="Calibri" panose="020F0502020204030204" pitchFamily="34" charset="0"/>
                          <a:cs typeface="Times New Roman" panose="02020603050405020304" pitchFamily="18" charset="0"/>
                        </a:rPr>
                        <a:t>34</a:t>
                      </a:r>
                    </a:p>
                  </a:txBody>
                  <a:tcPr marL="68580" marR="68580" marT="0" marB="0"/>
                </a:tc>
                <a:tc>
                  <a:txBody>
                    <a:bodyPr/>
                    <a:lstStyle/>
                    <a:p>
                      <a:pPr marL="0" marR="0" algn="ctr">
                        <a:lnSpc>
                          <a:spcPct val="150000"/>
                        </a:lnSpc>
                        <a:spcBef>
                          <a:spcPts val="0"/>
                        </a:spcBef>
                        <a:spcAft>
                          <a:spcPts val="0"/>
                        </a:spcAft>
                      </a:pPr>
                      <a:r>
                        <a:rPr lang="en-US" sz="2000" dirty="0">
                          <a:effectLst/>
                          <a:latin typeface="Century Gothic" panose="020B0502020202020204" pitchFamily="34" charset="0"/>
                          <a:ea typeface="Calibri" panose="020F0502020204030204" pitchFamily="34" charset="0"/>
                          <a:cs typeface="Times New Roman" panose="02020603050405020304" pitchFamily="18" charset="0"/>
                        </a:rPr>
                        <a:t>0.003</a:t>
                      </a:r>
                    </a:p>
                  </a:txBody>
                  <a:tcPr marL="68580" marR="68580" marT="0" marB="0"/>
                </a:tc>
                <a:extLst>
                  <a:ext uri="{0D108BD9-81ED-4DB2-BD59-A6C34878D82A}">
                    <a16:rowId xmlns:a16="http://schemas.microsoft.com/office/drawing/2014/main" val="3157625512"/>
                  </a:ext>
                </a:extLst>
              </a:tr>
              <a:tr h="370840">
                <a:tc>
                  <a:txBody>
                    <a:bodyPr/>
                    <a:lstStyle/>
                    <a:p>
                      <a:pPr marL="114300" marR="0">
                        <a:lnSpc>
                          <a:spcPct val="150000"/>
                        </a:lnSpc>
                        <a:spcBef>
                          <a:spcPts val="0"/>
                        </a:spcBef>
                        <a:spcAft>
                          <a:spcPts val="0"/>
                        </a:spcAft>
                      </a:pPr>
                      <a:r>
                        <a:rPr lang="en-US" sz="2400" dirty="0">
                          <a:effectLst/>
                          <a:latin typeface="Century Gothic" panose="020B0502020202020204" pitchFamily="34" charset="0"/>
                          <a:ea typeface="Calibri" panose="020F0502020204030204" pitchFamily="34" charset="0"/>
                          <a:cs typeface="Times New Roman" panose="02020603050405020304" pitchFamily="18" charset="0"/>
                        </a:rPr>
                        <a:t>New AUD dx and initiated Tx  </a:t>
                      </a:r>
                    </a:p>
                  </a:txBody>
                  <a:tcPr marL="68580" marR="68580" marT="0" marB="0"/>
                </a:tc>
                <a:tc>
                  <a:txBody>
                    <a:bodyPr/>
                    <a:lstStyle/>
                    <a:p>
                      <a:pPr marL="0" marR="0" algn="ctr">
                        <a:lnSpc>
                          <a:spcPct val="150000"/>
                        </a:lnSpc>
                        <a:spcBef>
                          <a:spcPts val="0"/>
                        </a:spcBef>
                        <a:spcAft>
                          <a:spcPts val="0"/>
                        </a:spcAft>
                      </a:pPr>
                      <a:r>
                        <a:rPr lang="en-US" sz="24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6.2</a:t>
                      </a:r>
                    </a:p>
                  </a:txBody>
                  <a:tcPr marL="68580" marR="68580" marT="0" marB="0"/>
                </a:tc>
                <a:tc>
                  <a:txBody>
                    <a:bodyPr/>
                    <a:lstStyle/>
                    <a:p>
                      <a:pPr marL="0" marR="0" algn="ctr">
                        <a:lnSpc>
                          <a:spcPct val="150000"/>
                        </a:lnSpc>
                        <a:spcBef>
                          <a:spcPts val="0"/>
                        </a:spcBef>
                        <a:spcAft>
                          <a:spcPts val="0"/>
                        </a:spcAft>
                      </a:pPr>
                      <a:r>
                        <a:rPr lang="en-US" sz="24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7.8</a:t>
                      </a:r>
                    </a:p>
                  </a:txBody>
                  <a:tcPr marL="68580" marR="68580" marT="0" marB="0"/>
                </a:tc>
                <a:tc>
                  <a:txBody>
                    <a:bodyPr/>
                    <a:lstStyle/>
                    <a:p>
                      <a:pPr marL="0" marR="0" algn="ctr">
                        <a:lnSpc>
                          <a:spcPct val="150000"/>
                        </a:lnSpc>
                        <a:spcBef>
                          <a:spcPts val="0"/>
                        </a:spcBef>
                        <a:spcAft>
                          <a:spcPts val="0"/>
                        </a:spcAft>
                      </a:pPr>
                      <a:r>
                        <a:rPr lang="en-US" sz="2000" dirty="0">
                          <a:effectLst/>
                          <a:latin typeface="Century Gothic" panose="020B0502020202020204" pitchFamily="34" charset="0"/>
                          <a:ea typeface="Calibri" panose="020F0502020204030204" pitchFamily="34" charset="0"/>
                          <a:cs typeface="Times New Roman" panose="02020603050405020304" pitchFamily="18" charset="0"/>
                        </a:rPr>
                        <a:t>0.042</a:t>
                      </a:r>
                    </a:p>
                  </a:txBody>
                  <a:tcPr marL="68580" marR="68580" marT="0" marB="0"/>
                </a:tc>
                <a:extLst>
                  <a:ext uri="{0D108BD9-81ED-4DB2-BD59-A6C34878D82A}">
                    <a16:rowId xmlns:a16="http://schemas.microsoft.com/office/drawing/2014/main" val="2107737043"/>
                  </a:ext>
                </a:extLst>
              </a:tr>
              <a:tr h="370840">
                <a:tc>
                  <a:txBody>
                    <a:bodyPr/>
                    <a:lstStyle/>
                    <a:p>
                      <a:pPr marL="114300" marR="0">
                        <a:lnSpc>
                          <a:spcPct val="150000"/>
                        </a:lnSpc>
                        <a:spcBef>
                          <a:spcPts val="0"/>
                        </a:spcBef>
                        <a:spcAft>
                          <a:spcPts val="0"/>
                        </a:spcAft>
                      </a:pPr>
                      <a:r>
                        <a:rPr lang="en-US" sz="2400" b="1" dirty="0">
                          <a:effectLst/>
                          <a:latin typeface="Century Gothic" panose="020B0502020202020204" pitchFamily="34" charset="0"/>
                          <a:ea typeface="Calibri" panose="020F0502020204030204" pitchFamily="34" charset="0"/>
                          <a:cs typeface="Times New Roman" panose="02020603050405020304" pitchFamily="18" charset="0"/>
                        </a:rPr>
                        <a:t>AUD treatment engagement </a:t>
                      </a:r>
                    </a:p>
                  </a:txBody>
                  <a:tcPr marL="68580" marR="68580" marT="0" marB="0"/>
                </a:tc>
                <a:tc>
                  <a:txBody>
                    <a:bodyPr/>
                    <a:lstStyle/>
                    <a:p>
                      <a:pPr marL="0" marR="0" algn="ctr">
                        <a:lnSpc>
                          <a:spcPct val="150000"/>
                        </a:lnSpc>
                        <a:spcBef>
                          <a:spcPts val="0"/>
                        </a:spcBef>
                        <a:spcAft>
                          <a:spcPts val="0"/>
                        </a:spcAft>
                      </a:pPr>
                      <a:r>
                        <a:rPr lang="en-US" sz="24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1.8</a:t>
                      </a:r>
                    </a:p>
                  </a:txBody>
                  <a:tcPr marL="68580" marR="68580" marT="0" marB="0"/>
                </a:tc>
                <a:tc>
                  <a:txBody>
                    <a:bodyPr/>
                    <a:lstStyle/>
                    <a:p>
                      <a:pPr marL="0" marR="0" algn="ctr">
                        <a:lnSpc>
                          <a:spcPct val="150000"/>
                        </a:lnSpc>
                        <a:spcBef>
                          <a:spcPts val="0"/>
                        </a:spcBef>
                        <a:spcAft>
                          <a:spcPts val="0"/>
                        </a:spcAft>
                      </a:pPr>
                      <a:r>
                        <a:rPr lang="en-US" sz="24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1.4</a:t>
                      </a:r>
                    </a:p>
                  </a:txBody>
                  <a:tcPr marL="68580" marR="68580" marT="0" marB="0"/>
                </a:tc>
                <a:tc>
                  <a:txBody>
                    <a:bodyPr/>
                    <a:lstStyle/>
                    <a:p>
                      <a:pPr marL="0" marR="0" algn="ctr">
                        <a:lnSpc>
                          <a:spcPct val="150000"/>
                        </a:lnSpc>
                        <a:spcBef>
                          <a:spcPts val="0"/>
                        </a:spcBef>
                        <a:spcAft>
                          <a:spcPts val="0"/>
                        </a:spcAft>
                      </a:pPr>
                      <a:r>
                        <a:rPr lang="en-US" sz="2000" b="1" dirty="0">
                          <a:effectLst/>
                          <a:latin typeface="Century Gothic" panose="020B0502020202020204" pitchFamily="34" charset="0"/>
                          <a:ea typeface="Calibri" panose="020F0502020204030204" pitchFamily="34" charset="0"/>
                          <a:cs typeface="Times New Roman" panose="02020603050405020304" pitchFamily="18" charset="0"/>
                        </a:rPr>
                        <a:t>0.30</a:t>
                      </a:r>
                    </a:p>
                  </a:txBody>
                  <a:tcPr marL="68580" marR="68580" marT="0" marB="0"/>
                </a:tc>
                <a:extLst>
                  <a:ext uri="{0D108BD9-81ED-4DB2-BD59-A6C34878D82A}">
                    <a16:rowId xmlns:a16="http://schemas.microsoft.com/office/drawing/2014/main" val="111898037"/>
                  </a:ext>
                </a:extLst>
              </a:tr>
            </a:tbl>
          </a:graphicData>
        </a:graphic>
      </p:graphicFrame>
      <p:sp>
        <p:nvSpPr>
          <p:cNvPr id="5" name="Slide Number Placeholder 4"/>
          <p:cNvSpPr>
            <a:spLocks noGrp="1"/>
          </p:cNvSpPr>
          <p:nvPr>
            <p:ph type="sldNum" sz="quarter" idx="12"/>
          </p:nvPr>
        </p:nvSpPr>
        <p:spPr/>
        <p:txBody>
          <a:bodyPr/>
          <a:lstStyle/>
          <a:p>
            <a:fld id="{A0C21F26-985F-9D40-A811-D6DE90C3D8D1}" type="slidenum">
              <a:rPr lang="en-US" smtClean="0"/>
              <a:t>103</a:t>
            </a:fld>
            <a:endParaRPr lang="en-US"/>
          </a:p>
        </p:txBody>
      </p:sp>
    </p:spTree>
    <p:extLst>
      <p:ext uri="{BB962C8B-B14F-4D97-AF65-F5344CB8AC3E}">
        <p14:creationId xmlns:p14="http://schemas.microsoft.com/office/powerpoint/2010/main" val="412532975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Results: AUD Diagnosis</a:t>
            </a:r>
          </a:p>
        </p:txBody>
      </p:sp>
      <p:sp>
        <p:nvSpPr>
          <p:cNvPr id="5" name="Slide Number Placeholder 4"/>
          <p:cNvSpPr>
            <a:spLocks noGrp="1"/>
          </p:cNvSpPr>
          <p:nvPr>
            <p:ph type="sldNum" sz="quarter" idx="12"/>
          </p:nvPr>
        </p:nvSpPr>
        <p:spPr/>
        <p:txBody>
          <a:bodyPr/>
          <a:lstStyle/>
          <a:p>
            <a:pPr>
              <a:defRPr/>
            </a:pPr>
            <a:fld id="{A0C21F26-985F-9D40-A811-D6DE90C3D8D1}" type="slidenum">
              <a:rPr lang="en-US">
                <a:solidFill>
                  <a:prstClr val="white">
                    <a:lumMod val="50000"/>
                  </a:prstClr>
                </a:solidFill>
                <a:latin typeface="Calibri"/>
              </a:rPr>
              <a:pPr>
                <a:defRPr/>
              </a:pPr>
              <a:t>104</a:t>
            </a:fld>
            <a:endParaRPr lang="en-US">
              <a:solidFill>
                <a:prstClr val="white">
                  <a:lumMod val="50000"/>
                </a:prstClr>
              </a:solidFill>
              <a:latin typeface="Calibri"/>
            </a:endParaRPr>
          </a:p>
        </p:txBody>
      </p:sp>
      <p:graphicFrame>
        <p:nvGraphicFramePr>
          <p:cNvPr id="6" name="Chart 5">
            <a:extLst>
              <a:ext uri="{FF2B5EF4-FFF2-40B4-BE49-F238E27FC236}">
                <a16:creationId xmlns:a16="http://schemas.microsoft.com/office/drawing/2014/main" id="{A1AD495B-33FC-4FFC-9402-1C0A3D3A7055}"/>
              </a:ext>
            </a:extLst>
          </p:cNvPr>
          <p:cNvGraphicFramePr/>
          <p:nvPr/>
        </p:nvGraphicFramePr>
        <p:xfrm>
          <a:off x="1754295" y="1397000"/>
          <a:ext cx="8417316" cy="49384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9350220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Qualitative Observations</a:t>
            </a:r>
          </a:p>
        </p:txBody>
      </p:sp>
      <p:sp>
        <p:nvSpPr>
          <p:cNvPr id="4" name="Content Placeholder 3"/>
          <p:cNvSpPr>
            <a:spLocks noGrp="1"/>
          </p:cNvSpPr>
          <p:nvPr>
            <p:ph idx="1"/>
          </p:nvPr>
        </p:nvSpPr>
        <p:spPr>
          <a:xfrm>
            <a:off x="2216727" y="1899736"/>
            <a:ext cx="8085513" cy="4839284"/>
          </a:xfrm>
        </p:spPr>
        <p:txBody>
          <a:bodyPr vert="horz" lIns="86493" tIns="43247" rIns="86493" bIns="43247" rtlCol="0">
            <a:noAutofit/>
          </a:bodyPr>
          <a:lstStyle/>
          <a:p>
            <a:pPr marL="342900" indent="-342900">
              <a:buClr>
                <a:srgbClr val="F57D20"/>
              </a:buClr>
              <a:buSzPct val="80000"/>
              <a:buFont typeface="Wingdings" panose="05000000000000000000" pitchFamily="2" charset="2"/>
              <a:buChar char="§"/>
            </a:pPr>
            <a:endParaRPr lang="en-US" dirty="0"/>
          </a:p>
          <a:p>
            <a:pPr marL="342900" indent="-342900">
              <a:buClr>
                <a:srgbClr val="79C14B"/>
              </a:buClr>
              <a:buSzPct val="80000"/>
              <a:buFont typeface="Wingdings" panose="05000000000000000000" pitchFamily="2" charset="2"/>
              <a:buChar char="§"/>
            </a:pPr>
            <a:r>
              <a:rPr lang="en-US" dirty="0"/>
              <a:t>Clinicians liked </a:t>
            </a:r>
          </a:p>
          <a:p>
            <a:pPr marL="739775" lvl="1" indent="-342900">
              <a:buClr>
                <a:srgbClr val="79C14B"/>
              </a:buClr>
              <a:buFont typeface="Wingdings" panose="05000000000000000000" pitchFamily="2" charset="2"/>
              <a:buChar char="ü"/>
            </a:pPr>
            <a:r>
              <a:rPr lang="en-US" dirty="0"/>
              <a:t>DSM-5 AUD checklist</a:t>
            </a:r>
          </a:p>
          <a:p>
            <a:pPr marL="739775" lvl="1" indent="-342900">
              <a:buClr>
                <a:srgbClr val="79C14B"/>
              </a:buClr>
              <a:buFont typeface="Wingdings" panose="05000000000000000000" pitchFamily="2" charset="2"/>
              <a:buChar char="ü"/>
            </a:pPr>
            <a:r>
              <a:rPr lang="en-US" dirty="0"/>
              <a:t>Symptoms entered into EHR before visit</a:t>
            </a:r>
          </a:p>
          <a:p>
            <a:pPr marL="342900" indent="-342900">
              <a:buClr>
                <a:srgbClr val="79C14B"/>
              </a:buClr>
              <a:buSzPct val="80000"/>
              <a:buFont typeface="Wingdings" panose="05000000000000000000" pitchFamily="2" charset="2"/>
              <a:buChar char="§"/>
            </a:pPr>
            <a:r>
              <a:rPr lang="en-US" dirty="0"/>
              <a:t>Little focus on HEDIS AOD performance measures</a:t>
            </a:r>
          </a:p>
          <a:p>
            <a:pPr marL="342900" indent="-342900">
              <a:buClr>
                <a:srgbClr val="79C14B"/>
              </a:buClr>
              <a:buSzPct val="80000"/>
              <a:buFont typeface="Wingdings" panose="05000000000000000000" pitchFamily="2" charset="2"/>
              <a:buChar char="§"/>
            </a:pPr>
            <a:r>
              <a:rPr lang="en-US" dirty="0"/>
              <a:t>Integrated behavioral health clinicians: key role</a:t>
            </a:r>
          </a:p>
          <a:p>
            <a:pPr marL="342900" indent="-342900">
              <a:buClr>
                <a:srgbClr val="79C14B"/>
              </a:buClr>
              <a:buSzPct val="80000"/>
              <a:buFont typeface="Wingdings" panose="05000000000000000000" pitchFamily="2" charset="2"/>
              <a:buChar char="§"/>
            </a:pPr>
            <a:r>
              <a:rPr lang="en-US" dirty="0"/>
              <a:t>Occasional patient w/ AUD </a:t>
            </a:r>
            <a:r>
              <a:rPr lang="en-US" dirty="0">
                <a:sym typeface="Wingdings" panose="05000000000000000000" pitchFamily="2" charset="2"/>
              </a:rPr>
              <a:t> story &amp; tipping point</a:t>
            </a:r>
            <a:r>
              <a:rPr lang="en-US" dirty="0"/>
              <a:t>  </a:t>
            </a:r>
          </a:p>
          <a:p>
            <a:pPr marL="739775" lvl="1" indent="-342900">
              <a:buFont typeface="Wingdings" panose="05000000000000000000" pitchFamily="2" charset="2"/>
              <a:buChar char="ü"/>
            </a:pPr>
            <a:endParaRPr lang="en-US" dirty="0"/>
          </a:p>
          <a:p>
            <a:pPr marL="396875" lvl="1" indent="0">
              <a:buNone/>
            </a:pPr>
            <a:endParaRPr lang="en-US" dirty="0"/>
          </a:p>
          <a:p>
            <a:pPr marL="396875" lvl="1" indent="0" algn="r">
              <a:buNone/>
            </a:pPr>
            <a:endParaRPr lang="en-US" sz="1600" dirty="0"/>
          </a:p>
          <a:p>
            <a:pPr marL="342900" indent="-342900">
              <a:buClr>
                <a:srgbClr val="F57D20"/>
              </a:buClr>
              <a:buSzPct val="80000"/>
              <a:buFont typeface="Wingdings" panose="05000000000000000000" pitchFamily="2" charset="2"/>
              <a:buChar char="§"/>
            </a:pPr>
            <a:endParaRPr lang="en-US" dirty="0"/>
          </a:p>
        </p:txBody>
      </p:sp>
      <p:sp>
        <p:nvSpPr>
          <p:cNvPr id="5" name="Slide Number Placeholder 4"/>
          <p:cNvSpPr>
            <a:spLocks noGrp="1"/>
          </p:cNvSpPr>
          <p:nvPr>
            <p:ph type="sldNum" sz="quarter" idx="12"/>
          </p:nvPr>
        </p:nvSpPr>
        <p:spPr/>
        <p:txBody>
          <a:bodyPr/>
          <a:lstStyle/>
          <a:p>
            <a:fld id="{A0C21F26-985F-9D40-A811-D6DE90C3D8D1}" type="slidenum">
              <a:rPr lang="en-US" smtClean="0"/>
              <a:t>105</a:t>
            </a:fld>
            <a:endParaRPr lang="en-US"/>
          </a:p>
        </p:txBody>
      </p:sp>
    </p:spTree>
    <p:extLst>
      <p:ext uri="{BB962C8B-B14F-4D97-AF65-F5344CB8AC3E}">
        <p14:creationId xmlns:p14="http://schemas.microsoft.com/office/powerpoint/2010/main" val="90120935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Limitations</a:t>
            </a:r>
          </a:p>
        </p:txBody>
      </p:sp>
      <p:sp>
        <p:nvSpPr>
          <p:cNvPr id="4" name="Content Placeholder 3"/>
          <p:cNvSpPr>
            <a:spLocks noGrp="1"/>
          </p:cNvSpPr>
          <p:nvPr>
            <p:ph idx="1"/>
          </p:nvPr>
        </p:nvSpPr>
        <p:spPr>
          <a:xfrm>
            <a:off x="2216727" y="1899736"/>
            <a:ext cx="8085513" cy="4839284"/>
          </a:xfrm>
        </p:spPr>
        <p:txBody>
          <a:bodyPr vert="horz" lIns="86493" tIns="43247" rIns="86493" bIns="43247" rtlCol="0">
            <a:noAutofit/>
          </a:bodyPr>
          <a:lstStyle/>
          <a:p>
            <a:pPr marL="342900" indent="-342900">
              <a:buClr>
                <a:srgbClr val="F57D20"/>
              </a:buClr>
              <a:buSzPct val="80000"/>
              <a:buFont typeface="Wingdings" panose="05000000000000000000" pitchFamily="2" charset="2"/>
              <a:buChar char="§"/>
            </a:pPr>
            <a:endParaRPr lang="en-US" dirty="0"/>
          </a:p>
          <a:p>
            <a:pPr marL="342900" indent="-342900">
              <a:buClr>
                <a:srgbClr val="79C14B"/>
              </a:buClr>
              <a:buSzPct val="80000"/>
              <a:buFont typeface="Wingdings" panose="05000000000000000000" pitchFamily="2" charset="2"/>
              <a:buChar char="§"/>
            </a:pPr>
            <a:r>
              <a:rPr lang="en-US" dirty="0"/>
              <a:t>Visits coded for AOD do not indicate treatment </a:t>
            </a:r>
          </a:p>
          <a:p>
            <a:pPr marL="342900" indent="-342900">
              <a:buClr>
                <a:srgbClr val="79C14B"/>
              </a:buClr>
              <a:buSzPct val="80000"/>
              <a:buFont typeface="Wingdings" panose="05000000000000000000" pitchFamily="2" charset="2"/>
              <a:buChar char="§"/>
            </a:pPr>
            <a:r>
              <a:rPr lang="en-US" dirty="0"/>
              <a:t>SPARC could not evaluate patient outcomes</a:t>
            </a:r>
          </a:p>
          <a:p>
            <a:pPr marL="342900" indent="-342900">
              <a:buClr>
                <a:srgbClr val="79C14B"/>
              </a:buClr>
              <a:buSzPct val="80000"/>
              <a:buFont typeface="Wingdings" panose="05000000000000000000" pitchFamily="2" charset="2"/>
              <a:buChar char="§"/>
            </a:pPr>
            <a:r>
              <a:rPr lang="en-US" dirty="0"/>
              <a:t>Generalizability</a:t>
            </a:r>
          </a:p>
          <a:p>
            <a:pPr marL="739775" lvl="1" indent="-342900">
              <a:buClr>
                <a:srgbClr val="79C14B"/>
              </a:buClr>
              <a:buFont typeface="Wingdings" panose="05000000000000000000" pitchFamily="2" charset="2"/>
              <a:buChar char="ü"/>
            </a:pPr>
            <a:r>
              <a:rPr lang="en-US" dirty="0"/>
              <a:t>Same as Aim 1</a:t>
            </a:r>
          </a:p>
          <a:p>
            <a:pPr marL="739775" lvl="1" indent="-342900">
              <a:buClr>
                <a:srgbClr val="79C14B"/>
              </a:buClr>
              <a:buFont typeface="Wingdings" panose="05000000000000000000" pitchFamily="2" charset="2"/>
              <a:buChar char="ü"/>
            </a:pPr>
            <a:r>
              <a:rPr lang="en-US" dirty="0"/>
              <a:t>Integrated BH clinicians played a role</a:t>
            </a:r>
          </a:p>
          <a:p>
            <a:pPr marL="396875" lvl="1" indent="0">
              <a:buNone/>
            </a:pPr>
            <a:endParaRPr lang="en-US" dirty="0"/>
          </a:p>
          <a:p>
            <a:pPr marL="396875" lvl="1" indent="0">
              <a:buNone/>
            </a:pPr>
            <a:endParaRPr lang="en-US" dirty="0"/>
          </a:p>
          <a:p>
            <a:pPr marL="396875" lvl="1" indent="0" algn="r">
              <a:buNone/>
            </a:pPr>
            <a:endParaRPr lang="en-US" sz="1600" dirty="0"/>
          </a:p>
          <a:p>
            <a:pPr marL="342900" indent="-342900">
              <a:buClr>
                <a:srgbClr val="F57D20"/>
              </a:buClr>
              <a:buSzPct val="80000"/>
              <a:buFont typeface="Wingdings" panose="05000000000000000000" pitchFamily="2" charset="2"/>
              <a:buChar char="§"/>
            </a:pPr>
            <a:endParaRPr lang="en-US" dirty="0"/>
          </a:p>
        </p:txBody>
      </p:sp>
      <p:sp>
        <p:nvSpPr>
          <p:cNvPr id="5" name="Slide Number Placeholder 4"/>
          <p:cNvSpPr>
            <a:spLocks noGrp="1"/>
          </p:cNvSpPr>
          <p:nvPr>
            <p:ph type="sldNum" sz="quarter" idx="12"/>
          </p:nvPr>
        </p:nvSpPr>
        <p:spPr/>
        <p:txBody>
          <a:bodyPr/>
          <a:lstStyle/>
          <a:p>
            <a:fld id="{A0C21F26-985F-9D40-A811-D6DE90C3D8D1}" type="slidenum">
              <a:rPr lang="en-US" smtClean="0"/>
              <a:t>106</a:t>
            </a:fld>
            <a:endParaRPr lang="en-US"/>
          </a:p>
        </p:txBody>
      </p:sp>
    </p:spTree>
    <p:extLst>
      <p:ext uri="{BB962C8B-B14F-4D97-AF65-F5344CB8AC3E}">
        <p14:creationId xmlns:p14="http://schemas.microsoft.com/office/powerpoint/2010/main" val="206245713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Summary</a:t>
            </a:r>
          </a:p>
        </p:txBody>
      </p:sp>
      <p:sp>
        <p:nvSpPr>
          <p:cNvPr id="4" name="Content Placeholder 3"/>
          <p:cNvSpPr>
            <a:spLocks noGrp="1"/>
          </p:cNvSpPr>
          <p:nvPr>
            <p:ph idx="1"/>
          </p:nvPr>
        </p:nvSpPr>
        <p:spPr>
          <a:xfrm>
            <a:off x="2216727" y="1899736"/>
            <a:ext cx="8339043" cy="4839284"/>
          </a:xfrm>
        </p:spPr>
        <p:txBody>
          <a:bodyPr vert="horz" lIns="86493" tIns="43247" rIns="86493" bIns="43247" rtlCol="0">
            <a:noAutofit/>
          </a:bodyPr>
          <a:lstStyle/>
          <a:p>
            <a:pPr marL="342900" indent="-342900">
              <a:buClr>
                <a:srgbClr val="79C14B"/>
              </a:buClr>
              <a:buSzPct val="80000"/>
              <a:buFont typeface="Wingdings" panose="05000000000000000000" pitchFamily="2" charset="2"/>
              <a:buChar char="§"/>
            </a:pPr>
            <a:r>
              <a:rPr lang="en-US" dirty="0"/>
              <a:t>SPARC approach using DSM-5 checklist …</a:t>
            </a:r>
          </a:p>
          <a:p>
            <a:pPr marL="619197" lvl="1" indent="-342900">
              <a:buClr>
                <a:srgbClr val="79C14B"/>
              </a:buClr>
              <a:buFont typeface="Wingdings" panose="05000000000000000000" pitchFamily="2" charset="2"/>
              <a:buChar char="ü"/>
            </a:pPr>
            <a:r>
              <a:rPr lang="en-US" dirty="0"/>
              <a:t>Feasible and liked by clinicians</a:t>
            </a:r>
          </a:p>
          <a:p>
            <a:pPr marL="619197" lvl="1" indent="-342900">
              <a:buClr>
                <a:srgbClr val="79C14B"/>
              </a:buClr>
              <a:buFont typeface="Wingdings" panose="05000000000000000000" pitchFamily="2" charset="2"/>
              <a:buChar char="ü"/>
            </a:pPr>
            <a:r>
              <a:rPr lang="en-US" dirty="0"/>
              <a:t>Allowed patient-centered care inquiry re symptoms </a:t>
            </a:r>
          </a:p>
          <a:p>
            <a:pPr marL="619197" lvl="1" indent="-342900">
              <a:buClr>
                <a:srgbClr val="79C14B"/>
              </a:buClr>
              <a:buFont typeface="Wingdings" panose="05000000000000000000" pitchFamily="2" charset="2"/>
              <a:buChar char="ü"/>
            </a:pPr>
            <a:r>
              <a:rPr lang="en-US" dirty="0"/>
              <a:t>Increased new diagnosis and treatment initiation</a:t>
            </a:r>
          </a:p>
          <a:p>
            <a:pPr marL="342900" indent="-342900">
              <a:buClr>
                <a:srgbClr val="79C14B"/>
              </a:buClr>
              <a:buSzPct val="80000"/>
              <a:buFont typeface="Wingdings" panose="05000000000000000000" pitchFamily="2" charset="2"/>
              <a:buChar char="§"/>
            </a:pPr>
            <a:r>
              <a:rPr lang="en-US" dirty="0"/>
              <a:t>Further efforts needed to increase treatment </a:t>
            </a:r>
            <a:r>
              <a:rPr lang="en-US" i="1" dirty="0"/>
              <a:t>engagement</a:t>
            </a:r>
          </a:p>
          <a:p>
            <a:pPr marL="619197" lvl="1" indent="-342900">
              <a:buClr>
                <a:srgbClr val="79C14B"/>
              </a:buClr>
              <a:buFont typeface="Wingdings" panose="05000000000000000000" pitchFamily="2" charset="2"/>
              <a:buChar char="ü"/>
            </a:pPr>
            <a:r>
              <a:rPr lang="en-US" dirty="0"/>
              <a:t>Qualitative data from patients and providers</a:t>
            </a:r>
          </a:p>
          <a:p>
            <a:pPr marL="619197" lvl="1" indent="-342900">
              <a:buClr>
                <a:srgbClr val="79C14B"/>
              </a:buClr>
              <a:buFont typeface="Wingdings" panose="05000000000000000000" pitchFamily="2" charset="2"/>
              <a:buChar char="ü"/>
            </a:pPr>
            <a:r>
              <a:rPr lang="en-US" dirty="0"/>
              <a:t>Shared decision-making with patient decision aid?</a:t>
            </a:r>
          </a:p>
          <a:p>
            <a:pPr marL="396875" lvl="1" indent="0">
              <a:buNone/>
            </a:pPr>
            <a:endParaRPr lang="en-US" dirty="0"/>
          </a:p>
          <a:p>
            <a:pPr marL="739775" lvl="1" indent="-342900">
              <a:buFont typeface="Wingdings" panose="05000000000000000000" pitchFamily="2" charset="2"/>
              <a:buChar char="ü"/>
            </a:pPr>
            <a:endParaRPr lang="en-US" dirty="0"/>
          </a:p>
          <a:p>
            <a:pPr marL="739775" lvl="1" indent="-342900">
              <a:buFont typeface="Wingdings" panose="05000000000000000000" pitchFamily="2" charset="2"/>
              <a:buChar char="ü"/>
            </a:pPr>
            <a:endParaRPr lang="en-US" dirty="0"/>
          </a:p>
          <a:p>
            <a:pPr marL="739775" lvl="1" indent="-342900">
              <a:buFont typeface="Wingdings" panose="05000000000000000000" pitchFamily="2" charset="2"/>
              <a:buChar char="ü"/>
            </a:pPr>
            <a:endParaRPr lang="en-US" dirty="0"/>
          </a:p>
          <a:p>
            <a:pPr marL="739775" lvl="1" indent="-342900">
              <a:buFont typeface="Wingdings" panose="05000000000000000000" pitchFamily="2" charset="2"/>
              <a:buChar char="ü"/>
            </a:pPr>
            <a:endParaRPr lang="en-US" dirty="0"/>
          </a:p>
          <a:p>
            <a:pPr marL="396875" lvl="1" indent="0">
              <a:buNone/>
            </a:pPr>
            <a:endParaRPr lang="en-US" dirty="0"/>
          </a:p>
          <a:p>
            <a:pPr marL="396875" lvl="1" indent="0" algn="r">
              <a:buNone/>
            </a:pPr>
            <a:r>
              <a:rPr lang="en-US" sz="1600" dirty="0"/>
              <a:t>Bobb IJERPH 2017; Glass Implementation Science 2018</a:t>
            </a:r>
          </a:p>
          <a:p>
            <a:pPr marL="342900" indent="-342900">
              <a:buClr>
                <a:srgbClr val="F57D20"/>
              </a:buClr>
              <a:buSzPct val="80000"/>
              <a:buFont typeface="Wingdings" panose="05000000000000000000" pitchFamily="2" charset="2"/>
              <a:buChar char="§"/>
            </a:pPr>
            <a:endParaRPr lang="en-US" dirty="0"/>
          </a:p>
        </p:txBody>
      </p:sp>
      <p:sp>
        <p:nvSpPr>
          <p:cNvPr id="5" name="Slide Number Placeholder 4"/>
          <p:cNvSpPr>
            <a:spLocks noGrp="1"/>
          </p:cNvSpPr>
          <p:nvPr>
            <p:ph type="sldNum" sz="quarter" idx="12"/>
          </p:nvPr>
        </p:nvSpPr>
        <p:spPr/>
        <p:txBody>
          <a:bodyPr/>
          <a:lstStyle/>
          <a:p>
            <a:fld id="{A0C21F26-985F-9D40-A811-D6DE90C3D8D1}" type="slidenum">
              <a:rPr lang="en-US" smtClean="0"/>
              <a:t>107</a:t>
            </a:fld>
            <a:endParaRPr lang="en-US"/>
          </a:p>
        </p:txBody>
      </p:sp>
    </p:spTree>
    <p:extLst>
      <p:ext uri="{BB962C8B-B14F-4D97-AF65-F5344CB8AC3E}">
        <p14:creationId xmlns:p14="http://schemas.microsoft.com/office/powerpoint/2010/main" val="103674520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Where we ended</a:t>
            </a:r>
          </a:p>
        </p:txBody>
      </p:sp>
      <p:sp>
        <p:nvSpPr>
          <p:cNvPr id="3" name="Slide Number Placeholder 2"/>
          <p:cNvSpPr>
            <a:spLocks noGrp="1"/>
          </p:cNvSpPr>
          <p:nvPr>
            <p:ph type="sldNum" sz="quarter" idx="12"/>
          </p:nvPr>
        </p:nvSpPr>
        <p:spPr/>
        <p:txBody>
          <a:bodyPr/>
          <a:lstStyle/>
          <a:p>
            <a:pPr>
              <a:defRPr/>
            </a:pPr>
            <a:fld id="{A0C21F26-985F-9D40-A811-D6DE90C3D8D1}" type="slidenum">
              <a:rPr lang="en-US">
                <a:solidFill>
                  <a:prstClr val="white">
                    <a:lumMod val="50000"/>
                  </a:prstClr>
                </a:solidFill>
                <a:latin typeface="Calibri"/>
              </a:rPr>
              <a:pPr>
                <a:defRPr/>
              </a:pPr>
              <a:t>108</a:t>
            </a:fld>
            <a:endParaRPr lang="en-US">
              <a:solidFill>
                <a:prstClr val="white">
                  <a:lumMod val="50000"/>
                </a:prstClr>
              </a:solidFill>
              <a:latin typeface="Calibri"/>
            </a:endParaRPr>
          </a:p>
        </p:txBody>
      </p:sp>
      <p:sp>
        <p:nvSpPr>
          <p:cNvPr id="2" name="Speech Bubble: Rectangle 1">
            <a:extLst>
              <a:ext uri="{FF2B5EF4-FFF2-40B4-BE49-F238E27FC236}">
                <a16:creationId xmlns:a16="http://schemas.microsoft.com/office/drawing/2014/main" id="{5804F1E9-180C-4BDD-98E1-E3DF07B35FBB}"/>
              </a:ext>
            </a:extLst>
          </p:cNvPr>
          <p:cNvSpPr/>
          <p:nvPr/>
        </p:nvSpPr>
        <p:spPr>
          <a:xfrm>
            <a:off x="5499100" y="1228132"/>
            <a:ext cx="3545660" cy="1053074"/>
          </a:xfrm>
          <a:prstGeom prst="wedgeRectCallout">
            <a:avLst>
              <a:gd name="adj1" fmla="val 72705"/>
              <a:gd name="adj2" fmla="val 45995"/>
            </a:avLst>
          </a:prstGeom>
          <a:noFill/>
          <a:ln w="444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dirty="0">
                <a:solidFill>
                  <a:prstClr val="black"/>
                </a:solidFill>
                <a:latin typeface="Calibri"/>
              </a:rPr>
              <a:t>I wouldn’t go back to providing care the way I used to if they asked me to.</a:t>
            </a:r>
          </a:p>
        </p:txBody>
      </p:sp>
      <p:sp>
        <p:nvSpPr>
          <p:cNvPr id="12" name="Speech Bubble: Rectangle 11">
            <a:extLst>
              <a:ext uri="{FF2B5EF4-FFF2-40B4-BE49-F238E27FC236}">
                <a16:creationId xmlns:a16="http://schemas.microsoft.com/office/drawing/2014/main" id="{9A4C7696-45E3-4E15-9BB2-17802771AB84}"/>
              </a:ext>
            </a:extLst>
          </p:cNvPr>
          <p:cNvSpPr/>
          <p:nvPr/>
        </p:nvSpPr>
        <p:spPr>
          <a:xfrm flipH="1">
            <a:off x="2749780" y="2498894"/>
            <a:ext cx="3547872" cy="1051560"/>
          </a:xfrm>
          <a:prstGeom prst="wedgeRectCallout">
            <a:avLst>
              <a:gd name="adj1" fmla="val 72705"/>
              <a:gd name="adj2" fmla="val 45995"/>
            </a:avLst>
          </a:prstGeom>
          <a:noFill/>
          <a:ln w="444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dirty="0">
                <a:solidFill>
                  <a:prstClr val="black"/>
                </a:solidFill>
                <a:latin typeface="Calibri"/>
              </a:rPr>
              <a:t>The best roll-out of any program I’ve experienced.</a:t>
            </a:r>
          </a:p>
        </p:txBody>
      </p:sp>
      <p:sp>
        <p:nvSpPr>
          <p:cNvPr id="15" name="Speech Bubble: Rectangle 14">
            <a:extLst>
              <a:ext uri="{FF2B5EF4-FFF2-40B4-BE49-F238E27FC236}">
                <a16:creationId xmlns:a16="http://schemas.microsoft.com/office/drawing/2014/main" id="{AA285679-7D7B-4661-8F87-FC78B651FF60}"/>
              </a:ext>
            </a:extLst>
          </p:cNvPr>
          <p:cNvSpPr/>
          <p:nvPr/>
        </p:nvSpPr>
        <p:spPr>
          <a:xfrm>
            <a:off x="5496888" y="3768142"/>
            <a:ext cx="3547872" cy="1051560"/>
          </a:xfrm>
          <a:prstGeom prst="wedgeRectCallout">
            <a:avLst>
              <a:gd name="adj1" fmla="val 72705"/>
              <a:gd name="adj2" fmla="val 45995"/>
            </a:avLst>
          </a:prstGeom>
          <a:noFill/>
          <a:ln w="444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a:solidFill>
                  <a:prstClr val="black"/>
                </a:solidFill>
                <a:latin typeface="Calibri"/>
              </a:rPr>
              <a:t>I felt empowered to help this patient when she was in need.</a:t>
            </a:r>
            <a:endParaRPr lang="en-US" dirty="0">
              <a:solidFill>
                <a:prstClr val="black"/>
              </a:solidFill>
              <a:latin typeface="Calibri"/>
            </a:endParaRPr>
          </a:p>
        </p:txBody>
      </p:sp>
      <p:sp>
        <p:nvSpPr>
          <p:cNvPr id="16" name="Speech Bubble: Rectangle 15">
            <a:extLst>
              <a:ext uri="{FF2B5EF4-FFF2-40B4-BE49-F238E27FC236}">
                <a16:creationId xmlns:a16="http://schemas.microsoft.com/office/drawing/2014/main" id="{B26622A3-9316-49A4-AA8C-32166EC3A2A7}"/>
              </a:ext>
            </a:extLst>
          </p:cNvPr>
          <p:cNvSpPr/>
          <p:nvPr/>
        </p:nvSpPr>
        <p:spPr>
          <a:xfrm flipH="1">
            <a:off x="2749780" y="5037390"/>
            <a:ext cx="3547872" cy="1267976"/>
          </a:xfrm>
          <a:prstGeom prst="wedgeRectCallout">
            <a:avLst>
              <a:gd name="adj1" fmla="val 71058"/>
              <a:gd name="adj2" fmla="val 40752"/>
            </a:avLst>
          </a:prstGeom>
          <a:noFill/>
          <a:ln w="444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dirty="0">
                <a:solidFill>
                  <a:prstClr val="black"/>
                </a:solidFill>
                <a:latin typeface="Calibri"/>
              </a:rPr>
              <a:t>One of the best things that has happened to my primary care practice…this is just how we do primary care now.</a:t>
            </a:r>
          </a:p>
        </p:txBody>
      </p:sp>
    </p:spTree>
    <p:extLst>
      <p:ext uri="{BB962C8B-B14F-4D97-AF65-F5344CB8AC3E}">
        <p14:creationId xmlns:p14="http://schemas.microsoft.com/office/powerpoint/2010/main" val="48382055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Next Steps</a:t>
            </a:r>
          </a:p>
        </p:txBody>
      </p:sp>
      <p:sp>
        <p:nvSpPr>
          <p:cNvPr id="4" name="Content Placeholder 3"/>
          <p:cNvSpPr>
            <a:spLocks noGrp="1"/>
          </p:cNvSpPr>
          <p:nvPr>
            <p:ph idx="1"/>
          </p:nvPr>
        </p:nvSpPr>
        <p:spPr>
          <a:xfrm>
            <a:off x="2216727" y="1899736"/>
            <a:ext cx="8339043" cy="4839284"/>
          </a:xfrm>
        </p:spPr>
        <p:txBody>
          <a:bodyPr vert="horz" lIns="86493" tIns="43247" rIns="86493" bIns="43247" rtlCol="0">
            <a:noAutofit/>
          </a:bodyPr>
          <a:lstStyle/>
          <a:p>
            <a:pPr marL="342900" indent="-342900">
              <a:buClr>
                <a:srgbClr val="79C14B"/>
              </a:buClr>
              <a:buSzPct val="80000"/>
              <a:buFont typeface="Wingdings" panose="05000000000000000000" pitchFamily="2" charset="2"/>
              <a:buChar char="§"/>
            </a:pPr>
            <a:r>
              <a:rPr lang="en-US" dirty="0"/>
              <a:t>125 small to medium primary care clinics in Michigan</a:t>
            </a:r>
          </a:p>
          <a:p>
            <a:pPr marL="342900" indent="-342900">
              <a:buClr>
                <a:srgbClr val="79C14B"/>
              </a:buClr>
              <a:buSzPct val="80000"/>
              <a:buFont typeface="Wingdings" panose="05000000000000000000" pitchFamily="2" charset="2"/>
              <a:buChar char="§"/>
            </a:pPr>
            <a:r>
              <a:rPr lang="en-US" dirty="0"/>
              <a:t>Partnered with </a:t>
            </a:r>
            <a:r>
              <a:rPr lang="en-US" dirty="0" err="1"/>
              <a:t>Altarum</a:t>
            </a:r>
            <a:r>
              <a:rPr lang="en-US" dirty="0"/>
              <a:t> (Anya Day MPI)</a:t>
            </a:r>
          </a:p>
          <a:p>
            <a:pPr marL="342900" indent="-342900">
              <a:buClr>
                <a:srgbClr val="79C14B"/>
              </a:buClr>
              <a:buSzPct val="80000"/>
              <a:buFont typeface="Wingdings" panose="05000000000000000000" pitchFamily="2" charset="2"/>
              <a:buChar char="§"/>
            </a:pPr>
            <a:r>
              <a:rPr lang="en-US" dirty="0"/>
              <a:t>Stepped wedge: </a:t>
            </a:r>
          </a:p>
          <a:p>
            <a:pPr marL="619197" lvl="1" indent="-342900">
              <a:buClr>
                <a:srgbClr val="79C14B"/>
              </a:buClr>
              <a:buFont typeface="Wingdings" panose="05000000000000000000" pitchFamily="2" charset="2"/>
              <a:buChar char="ü"/>
            </a:pPr>
            <a:r>
              <a:rPr lang="en-US" dirty="0"/>
              <a:t>SPARC aligned with CMS P4P</a:t>
            </a:r>
          </a:p>
          <a:p>
            <a:pPr marL="619197" lvl="1" indent="-342900">
              <a:buClr>
                <a:srgbClr val="79C14B"/>
              </a:buClr>
              <a:buFont typeface="Wingdings" panose="05000000000000000000" pitchFamily="2" charset="2"/>
              <a:buChar char="ü"/>
            </a:pPr>
            <a:r>
              <a:rPr lang="en-US" dirty="0"/>
              <a:t>+ CME and MOC</a:t>
            </a:r>
          </a:p>
          <a:p>
            <a:pPr marL="342900" indent="-342900">
              <a:buClr>
                <a:srgbClr val="79C14B"/>
              </a:buClr>
              <a:buSzPct val="80000"/>
              <a:buFont typeface="Wingdings" panose="05000000000000000000" pitchFamily="2" charset="2"/>
              <a:buChar char="§"/>
            </a:pPr>
            <a:r>
              <a:rPr lang="en-US" dirty="0"/>
              <a:t>Test a patient decision aid in 50% of sites</a:t>
            </a:r>
          </a:p>
          <a:p>
            <a:pPr marL="342900" indent="-342900">
              <a:buClr>
                <a:srgbClr val="79C14B"/>
              </a:buClr>
              <a:buSzPct val="80000"/>
              <a:buFont typeface="Wingdings" panose="05000000000000000000" pitchFamily="2" charset="2"/>
              <a:buChar char="§"/>
            </a:pPr>
            <a:endParaRPr lang="en-US" dirty="0"/>
          </a:p>
          <a:p>
            <a:pPr>
              <a:buClr>
                <a:srgbClr val="79C14B"/>
              </a:buClr>
              <a:buSzPct val="80000"/>
            </a:pPr>
            <a:endParaRPr lang="en-US" dirty="0">
              <a:solidFill>
                <a:prstClr val="black"/>
              </a:solidFill>
            </a:endParaRPr>
          </a:p>
          <a:p>
            <a:pPr algn="r">
              <a:buClr>
                <a:srgbClr val="79C14B"/>
              </a:buClr>
              <a:buSzPct val="80000"/>
            </a:pPr>
            <a:r>
              <a:rPr lang="en-US" sz="1600" dirty="0">
                <a:solidFill>
                  <a:prstClr val="black"/>
                </a:solidFill>
              </a:rPr>
              <a:t>AHRQ – R18 </a:t>
            </a:r>
            <a:r>
              <a:rPr lang="en-US" sz="1600" dirty="0"/>
              <a:t>HS027076</a:t>
            </a:r>
            <a:r>
              <a:rPr lang="en-US" sz="1600" dirty="0">
                <a:solidFill>
                  <a:prstClr val="black"/>
                </a:solidFill>
              </a:rPr>
              <a:t> Michigan SPARC (Bradley/Day)</a:t>
            </a:r>
          </a:p>
          <a:p>
            <a:pPr marL="342900" indent="-342900">
              <a:buClr>
                <a:srgbClr val="79C14B"/>
              </a:buClr>
              <a:buSzPct val="80000"/>
              <a:buFont typeface="Wingdings" panose="05000000000000000000" pitchFamily="2" charset="2"/>
              <a:buChar char="§"/>
            </a:pPr>
            <a:endParaRPr lang="en-US" dirty="0"/>
          </a:p>
          <a:p>
            <a:pPr marL="342900" indent="-342900">
              <a:buClr>
                <a:srgbClr val="79C14B"/>
              </a:buClr>
              <a:buSzPct val="80000"/>
              <a:buFont typeface="Wingdings" panose="05000000000000000000" pitchFamily="2" charset="2"/>
              <a:buChar char="§"/>
            </a:pPr>
            <a:endParaRPr lang="en-US" dirty="0"/>
          </a:p>
          <a:p>
            <a:pPr marL="396875" lvl="1" indent="0">
              <a:buNone/>
            </a:pPr>
            <a:endParaRPr lang="en-US" dirty="0"/>
          </a:p>
          <a:p>
            <a:pPr marL="739775" lvl="1" indent="-342900">
              <a:buFont typeface="Wingdings" panose="05000000000000000000" pitchFamily="2" charset="2"/>
              <a:buChar char="ü"/>
            </a:pPr>
            <a:endParaRPr lang="en-US" dirty="0"/>
          </a:p>
          <a:p>
            <a:pPr marL="739775" lvl="1" indent="-342900">
              <a:buFont typeface="Wingdings" panose="05000000000000000000" pitchFamily="2" charset="2"/>
              <a:buChar char="ü"/>
            </a:pPr>
            <a:endParaRPr lang="en-US" dirty="0"/>
          </a:p>
          <a:p>
            <a:pPr marL="739775" lvl="1" indent="-342900">
              <a:buFont typeface="Wingdings" panose="05000000000000000000" pitchFamily="2" charset="2"/>
              <a:buChar char="ü"/>
            </a:pPr>
            <a:endParaRPr lang="en-US" dirty="0"/>
          </a:p>
          <a:p>
            <a:pPr marL="739775" lvl="1" indent="-342900">
              <a:buFont typeface="Wingdings" panose="05000000000000000000" pitchFamily="2" charset="2"/>
              <a:buChar char="ü"/>
            </a:pPr>
            <a:endParaRPr lang="en-US" dirty="0"/>
          </a:p>
          <a:p>
            <a:pPr marL="396875" lvl="1" indent="0">
              <a:buNone/>
            </a:pPr>
            <a:endParaRPr lang="en-US" dirty="0"/>
          </a:p>
          <a:p>
            <a:pPr marL="396875" lvl="1" indent="0" algn="r">
              <a:buNone/>
            </a:pPr>
            <a:r>
              <a:rPr lang="en-US" sz="1600" dirty="0"/>
              <a:t>Bobb IJERPH 2017; Glass Implementation Science 2018</a:t>
            </a:r>
          </a:p>
          <a:p>
            <a:pPr marL="342900" indent="-342900">
              <a:buClr>
                <a:srgbClr val="F57D20"/>
              </a:buClr>
              <a:buSzPct val="80000"/>
              <a:buFont typeface="Wingdings" panose="05000000000000000000" pitchFamily="2" charset="2"/>
              <a:buChar char="§"/>
            </a:pPr>
            <a:endParaRPr lang="en-US" dirty="0"/>
          </a:p>
        </p:txBody>
      </p:sp>
      <p:sp>
        <p:nvSpPr>
          <p:cNvPr id="5" name="Slide Number Placeholder 4"/>
          <p:cNvSpPr>
            <a:spLocks noGrp="1"/>
          </p:cNvSpPr>
          <p:nvPr>
            <p:ph type="sldNum" sz="quarter" idx="12"/>
          </p:nvPr>
        </p:nvSpPr>
        <p:spPr/>
        <p:txBody>
          <a:bodyPr/>
          <a:lstStyle/>
          <a:p>
            <a:fld id="{A0C21F26-985F-9D40-A811-D6DE90C3D8D1}" type="slidenum">
              <a:rPr lang="en-US" smtClean="0"/>
              <a:t>109</a:t>
            </a:fld>
            <a:endParaRPr lang="en-US"/>
          </a:p>
        </p:txBody>
      </p:sp>
    </p:spTree>
    <p:extLst>
      <p:ext uri="{BB962C8B-B14F-4D97-AF65-F5344CB8AC3E}">
        <p14:creationId xmlns:p14="http://schemas.microsoft.com/office/powerpoint/2010/main" val="618089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61441-2221-47BA-8645-63509AF7A1F5}"/>
              </a:ext>
            </a:extLst>
          </p:cNvPr>
          <p:cNvSpPr>
            <a:spLocks noGrp="1"/>
          </p:cNvSpPr>
          <p:nvPr>
            <p:ph type="title"/>
          </p:nvPr>
        </p:nvSpPr>
        <p:spPr/>
        <p:txBody>
          <a:bodyPr>
            <a:normAutofit/>
          </a:bodyPr>
          <a:lstStyle/>
          <a:p>
            <a:r>
              <a:rPr lang="en-US" sz="3200" dirty="0"/>
              <a:t>SPARC Trial: Goal</a:t>
            </a:r>
          </a:p>
        </p:txBody>
      </p:sp>
      <p:sp>
        <p:nvSpPr>
          <p:cNvPr id="3" name="Content Placeholder 2">
            <a:extLst>
              <a:ext uri="{FF2B5EF4-FFF2-40B4-BE49-F238E27FC236}">
                <a16:creationId xmlns:a16="http://schemas.microsoft.com/office/drawing/2014/main" id="{33A7A864-8620-4B3F-91B1-896D2E4ECD90}"/>
              </a:ext>
            </a:extLst>
          </p:cNvPr>
          <p:cNvSpPr>
            <a:spLocks noGrp="1"/>
          </p:cNvSpPr>
          <p:nvPr>
            <p:ph idx="1"/>
          </p:nvPr>
        </p:nvSpPr>
        <p:spPr>
          <a:xfrm>
            <a:off x="2216727" y="1588655"/>
            <a:ext cx="7994073" cy="4839284"/>
          </a:xfrm>
        </p:spPr>
        <p:txBody>
          <a:bodyPr>
            <a:noAutofit/>
          </a:bodyPr>
          <a:lstStyle/>
          <a:p>
            <a:pPr marL="342900" indent="-342900">
              <a:spcBef>
                <a:spcPts val="600"/>
              </a:spcBef>
              <a:spcAft>
                <a:spcPts val="600"/>
              </a:spcAft>
              <a:buClr>
                <a:srgbClr val="F57D20"/>
              </a:buClr>
              <a:buSzPct val="80000"/>
              <a:buFont typeface="Wingdings" panose="05000000000000000000" pitchFamily="2" charset="2"/>
              <a:buChar char="§"/>
            </a:pPr>
            <a:endParaRPr lang="en-US" sz="2600" dirty="0"/>
          </a:p>
          <a:p>
            <a:pPr marL="342900" indent="-342900">
              <a:spcBef>
                <a:spcPts val="600"/>
              </a:spcBef>
              <a:spcAft>
                <a:spcPts val="600"/>
              </a:spcAft>
              <a:buClr>
                <a:srgbClr val="79C14B"/>
              </a:buClr>
              <a:buSzPct val="80000"/>
              <a:buFont typeface="Wingdings" panose="05000000000000000000" pitchFamily="2" charset="2"/>
              <a:buChar char="§"/>
            </a:pPr>
            <a:r>
              <a:rPr lang="en-US" sz="2600" dirty="0"/>
              <a:t>Evidence-based primary care for unhealthy alcohol use</a:t>
            </a:r>
          </a:p>
          <a:p>
            <a:pPr marL="619125" lvl="1" indent="-220663">
              <a:spcBef>
                <a:spcPts val="600"/>
              </a:spcBef>
              <a:spcAft>
                <a:spcPts val="600"/>
              </a:spcAft>
              <a:buClr>
                <a:srgbClr val="79C14B"/>
              </a:buClr>
              <a:buFont typeface="Wingdings" panose="05000000000000000000" pitchFamily="2" charset="2"/>
              <a:buChar char="ü"/>
            </a:pPr>
            <a:r>
              <a:rPr lang="en-US" sz="2600" dirty="0"/>
              <a:t>Prevention: screening and brief alcohol counseling</a:t>
            </a:r>
          </a:p>
          <a:p>
            <a:pPr marL="619125" lvl="1" indent="-220663">
              <a:spcBef>
                <a:spcPts val="600"/>
              </a:spcBef>
              <a:spcAft>
                <a:spcPts val="600"/>
              </a:spcAft>
              <a:buClr>
                <a:srgbClr val="79C14B"/>
              </a:buClr>
              <a:buFont typeface="Wingdings" panose="05000000000000000000" pitchFamily="2" charset="2"/>
              <a:buChar char="ü"/>
            </a:pPr>
            <a:r>
              <a:rPr lang="en-US" sz="2600" dirty="0"/>
              <a:t>Diagnosis and treatment of alcohol use disorders (AUDs)</a:t>
            </a:r>
          </a:p>
          <a:p>
            <a:pPr marL="619125" lvl="1" indent="-220663">
              <a:spcBef>
                <a:spcPts val="600"/>
              </a:spcBef>
              <a:spcAft>
                <a:spcPts val="600"/>
              </a:spcAft>
              <a:buFont typeface="Wingdings" panose="05000000000000000000" pitchFamily="2" charset="2"/>
              <a:buChar char="ü"/>
            </a:pPr>
            <a:endParaRPr lang="en-US" sz="2600" dirty="0"/>
          </a:p>
          <a:p>
            <a:pPr lvl="1" indent="0" algn="r">
              <a:spcBef>
                <a:spcPts val="0"/>
              </a:spcBef>
              <a:spcAft>
                <a:spcPts val="0"/>
              </a:spcAft>
              <a:buNone/>
            </a:pPr>
            <a:endParaRPr lang="en-US" sz="1600" dirty="0"/>
          </a:p>
          <a:p>
            <a:pPr lvl="1" indent="0" algn="r">
              <a:spcBef>
                <a:spcPts val="0"/>
              </a:spcBef>
              <a:spcAft>
                <a:spcPts val="0"/>
              </a:spcAft>
              <a:buNone/>
            </a:pPr>
            <a:r>
              <a:rPr lang="en-US" sz="1600" dirty="0"/>
              <a:t>USPSTF: Jonas Ann Intern Med 2012; Moyer Ann Intern Med 2013; </a:t>
            </a:r>
          </a:p>
          <a:p>
            <a:pPr lvl="1" indent="0" algn="r">
              <a:spcBef>
                <a:spcPts val="0"/>
              </a:spcBef>
              <a:spcAft>
                <a:spcPts val="0"/>
              </a:spcAft>
              <a:buNone/>
            </a:pPr>
            <a:r>
              <a:rPr lang="en-US" sz="1600" dirty="0"/>
              <a:t>(USPSTF 2018: O’Connor Ann Intern Med 2018)</a:t>
            </a:r>
          </a:p>
          <a:p>
            <a:pPr lvl="1" indent="0" algn="r">
              <a:spcBef>
                <a:spcPts val="0"/>
              </a:spcBef>
              <a:spcAft>
                <a:spcPts val="0"/>
              </a:spcAft>
              <a:buNone/>
            </a:pPr>
            <a:r>
              <a:rPr lang="en-US" sz="1600" dirty="0"/>
              <a:t>Anton JAMA 2006; Ernst Ann Fam Med 2008</a:t>
            </a:r>
          </a:p>
          <a:p>
            <a:pPr lvl="1" indent="0" algn="r">
              <a:spcBef>
                <a:spcPts val="0"/>
              </a:spcBef>
              <a:spcAft>
                <a:spcPts val="0"/>
              </a:spcAft>
              <a:buNone/>
            </a:pPr>
            <a:r>
              <a:rPr lang="en-US" sz="1600" dirty="0"/>
              <a:t>Jonas JAMA 2014; Bradley, </a:t>
            </a:r>
            <a:r>
              <a:rPr lang="en-US" sz="1600" dirty="0" err="1"/>
              <a:t>Kivlahan</a:t>
            </a:r>
            <a:r>
              <a:rPr lang="en-US" sz="1600" dirty="0"/>
              <a:t> JAMA 2014</a:t>
            </a:r>
          </a:p>
        </p:txBody>
      </p:sp>
      <p:sp>
        <p:nvSpPr>
          <p:cNvPr id="4" name="Slide Number Placeholder 3">
            <a:extLst>
              <a:ext uri="{FF2B5EF4-FFF2-40B4-BE49-F238E27FC236}">
                <a16:creationId xmlns:a16="http://schemas.microsoft.com/office/drawing/2014/main" id="{9420F499-B129-4638-B110-9F2154030EC4}"/>
              </a:ext>
            </a:extLst>
          </p:cNvPr>
          <p:cNvSpPr>
            <a:spLocks noGrp="1"/>
          </p:cNvSpPr>
          <p:nvPr>
            <p:ph type="sldNum" sz="quarter" idx="12"/>
          </p:nvPr>
        </p:nvSpPr>
        <p:spPr/>
        <p:txBody>
          <a:bodyPr/>
          <a:lstStyle/>
          <a:p>
            <a:fld id="{A0C21F26-985F-9D40-A811-D6DE90C3D8D1}" type="slidenum">
              <a:rPr lang="en-US" smtClean="0">
                <a:solidFill>
                  <a:prstClr val="white">
                    <a:lumMod val="50000"/>
                  </a:prstClr>
                </a:solidFill>
              </a:rPr>
              <a:pPr/>
              <a:t>11</a:t>
            </a:fld>
            <a:endParaRPr lang="en-US">
              <a:solidFill>
                <a:prstClr val="white">
                  <a:lumMod val="50000"/>
                </a:prstClr>
              </a:solidFill>
            </a:endParaRPr>
          </a:p>
        </p:txBody>
      </p:sp>
    </p:spTree>
    <p:extLst>
      <p:ext uri="{BB962C8B-B14F-4D97-AF65-F5344CB8AC3E}">
        <p14:creationId xmlns:p14="http://schemas.microsoft.com/office/powerpoint/2010/main" val="2214352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5AB349F-20E0-4C8B-9D8C-EA853C10744F}"/>
              </a:ext>
            </a:extLst>
          </p:cNvPr>
          <p:cNvPicPr>
            <a:picLocks noChangeAspect="1"/>
          </p:cNvPicPr>
          <p:nvPr/>
        </p:nvPicPr>
        <p:blipFill>
          <a:blip r:embed="rId3"/>
          <a:stretch>
            <a:fillRect/>
          </a:stretch>
        </p:blipFill>
        <p:spPr>
          <a:xfrm>
            <a:off x="5474006" y="191560"/>
            <a:ext cx="4945801" cy="6552285"/>
          </a:xfrm>
          <a:prstGeom prst="rect">
            <a:avLst/>
          </a:prstGeom>
          <a:ln>
            <a:solidFill>
              <a:schemeClr val="bg1">
                <a:lumMod val="65000"/>
              </a:schemeClr>
            </a:solidFill>
          </a:ln>
        </p:spPr>
      </p:pic>
      <p:sp>
        <p:nvSpPr>
          <p:cNvPr id="10" name="Title 2">
            <a:extLst>
              <a:ext uri="{FF2B5EF4-FFF2-40B4-BE49-F238E27FC236}">
                <a16:creationId xmlns:a16="http://schemas.microsoft.com/office/drawing/2014/main" id="{8861906C-A275-4E9E-9790-1D5F9EB0279C}"/>
              </a:ext>
            </a:extLst>
          </p:cNvPr>
          <p:cNvSpPr>
            <a:spLocks noGrp="1"/>
          </p:cNvSpPr>
          <p:nvPr>
            <p:ph type="title"/>
          </p:nvPr>
        </p:nvSpPr>
        <p:spPr>
          <a:xfrm>
            <a:off x="1772194" y="3030364"/>
            <a:ext cx="7731450" cy="797272"/>
          </a:xfrm>
        </p:spPr>
        <p:txBody>
          <a:bodyPr>
            <a:normAutofit fontScale="90000"/>
          </a:bodyPr>
          <a:lstStyle/>
          <a:p>
            <a:pPr marL="509588" indent="-457200"/>
            <a:r>
              <a:rPr lang="en-US" dirty="0"/>
              <a:t>Options Study:</a:t>
            </a:r>
            <a:br>
              <a:rPr lang="en-US" dirty="0"/>
            </a:br>
            <a:r>
              <a:rPr lang="en-US" dirty="0"/>
              <a:t>Patient </a:t>
            </a:r>
            <a:br>
              <a:rPr lang="en-US" dirty="0"/>
            </a:br>
            <a:r>
              <a:rPr lang="en-US" dirty="0"/>
              <a:t>Decision </a:t>
            </a:r>
            <a:br>
              <a:rPr lang="en-US" dirty="0"/>
            </a:br>
            <a:r>
              <a:rPr lang="en-US" dirty="0"/>
              <a:t>Aid</a:t>
            </a:r>
          </a:p>
        </p:txBody>
      </p:sp>
      <p:sp>
        <p:nvSpPr>
          <p:cNvPr id="2" name="TextBox 1">
            <a:extLst>
              <a:ext uri="{FF2B5EF4-FFF2-40B4-BE49-F238E27FC236}">
                <a16:creationId xmlns:a16="http://schemas.microsoft.com/office/drawing/2014/main" id="{3D8906A3-0A65-4F31-A670-C8387A3D6AC9}"/>
              </a:ext>
            </a:extLst>
          </p:cNvPr>
          <p:cNvSpPr txBox="1"/>
          <p:nvPr/>
        </p:nvSpPr>
        <p:spPr>
          <a:xfrm>
            <a:off x="2033451" y="6149034"/>
            <a:ext cx="2560316" cy="369332"/>
          </a:xfrm>
          <a:prstGeom prst="rect">
            <a:avLst/>
          </a:prstGeom>
          <a:noFill/>
        </p:spPr>
        <p:txBody>
          <a:bodyPr wrap="none" rtlCol="0">
            <a:spAutoFit/>
          </a:bodyPr>
          <a:lstStyle/>
          <a:p>
            <a:r>
              <a:rPr lang="en-US" dirty="0">
                <a:solidFill>
                  <a:prstClr val="black"/>
                </a:solidFill>
                <a:latin typeface="Century Gothic" panose="020B0502020202020204" pitchFamily="34" charset="0"/>
              </a:rPr>
              <a:t>NIAAA R21 </a:t>
            </a:r>
            <a:r>
              <a:rPr lang="en-US" dirty="0">
                <a:latin typeface="Century Gothic" panose="020B0502020202020204" pitchFamily="34" charset="0"/>
              </a:rPr>
              <a:t>AA023037</a:t>
            </a:r>
            <a:endParaRPr lang="en-US" dirty="0"/>
          </a:p>
        </p:txBody>
      </p:sp>
    </p:spTree>
    <p:extLst>
      <p:ext uri="{BB962C8B-B14F-4D97-AF65-F5344CB8AC3E}">
        <p14:creationId xmlns:p14="http://schemas.microsoft.com/office/powerpoint/2010/main" val="148813292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11080" y="2483557"/>
            <a:ext cx="8484781" cy="2114070"/>
          </a:xfrm>
        </p:spPr>
        <p:txBody>
          <a:bodyPr>
            <a:noAutofit/>
          </a:bodyPr>
          <a:lstStyle/>
          <a:p>
            <a:pPr algn="ctr">
              <a:lnSpc>
                <a:spcPct val="100000"/>
              </a:lnSpc>
            </a:pPr>
            <a:br>
              <a:rPr lang="en-US" altLang="en-US" sz="4800" dirty="0"/>
            </a:br>
            <a:r>
              <a:rPr lang="en-US" sz="4800" dirty="0"/>
              <a:t>Thank You!</a:t>
            </a:r>
          </a:p>
        </p:txBody>
      </p:sp>
      <p:sp>
        <p:nvSpPr>
          <p:cNvPr id="5" name="Slide Number Placeholder 4"/>
          <p:cNvSpPr>
            <a:spLocks noGrp="1"/>
          </p:cNvSpPr>
          <p:nvPr>
            <p:ph type="sldNum" sz="quarter" idx="4294967295"/>
          </p:nvPr>
        </p:nvSpPr>
        <p:spPr>
          <a:xfrm>
            <a:off x="8534400" y="6553200"/>
            <a:ext cx="2133600" cy="242888"/>
          </a:xfrm>
        </p:spPr>
        <p:txBody>
          <a:bodyPr/>
          <a:lstStyle/>
          <a:p>
            <a:pPr>
              <a:defRPr/>
            </a:pPr>
            <a:fld id="{59688B50-F209-5A45-8DA6-A40598A1B2D3}" type="slidenum">
              <a:rPr lang="en-US">
                <a:solidFill>
                  <a:prstClr val="white">
                    <a:lumMod val="50000"/>
                  </a:prstClr>
                </a:solidFill>
                <a:latin typeface="Calibri"/>
              </a:rPr>
              <a:pPr>
                <a:defRPr/>
              </a:pPr>
              <a:t>111</a:t>
            </a:fld>
            <a:endParaRPr lang="en-US" dirty="0">
              <a:solidFill>
                <a:prstClr val="white">
                  <a:lumMod val="50000"/>
                </a:prstClr>
              </a:solidFill>
              <a:latin typeface="Calibri"/>
            </a:endParaRPr>
          </a:p>
        </p:txBody>
      </p:sp>
    </p:spTree>
    <p:extLst>
      <p:ext uri="{BB962C8B-B14F-4D97-AF65-F5344CB8AC3E}">
        <p14:creationId xmlns:p14="http://schemas.microsoft.com/office/powerpoint/2010/main" val="104088798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1DDADAB-48E7-4049-9A71-96F7A102C56B}"/>
              </a:ext>
            </a:extLst>
          </p:cNvPr>
          <p:cNvPicPr>
            <a:picLocks noChangeAspect="1"/>
          </p:cNvPicPr>
          <p:nvPr/>
        </p:nvPicPr>
        <p:blipFill rotWithShape="1">
          <a:blip r:embed="rId3"/>
          <a:srcRect l="5597" t="4448" r="5667" b="1089"/>
          <a:stretch/>
        </p:blipFill>
        <p:spPr>
          <a:xfrm>
            <a:off x="5011584" y="1973707"/>
            <a:ext cx="2510483" cy="3502303"/>
          </a:xfrm>
          <a:prstGeom prst="rect">
            <a:avLst/>
          </a:prstGeom>
          <a:ln>
            <a:solidFill>
              <a:schemeClr val="bg1">
                <a:lumMod val="65000"/>
              </a:schemeClr>
            </a:solidFill>
          </a:ln>
        </p:spPr>
      </p:pic>
      <p:pic>
        <p:nvPicPr>
          <p:cNvPr id="11" name="Picture 10">
            <a:extLst>
              <a:ext uri="{FF2B5EF4-FFF2-40B4-BE49-F238E27FC236}">
                <a16:creationId xmlns:a16="http://schemas.microsoft.com/office/drawing/2014/main" id="{F4B67140-4458-4CF4-B888-E43E7274402D}"/>
              </a:ext>
            </a:extLst>
          </p:cNvPr>
          <p:cNvPicPr>
            <a:picLocks noChangeAspect="1"/>
          </p:cNvPicPr>
          <p:nvPr/>
        </p:nvPicPr>
        <p:blipFill rotWithShape="1">
          <a:blip r:embed="rId4"/>
          <a:srcRect l="2977" r="2630"/>
          <a:stretch/>
        </p:blipFill>
        <p:spPr>
          <a:xfrm>
            <a:off x="2116609" y="803020"/>
            <a:ext cx="2510482" cy="3502301"/>
          </a:xfrm>
          <a:prstGeom prst="rect">
            <a:avLst/>
          </a:prstGeom>
          <a:ln>
            <a:solidFill>
              <a:schemeClr val="bg1">
                <a:lumMod val="65000"/>
              </a:schemeClr>
            </a:solidFill>
          </a:ln>
        </p:spPr>
      </p:pic>
      <p:sp>
        <p:nvSpPr>
          <p:cNvPr id="6" name="Title 2">
            <a:extLst>
              <a:ext uri="{FF2B5EF4-FFF2-40B4-BE49-F238E27FC236}">
                <a16:creationId xmlns:a16="http://schemas.microsoft.com/office/drawing/2014/main" id="{9B8E884E-4353-4D2C-802A-A11E411624D0}"/>
              </a:ext>
            </a:extLst>
          </p:cNvPr>
          <p:cNvSpPr>
            <a:spLocks noGrp="1"/>
          </p:cNvSpPr>
          <p:nvPr>
            <p:ph type="title"/>
          </p:nvPr>
        </p:nvSpPr>
        <p:spPr>
          <a:xfrm>
            <a:off x="1942009" y="5208952"/>
            <a:ext cx="7731450" cy="797272"/>
          </a:xfrm>
        </p:spPr>
        <p:txBody>
          <a:bodyPr>
            <a:normAutofit fontScale="90000"/>
          </a:bodyPr>
          <a:lstStyle/>
          <a:p>
            <a:pPr marL="509588" indent="-457200"/>
            <a:r>
              <a:rPr lang="en-US" dirty="0"/>
              <a:t>Stories</a:t>
            </a:r>
            <a:br>
              <a:rPr lang="en-US" dirty="0"/>
            </a:br>
            <a:r>
              <a:rPr lang="en-US" dirty="0"/>
              <a:t>Destigmatize </a:t>
            </a:r>
            <a:br>
              <a:rPr lang="en-US" dirty="0"/>
            </a:br>
            <a:r>
              <a:rPr lang="en-US" dirty="0"/>
              <a:t>&amp; Engage </a:t>
            </a:r>
            <a:br>
              <a:rPr lang="en-US" dirty="0"/>
            </a:br>
            <a:endParaRPr lang="en-US" dirty="0"/>
          </a:p>
        </p:txBody>
      </p:sp>
      <p:sp>
        <p:nvSpPr>
          <p:cNvPr id="8" name="Title 2">
            <a:extLst>
              <a:ext uri="{FF2B5EF4-FFF2-40B4-BE49-F238E27FC236}">
                <a16:creationId xmlns:a16="http://schemas.microsoft.com/office/drawing/2014/main" id="{7AF660A3-013F-488F-91E9-0E232D2CD2BB}"/>
              </a:ext>
            </a:extLst>
          </p:cNvPr>
          <p:cNvSpPr txBox="1">
            <a:spLocks/>
          </p:cNvSpPr>
          <p:nvPr/>
        </p:nvSpPr>
        <p:spPr>
          <a:xfrm>
            <a:off x="4824548" y="734288"/>
            <a:ext cx="4850676" cy="2246811"/>
          </a:xfrm>
          <a:prstGeom prst="rect">
            <a:avLst/>
          </a:prstGeom>
        </p:spPr>
        <p:txBody>
          <a:bodyPr vert="horz" lIns="86493" tIns="43247" rIns="86493" bIns="43247" rtlCol="0" anchor="b" anchorCtr="0">
            <a:normAutofit fontScale="97500" lnSpcReduction="10000"/>
          </a:bodyPr>
          <a:lstStyle>
            <a:lvl1pPr algn="l" defTabSz="432465" rtl="0" eaLnBrk="1" latinLnBrk="0" hangingPunct="1">
              <a:lnSpc>
                <a:spcPct val="80000"/>
              </a:lnSpc>
              <a:spcBef>
                <a:spcPct val="0"/>
              </a:spcBef>
              <a:buNone/>
              <a:defRPr sz="3600" b="0" kern="1200" baseline="0">
                <a:solidFill>
                  <a:schemeClr val="accent4">
                    <a:lumMod val="75000"/>
                  </a:schemeClr>
                </a:solidFill>
                <a:latin typeface="Palatino Linotype" panose="02040502050505030304" pitchFamily="18" charset="0"/>
                <a:ea typeface="+mj-ea"/>
                <a:cs typeface="+mj-cs"/>
              </a:defRPr>
            </a:lvl1pPr>
          </a:lstStyle>
          <a:p>
            <a:pPr marL="509588" indent="-457200"/>
            <a:r>
              <a:rPr lang="en-US" sz="3300" dirty="0"/>
              <a:t>Option Grid: </a:t>
            </a:r>
          </a:p>
          <a:p>
            <a:pPr marL="509588" indent="-457200"/>
            <a:r>
              <a:rPr lang="en-US" sz="3300" dirty="0"/>
              <a:t>	5 Types of </a:t>
            </a:r>
          </a:p>
          <a:p>
            <a:pPr marL="509588" indent="-457200"/>
            <a:r>
              <a:rPr lang="en-US" sz="3300" dirty="0"/>
              <a:t>	Treatment</a:t>
            </a:r>
          </a:p>
          <a:p>
            <a:pPr marL="509588" indent="-457200"/>
            <a:r>
              <a:rPr lang="en-US" sz="3300" dirty="0"/>
              <a:t>	</a:t>
            </a:r>
            <a:br>
              <a:rPr lang="en-US" dirty="0"/>
            </a:br>
            <a:br>
              <a:rPr lang="en-US" dirty="0"/>
            </a:br>
            <a:endParaRPr lang="en-US" dirty="0"/>
          </a:p>
        </p:txBody>
      </p:sp>
      <p:sp>
        <p:nvSpPr>
          <p:cNvPr id="2" name="Rectangle 1">
            <a:extLst>
              <a:ext uri="{FF2B5EF4-FFF2-40B4-BE49-F238E27FC236}">
                <a16:creationId xmlns:a16="http://schemas.microsoft.com/office/drawing/2014/main" id="{14912ACD-2BEA-4CAD-90A6-655D539F50C6}"/>
              </a:ext>
            </a:extLst>
          </p:cNvPr>
          <p:cNvSpPr/>
          <p:nvPr/>
        </p:nvSpPr>
        <p:spPr>
          <a:xfrm>
            <a:off x="7886313" y="1798576"/>
            <a:ext cx="3134384" cy="1678921"/>
          </a:xfrm>
          <a:prstGeom prst="rect">
            <a:avLst/>
          </a:prstGeom>
        </p:spPr>
        <p:txBody>
          <a:bodyPr wrap="square">
            <a:spAutoFit/>
          </a:bodyPr>
          <a:lstStyle/>
          <a:p>
            <a:pPr marL="509588" indent="-457200" defTabSz="432465">
              <a:lnSpc>
                <a:spcPct val="80000"/>
              </a:lnSpc>
              <a:spcBef>
                <a:spcPct val="0"/>
              </a:spcBef>
            </a:pPr>
            <a:r>
              <a:rPr lang="en-US" sz="3200" dirty="0">
                <a:solidFill>
                  <a:schemeClr val="accent4">
                    <a:lumMod val="75000"/>
                  </a:schemeClr>
                </a:solidFill>
                <a:latin typeface="Palatino Linotype" panose="02040502050505030304" pitchFamily="18" charset="0"/>
                <a:ea typeface="+mj-ea"/>
                <a:cs typeface="+mj-cs"/>
              </a:rPr>
              <a:t>Worksheet </a:t>
            </a:r>
          </a:p>
          <a:p>
            <a:pPr marL="509588" indent="-457200" defTabSz="432465">
              <a:lnSpc>
                <a:spcPct val="80000"/>
              </a:lnSpc>
              <a:spcBef>
                <a:spcPct val="0"/>
              </a:spcBef>
            </a:pPr>
            <a:r>
              <a:rPr lang="en-US" sz="3200" dirty="0">
                <a:solidFill>
                  <a:schemeClr val="accent4">
                    <a:lumMod val="75000"/>
                  </a:schemeClr>
                </a:solidFill>
                <a:latin typeface="Palatino Linotype" panose="02040502050505030304" pitchFamily="18" charset="0"/>
                <a:ea typeface="+mj-ea"/>
                <a:cs typeface="+mj-cs"/>
              </a:rPr>
              <a:t>	Share with PCP</a:t>
            </a:r>
          </a:p>
          <a:p>
            <a:pPr marL="509588" indent="-457200" defTabSz="432465">
              <a:lnSpc>
                <a:spcPct val="80000"/>
              </a:lnSpc>
              <a:spcBef>
                <a:spcPct val="0"/>
              </a:spcBef>
            </a:pPr>
            <a:r>
              <a:rPr lang="en-US" sz="3200" dirty="0">
                <a:solidFill>
                  <a:schemeClr val="accent4">
                    <a:lumMod val="75000"/>
                  </a:schemeClr>
                </a:solidFill>
                <a:latin typeface="Palatino Linotype" panose="02040502050505030304" pitchFamily="18" charset="0"/>
                <a:ea typeface="+mj-ea"/>
                <a:cs typeface="+mj-cs"/>
              </a:rPr>
              <a:t>	</a:t>
            </a:r>
          </a:p>
        </p:txBody>
      </p:sp>
      <p:pic>
        <p:nvPicPr>
          <p:cNvPr id="14" name="Picture 13">
            <a:extLst>
              <a:ext uri="{FF2B5EF4-FFF2-40B4-BE49-F238E27FC236}">
                <a16:creationId xmlns:a16="http://schemas.microsoft.com/office/drawing/2014/main" id="{CE87C2BC-15DD-44E5-86B5-4EAB328AACE6}"/>
              </a:ext>
            </a:extLst>
          </p:cNvPr>
          <p:cNvPicPr>
            <a:picLocks noChangeAspect="1"/>
          </p:cNvPicPr>
          <p:nvPr/>
        </p:nvPicPr>
        <p:blipFill>
          <a:blip r:embed="rId5"/>
          <a:stretch>
            <a:fillRect/>
          </a:stretch>
        </p:blipFill>
        <p:spPr>
          <a:xfrm>
            <a:off x="7823201" y="2981099"/>
            <a:ext cx="2510482" cy="3502303"/>
          </a:xfrm>
          <a:prstGeom prst="rect">
            <a:avLst/>
          </a:prstGeom>
          <a:effectLst>
            <a:outerShdw blurRad="50800" dist="38100" dir="10800000" algn="r" rotWithShape="0">
              <a:prstClr val="black">
                <a:alpha val="40000"/>
              </a:prstClr>
            </a:outerShdw>
          </a:effectLst>
        </p:spPr>
      </p:pic>
      <p:sp>
        <p:nvSpPr>
          <p:cNvPr id="9" name="TextBox 8">
            <a:extLst>
              <a:ext uri="{FF2B5EF4-FFF2-40B4-BE49-F238E27FC236}">
                <a16:creationId xmlns:a16="http://schemas.microsoft.com/office/drawing/2014/main" id="{7B9C891C-2A3A-4B9B-B595-686B2FF8F144}"/>
              </a:ext>
            </a:extLst>
          </p:cNvPr>
          <p:cNvSpPr txBox="1"/>
          <p:nvPr/>
        </p:nvSpPr>
        <p:spPr>
          <a:xfrm>
            <a:off x="2033451" y="6149034"/>
            <a:ext cx="2560316" cy="369332"/>
          </a:xfrm>
          <a:prstGeom prst="rect">
            <a:avLst/>
          </a:prstGeom>
          <a:noFill/>
        </p:spPr>
        <p:txBody>
          <a:bodyPr wrap="none" rtlCol="0">
            <a:spAutoFit/>
          </a:bodyPr>
          <a:lstStyle/>
          <a:p>
            <a:r>
              <a:rPr lang="en-US" dirty="0">
                <a:solidFill>
                  <a:prstClr val="black"/>
                </a:solidFill>
                <a:latin typeface="Century Gothic" panose="020B0502020202020204" pitchFamily="34" charset="0"/>
              </a:rPr>
              <a:t>NIAAA R21 </a:t>
            </a:r>
            <a:r>
              <a:rPr lang="en-US" dirty="0">
                <a:latin typeface="Century Gothic" panose="020B0502020202020204" pitchFamily="34" charset="0"/>
              </a:rPr>
              <a:t>AA023037</a:t>
            </a:r>
            <a:endParaRPr lang="en-US" dirty="0"/>
          </a:p>
        </p:txBody>
      </p:sp>
    </p:spTree>
    <p:extLst>
      <p:ext uri="{BB962C8B-B14F-4D97-AF65-F5344CB8AC3E}">
        <p14:creationId xmlns:p14="http://schemas.microsoft.com/office/powerpoint/2010/main" val="139604247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11080" y="2483557"/>
            <a:ext cx="8484781" cy="2114070"/>
          </a:xfrm>
        </p:spPr>
        <p:txBody>
          <a:bodyPr>
            <a:noAutofit/>
          </a:bodyPr>
          <a:lstStyle/>
          <a:p>
            <a:pPr algn="ctr">
              <a:lnSpc>
                <a:spcPct val="100000"/>
              </a:lnSpc>
            </a:pPr>
            <a:br>
              <a:rPr lang="en-US" altLang="en-US" sz="4800" dirty="0"/>
            </a:br>
            <a:r>
              <a:rPr lang="en-US" sz="4800" dirty="0"/>
              <a:t>Questions? Comments?</a:t>
            </a:r>
          </a:p>
        </p:txBody>
      </p:sp>
      <p:sp>
        <p:nvSpPr>
          <p:cNvPr id="5" name="Slide Number Placeholder 4"/>
          <p:cNvSpPr>
            <a:spLocks noGrp="1"/>
          </p:cNvSpPr>
          <p:nvPr>
            <p:ph type="sldNum" sz="quarter" idx="4294967295"/>
          </p:nvPr>
        </p:nvSpPr>
        <p:spPr>
          <a:xfrm>
            <a:off x="8534400" y="6553200"/>
            <a:ext cx="2133600" cy="242888"/>
          </a:xfrm>
        </p:spPr>
        <p:txBody>
          <a:bodyPr/>
          <a:lstStyle/>
          <a:p>
            <a:pPr>
              <a:defRPr/>
            </a:pPr>
            <a:fld id="{59688B50-F209-5A45-8DA6-A40598A1B2D3}" type="slidenum">
              <a:rPr lang="en-US">
                <a:solidFill>
                  <a:prstClr val="white">
                    <a:lumMod val="50000"/>
                  </a:prstClr>
                </a:solidFill>
                <a:latin typeface="Calibri"/>
              </a:rPr>
              <a:pPr>
                <a:defRPr/>
              </a:pPr>
              <a:t>113</a:t>
            </a:fld>
            <a:endParaRPr lang="en-US" dirty="0">
              <a:solidFill>
                <a:prstClr val="white">
                  <a:lumMod val="50000"/>
                </a:prstClr>
              </a:solidFill>
              <a:latin typeface="Calibri"/>
            </a:endParaRPr>
          </a:p>
        </p:txBody>
      </p:sp>
    </p:spTree>
    <p:extLst>
      <p:ext uri="{BB962C8B-B14F-4D97-AF65-F5344CB8AC3E}">
        <p14:creationId xmlns:p14="http://schemas.microsoft.com/office/powerpoint/2010/main" val="188456928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11080" y="2483557"/>
            <a:ext cx="8484781" cy="2114070"/>
          </a:xfrm>
        </p:spPr>
        <p:txBody>
          <a:bodyPr>
            <a:noAutofit/>
          </a:bodyPr>
          <a:lstStyle/>
          <a:p>
            <a:pPr algn="ctr">
              <a:lnSpc>
                <a:spcPct val="100000"/>
              </a:lnSpc>
            </a:pPr>
            <a:br>
              <a:rPr lang="en-US" altLang="en-US" sz="4800" dirty="0"/>
            </a:br>
            <a:r>
              <a:rPr lang="en-US" sz="4800" dirty="0"/>
              <a:t>Thank You!</a:t>
            </a:r>
          </a:p>
        </p:txBody>
      </p:sp>
      <p:sp>
        <p:nvSpPr>
          <p:cNvPr id="5" name="Slide Number Placeholder 4"/>
          <p:cNvSpPr>
            <a:spLocks noGrp="1"/>
          </p:cNvSpPr>
          <p:nvPr>
            <p:ph type="sldNum" sz="quarter" idx="4294967295"/>
          </p:nvPr>
        </p:nvSpPr>
        <p:spPr>
          <a:xfrm>
            <a:off x="8534400" y="6553200"/>
            <a:ext cx="2133600" cy="242888"/>
          </a:xfrm>
        </p:spPr>
        <p:txBody>
          <a:bodyPr/>
          <a:lstStyle/>
          <a:p>
            <a:pPr>
              <a:defRPr/>
            </a:pPr>
            <a:fld id="{59688B50-F209-5A45-8DA6-A40598A1B2D3}" type="slidenum">
              <a:rPr lang="en-US">
                <a:solidFill>
                  <a:prstClr val="white">
                    <a:lumMod val="50000"/>
                  </a:prstClr>
                </a:solidFill>
                <a:latin typeface="Calibri"/>
              </a:rPr>
              <a:pPr>
                <a:defRPr/>
              </a:pPr>
              <a:t>114</a:t>
            </a:fld>
            <a:endParaRPr lang="en-US" dirty="0">
              <a:solidFill>
                <a:prstClr val="white">
                  <a:lumMod val="50000"/>
                </a:prstClr>
              </a:solidFill>
              <a:latin typeface="Calibri"/>
            </a:endParaRPr>
          </a:p>
        </p:txBody>
      </p:sp>
    </p:spTree>
    <p:extLst>
      <p:ext uri="{BB962C8B-B14F-4D97-AF65-F5344CB8AC3E}">
        <p14:creationId xmlns:p14="http://schemas.microsoft.com/office/powerpoint/2010/main" val="94063563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11080" y="2483557"/>
            <a:ext cx="8484781" cy="2114070"/>
          </a:xfrm>
        </p:spPr>
        <p:txBody>
          <a:bodyPr>
            <a:noAutofit/>
          </a:bodyPr>
          <a:lstStyle/>
          <a:p>
            <a:pPr algn="ctr">
              <a:lnSpc>
                <a:spcPct val="100000"/>
              </a:lnSpc>
            </a:pPr>
            <a:br>
              <a:rPr lang="en-US" altLang="en-US" sz="4800" dirty="0"/>
            </a:br>
            <a:r>
              <a:rPr lang="en-US" sz="4800" dirty="0"/>
              <a:t>Sustainment</a:t>
            </a:r>
          </a:p>
        </p:txBody>
      </p:sp>
      <p:sp>
        <p:nvSpPr>
          <p:cNvPr id="5" name="Slide Number Placeholder 4"/>
          <p:cNvSpPr>
            <a:spLocks noGrp="1"/>
          </p:cNvSpPr>
          <p:nvPr>
            <p:ph type="sldNum" sz="quarter" idx="4294967295"/>
          </p:nvPr>
        </p:nvSpPr>
        <p:spPr>
          <a:xfrm>
            <a:off x="8534400" y="6553200"/>
            <a:ext cx="2133600" cy="242888"/>
          </a:xfrm>
        </p:spPr>
        <p:txBody>
          <a:bodyPr/>
          <a:lstStyle/>
          <a:p>
            <a:pPr>
              <a:defRPr/>
            </a:pPr>
            <a:fld id="{59688B50-F209-5A45-8DA6-A40598A1B2D3}" type="slidenum">
              <a:rPr lang="en-US">
                <a:solidFill>
                  <a:prstClr val="white">
                    <a:lumMod val="50000"/>
                  </a:prstClr>
                </a:solidFill>
                <a:latin typeface="Calibri"/>
              </a:rPr>
              <a:pPr>
                <a:defRPr/>
              </a:pPr>
              <a:t>115</a:t>
            </a:fld>
            <a:endParaRPr lang="en-US" dirty="0">
              <a:solidFill>
                <a:prstClr val="white">
                  <a:lumMod val="50000"/>
                </a:prstClr>
              </a:solidFill>
              <a:latin typeface="Calibri"/>
            </a:endParaRPr>
          </a:p>
        </p:txBody>
      </p:sp>
      <p:pic>
        <p:nvPicPr>
          <p:cNvPr id="2" name="Picture 1">
            <a:extLst>
              <a:ext uri="{FF2B5EF4-FFF2-40B4-BE49-F238E27FC236}">
                <a16:creationId xmlns:a16="http://schemas.microsoft.com/office/drawing/2014/main" id="{58EEFBE2-3D5D-4678-A327-8FF9051D7E75}"/>
              </a:ext>
            </a:extLst>
          </p:cNvPr>
          <p:cNvPicPr>
            <a:picLocks noChangeAspect="1"/>
          </p:cNvPicPr>
          <p:nvPr/>
        </p:nvPicPr>
        <p:blipFill>
          <a:blip r:embed="rId3"/>
          <a:stretch>
            <a:fillRect/>
          </a:stretch>
        </p:blipFill>
        <p:spPr>
          <a:xfrm>
            <a:off x="1524001" y="5624958"/>
            <a:ext cx="1609344" cy="934554"/>
          </a:xfrm>
          <a:prstGeom prst="rect">
            <a:avLst/>
          </a:prstGeom>
        </p:spPr>
      </p:pic>
      <p:sp>
        <p:nvSpPr>
          <p:cNvPr id="3" name="TextBox 2">
            <a:extLst>
              <a:ext uri="{FF2B5EF4-FFF2-40B4-BE49-F238E27FC236}">
                <a16:creationId xmlns:a16="http://schemas.microsoft.com/office/drawing/2014/main" id="{18057007-1FBE-4B00-AB32-C08A3DF6359E}"/>
              </a:ext>
            </a:extLst>
          </p:cNvPr>
          <p:cNvSpPr txBox="1"/>
          <p:nvPr/>
        </p:nvSpPr>
        <p:spPr>
          <a:xfrm>
            <a:off x="2676144" y="5799848"/>
            <a:ext cx="3419856" cy="584775"/>
          </a:xfrm>
          <a:prstGeom prst="rect">
            <a:avLst/>
          </a:prstGeom>
          <a:noFill/>
        </p:spPr>
        <p:txBody>
          <a:bodyPr wrap="square" rtlCol="0">
            <a:spAutoFit/>
          </a:bodyPr>
          <a:lstStyle/>
          <a:p>
            <a:r>
              <a:rPr lang="en-US" sz="3200" dirty="0"/>
              <a:t>@</a:t>
            </a:r>
            <a:r>
              <a:rPr lang="en-US" sz="3200" dirty="0" err="1"/>
              <a:t>jangerhofer</a:t>
            </a:r>
            <a:endParaRPr lang="en-US" sz="3200" dirty="0"/>
          </a:p>
        </p:txBody>
      </p:sp>
    </p:spTree>
    <p:extLst>
      <p:ext uri="{BB962C8B-B14F-4D97-AF65-F5344CB8AC3E}">
        <p14:creationId xmlns:p14="http://schemas.microsoft.com/office/powerpoint/2010/main" val="141639070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61441-2221-47BA-8645-63509AF7A1F5}"/>
              </a:ext>
            </a:extLst>
          </p:cNvPr>
          <p:cNvSpPr>
            <a:spLocks noGrp="1"/>
          </p:cNvSpPr>
          <p:nvPr>
            <p:ph type="title"/>
          </p:nvPr>
        </p:nvSpPr>
        <p:spPr/>
        <p:txBody>
          <a:bodyPr>
            <a:normAutofit/>
          </a:bodyPr>
          <a:lstStyle/>
          <a:p>
            <a:r>
              <a:rPr lang="en-US" sz="4000" dirty="0"/>
              <a:t>Key Take-Away</a:t>
            </a:r>
          </a:p>
        </p:txBody>
      </p:sp>
      <p:sp>
        <p:nvSpPr>
          <p:cNvPr id="3" name="Content Placeholder 2">
            <a:extLst>
              <a:ext uri="{FF2B5EF4-FFF2-40B4-BE49-F238E27FC236}">
                <a16:creationId xmlns:a16="http://schemas.microsoft.com/office/drawing/2014/main" id="{33A7A864-8620-4B3F-91B1-896D2E4ECD90}"/>
              </a:ext>
            </a:extLst>
          </p:cNvPr>
          <p:cNvSpPr>
            <a:spLocks noGrp="1"/>
          </p:cNvSpPr>
          <p:nvPr>
            <p:ph idx="1"/>
          </p:nvPr>
        </p:nvSpPr>
        <p:spPr>
          <a:xfrm>
            <a:off x="1234318" y="1128042"/>
            <a:ext cx="9525883" cy="5268585"/>
          </a:xfrm>
        </p:spPr>
        <p:txBody>
          <a:bodyPr>
            <a:normAutofit/>
          </a:bodyPr>
          <a:lstStyle/>
          <a:p>
            <a:pPr marL="342900" indent="-342900">
              <a:spcBef>
                <a:spcPts val="600"/>
              </a:spcBef>
              <a:spcAft>
                <a:spcPts val="600"/>
              </a:spcAft>
              <a:buClr>
                <a:srgbClr val="F57D20"/>
              </a:buClr>
              <a:buSzPct val="80000"/>
              <a:buFont typeface="Wingdings" panose="05000000000000000000" pitchFamily="2" charset="2"/>
              <a:buChar char="§"/>
            </a:pPr>
            <a:endParaRPr lang="en-US" dirty="0"/>
          </a:p>
          <a:p>
            <a:pPr>
              <a:spcBef>
                <a:spcPts val="600"/>
              </a:spcBef>
              <a:spcAft>
                <a:spcPts val="600"/>
              </a:spcAft>
              <a:buClr>
                <a:srgbClr val="F57D20"/>
              </a:buClr>
              <a:buSzPct val="80000"/>
            </a:pPr>
            <a:r>
              <a:rPr lang="en-US" sz="3600" dirty="0"/>
              <a:t>SPARC implementation strategies helped sustain prevention-related activities for unhealthy alcohol use, but not treatment engagement for AUDs. </a:t>
            </a:r>
          </a:p>
          <a:p>
            <a:pPr marL="398462" lvl="1" indent="0">
              <a:spcBef>
                <a:spcPts val="0"/>
              </a:spcBef>
              <a:spcAft>
                <a:spcPts val="0"/>
              </a:spcAft>
              <a:buNone/>
            </a:pPr>
            <a:endParaRPr lang="en-US" dirty="0"/>
          </a:p>
          <a:p>
            <a:pPr lvl="1" indent="0" algn="r">
              <a:spcBef>
                <a:spcPts val="0"/>
              </a:spcBef>
              <a:spcAft>
                <a:spcPts val="0"/>
              </a:spcAft>
              <a:buNone/>
            </a:pPr>
            <a:endParaRPr lang="en-US" sz="1600" dirty="0"/>
          </a:p>
          <a:p>
            <a:pPr lvl="1" indent="0" algn="r">
              <a:spcBef>
                <a:spcPts val="0"/>
              </a:spcBef>
              <a:spcAft>
                <a:spcPts val="0"/>
              </a:spcAft>
              <a:buNone/>
            </a:pPr>
            <a:endParaRPr lang="en-US" sz="1600" dirty="0">
              <a:highlight>
                <a:srgbClr val="FFFF00"/>
              </a:highlight>
            </a:endParaRPr>
          </a:p>
        </p:txBody>
      </p:sp>
      <p:sp>
        <p:nvSpPr>
          <p:cNvPr id="4" name="Slide Number Placeholder 3">
            <a:extLst>
              <a:ext uri="{FF2B5EF4-FFF2-40B4-BE49-F238E27FC236}">
                <a16:creationId xmlns:a16="http://schemas.microsoft.com/office/drawing/2014/main" id="{9420F499-B129-4638-B110-9F2154030EC4}"/>
              </a:ext>
            </a:extLst>
          </p:cNvPr>
          <p:cNvSpPr>
            <a:spLocks noGrp="1"/>
          </p:cNvSpPr>
          <p:nvPr>
            <p:ph type="sldNum" sz="quarter" idx="12"/>
          </p:nvPr>
        </p:nvSpPr>
        <p:spPr/>
        <p:txBody>
          <a:bodyPr/>
          <a:lstStyle/>
          <a:p>
            <a:fld id="{A0C21F26-985F-9D40-A811-D6DE90C3D8D1}" type="slidenum">
              <a:rPr lang="en-US" smtClean="0">
                <a:solidFill>
                  <a:prstClr val="white">
                    <a:lumMod val="50000"/>
                  </a:prstClr>
                </a:solidFill>
              </a:rPr>
              <a:pPr/>
              <a:t>116</a:t>
            </a:fld>
            <a:endParaRPr lang="en-US">
              <a:solidFill>
                <a:prstClr val="white">
                  <a:lumMod val="50000"/>
                </a:prstClr>
              </a:solidFill>
            </a:endParaRPr>
          </a:p>
        </p:txBody>
      </p:sp>
    </p:spTree>
    <p:extLst>
      <p:ext uri="{BB962C8B-B14F-4D97-AF65-F5344CB8AC3E}">
        <p14:creationId xmlns:p14="http://schemas.microsoft.com/office/powerpoint/2010/main" val="394730057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61441-2221-47BA-8645-63509AF7A1F5}"/>
              </a:ext>
            </a:extLst>
          </p:cNvPr>
          <p:cNvSpPr>
            <a:spLocks noGrp="1"/>
          </p:cNvSpPr>
          <p:nvPr>
            <p:ph type="title"/>
          </p:nvPr>
        </p:nvSpPr>
        <p:spPr>
          <a:xfrm>
            <a:off x="295885" y="143792"/>
            <a:ext cx="7731450" cy="797272"/>
          </a:xfrm>
        </p:spPr>
        <p:txBody>
          <a:bodyPr>
            <a:normAutofit/>
          </a:bodyPr>
          <a:lstStyle/>
          <a:p>
            <a:r>
              <a:rPr lang="en-US" sz="4000" dirty="0"/>
              <a:t>Definition</a:t>
            </a:r>
          </a:p>
        </p:txBody>
      </p:sp>
      <p:sp>
        <p:nvSpPr>
          <p:cNvPr id="3" name="Content Placeholder 2">
            <a:extLst>
              <a:ext uri="{FF2B5EF4-FFF2-40B4-BE49-F238E27FC236}">
                <a16:creationId xmlns:a16="http://schemas.microsoft.com/office/drawing/2014/main" id="{33A7A864-8620-4B3F-91B1-896D2E4ECD90}"/>
              </a:ext>
            </a:extLst>
          </p:cNvPr>
          <p:cNvSpPr>
            <a:spLocks noGrp="1"/>
          </p:cNvSpPr>
          <p:nvPr>
            <p:ph idx="1"/>
          </p:nvPr>
        </p:nvSpPr>
        <p:spPr>
          <a:xfrm>
            <a:off x="651859" y="1091381"/>
            <a:ext cx="10598733" cy="5085026"/>
          </a:xfrm>
        </p:spPr>
        <p:txBody>
          <a:bodyPr>
            <a:normAutofit fontScale="55000" lnSpcReduction="20000"/>
          </a:bodyPr>
          <a:lstStyle/>
          <a:p>
            <a:pPr marL="342900" indent="-342900">
              <a:spcBef>
                <a:spcPts val="600"/>
              </a:spcBef>
              <a:spcAft>
                <a:spcPts val="600"/>
              </a:spcAft>
              <a:buClr>
                <a:srgbClr val="F57D20"/>
              </a:buClr>
              <a:buSzPct val="80000"/>
              <a:buFont typeface="Wingdings" panose="05000000000000000000" pitchFamily="2" charset="2"/>
              <a:buChar char="§"/>
            </a:pPr>
            <a:endParaRPr lang="en-US" dirty="0"/>
          </a:p>
          <a:p>
            <a:pPr>
              <a:spcBef>
                <a:spcPts val="600"/>
              </a:spcBef>
              <a:spcAft>
                <a:spcPts val="600"/>
              </a:spcAft>
              <a:buClr>
                <a:srgbClr val="F57D20"/>
              </a:buClr>
              <a:buSzPct val="80000"/>
            </a:pPr>
            <a:r>
              <a:rPr lang="en-US" sz="5900" b="1" dirty="0"/>
              <a:t>Sustainability</a:t>
            </a:r>
            <a:r>
              <a:rPr lang="en-US" sz="5900" dirty="0"/>
              <a:t>= continuation of a innovation within an organization/community</a:t>
            </a:r>
          </a:p>
          <a:p>
            <a:pPr marL="1614065" lvl="3" indent="-857250">
              <a:spcBef>
                <a:spcPts val="600"/>
              </a:spcBef>
              <a:spcAft>
                <a:spcPts val="600"/>
              </a:spcAft>
              <a:buFont typeface="Wingdings" panose="05000000000000000000" pitchFamily="2" charset="2"/>
              <a:buChar char="ü"/>
            </a:pPr>
            <a:r>
              <a:rPr lang="en-US" sz="5900" dirty="0"/>
              <a:t>Maintenance health benefits/outcome</a:t>
            </a:r>
          </a:p>
          <a:p>
            <a:pPr marL="1614065" lvl="3" indent="-857250">
              <a:spcBef>
                <a:spcPts val="600"/>
              </a:spcBef>
              <a:spcAft>
                <a:spcPts val="600"/>
              </a:spcAft>
              <a:buFont typeface="Wingdings" panose="05000000000000000000" pitchFamily="2" charset="2"/>
              <a:buChar char="ü"/>
            </a:pPr>
            <a:r>
              <a:rPr lang="en-US" sz="5900" dirty="0"/>
              <a:t>Institutionalization of program activities </a:t>
            </a:r>
          </a:p>
          <a:p>
            <a:pPr marL="1614065" lvl="3" indent="-857250">
              <a:spcBef>
                <a:spcPts val="600"/>
              </a:spcBef>
              <a:spcAft>
                <a:spcPts val="600"/>
              </a:spcAft>
              <a:buFont typeface="Wingdings" panose="05000000000000000000" pitchFamily="2" charset="2"/>
              <a:buChar char="ü"/>
            </a:pPr>
            <a:r>
              <a:rPr lang="en-US" sz="5900" dirty="0"/>
              <a:t>Capacity building (e.g. trainings, resources</a:t>
            </a:r>
            <a:r>
              <a:rPr lang="en-US" sz="5100" dirty="0"/>
              <a:t>) </a:t>
            </a:r>
            <a:r>
              <a:rPr lang="en-US" sz="3500" b="1" dirty="0">
                <a:solidFill>
                  <a:schemeClr val="bg1"/>
                </a:solidFill>
              </a:rPr>
              <a:t>S</a:t>
            </a:r>
            <a:r>
              <a:rPr lang="en-US" sz="3500" dirty="0">
                <a:solidFill>
                  <a:schemeClr val="bg1"/>
                </a:solidFill>
              </a:rPr>
              <a:t>PA</a:t>
            </a:r>
          </a:p>
          <a:p>
            <a:pPr lvl="3" indent="0">
              <a:spcBef>
                <a:spcPts val="600"/>
              </a:spcBef>
              <a:spcAft>
                <a:spcPts val="600"/>
              </a:spcAft>
              <a:buNone/>
            </a:pPr>
            <a:r>
              <a:rPr lang="en-US" sz="3500" dirty="0">
                <a:solidFill>
                  <a:schemeClr val="bg1"/>
                </a:solidFill>
              </a:rPr>
              <a:t>RC</a:t>
            </a:r>
          </a:p>
          <a:p>
            <a:pPr lvl="3" indent="0">
              <a:spcBef>
                <a:spcPts val="600"/>
              </a:spcBef>
              <a:spcAft>
                <a:spcPts val="600"/>
              </a:spcAft>
              <a:buNone/>
            </a:pPr>
            <a:r>
              <a:rPr lang="en-US" sz="9300" b="1" dirty="0">
                <a:solidFill>
                  <a:schemeClr val="bg1"/>
                </a:solidFill>
              </a:rPr>
              <a:t>S</a:t>
            </a:r>
            <a:r>
              <a:rPr lang="en-US" sz="9300" dirty="0">
                <a:solidFill>
                  <a:schemeClr val="bg1"/>
                </a:solidFill>
              </a:rPr>
              <a:t>PARC = “</a:t>
            </a:r>
            <a:r>
              <a:rPr lang="en-US" sz="9300" b="1" dirty="0">
                <a:solidFill>
                  <a:schemeClr val="bg1"/>
                </a:solidFill>
              </a:rPr>
              <a:t>Sustained</a:t>
            </a:r>
            <a:r>
              <a:rPr lang="en-US" sz="9300" dirty="0">
                <a:solidFill>
                  <a:schemeClr val="bg1"/>
                </a:solidFill>
              </a:rPr>
              <a:t>”</a:t>
            </a:r>
          </a:p>
          <a:p>
            <a:pPr lvl="3" indent="0" algn="r">
              <a:spcBef>
                <a:spcPts val="600"/>
              </a:spcBef>
              <a:spcAft>
                <a:spcPts val="600"/>
              </a:spcAft>
              <a:buNone/>
            </a:pPr>
            <a:r>
              <a:rPr lang="en-US" sz="3500" dirty="0">
                <a:solidFill>
                  <a:schemeClr val="bg1"/>
                </a:solidFill>
              </a:rPr>
              <a:t> = “</a:t>
            </a:r>
            <a:r>
              <a:rPr lang="en-US" sz="2900" dirty="0"/>
              <a:t>Shediac-</a:t>
            </a:r>
            <a:r>
              <a:rPr lang="en-US" sz="2900" dirty="0" err="1"/>
              <a:t>Rizkallah</a:t>
            </a:r>
            <a:r>
              <a:rPr lang="en-US" sz="2900" dirty="0"/>
              <a:t>, </a:t>
            </a:r>
            <a:r>
              <a:rPr lang="en-US" sz="2900" i="1" dirty="0"/>
              <a:t>Health Education Research</a:t>
            </a:r>
            <a:r>
              <a:rPr lang="en-US" sz="2900" dirty="0"/>
              <a:t>, 1998</a:t>
            </a:r>
          </a:p>
          <a:p>
            <a:pPr lvl="1" indent="0" algn="r">
              <a:spcBef>
                <a:spcPts val="0"/>
              </a:spcBef>
              <a:spcAft>
                <a:spcPts val="0"/>
              </a:spcAft>
              <a:buNone/>
            </a:pPr>
            <a:r>
              <a:rPr lang="en-US" sz="2900" dirty="0" err="1"/>
              <a:t>Scheirer</a:t>
            </a:r>
            <a:r>
              <a:rPr lang="en-US" sz="2900" dirty="0"/>
              <a:t>, American Journal of Eval, 2005</a:t>
            </a:r>
          </a:p>
          <a:p>
            <a:pPr lvl="1" indent="0" algn="r">
              <a:spcBef>
                <a:spcPts val="0"/>
              </a:spcBef>
              <a:spcAft>
                <a:spcPts val="0"/>
              </a:spcAft>
              <a:buNone/>
            </a:pPr>
            <a:r>
              <a:rPr lang="en-US" sz="2900" dirty="0" err="1"/>
              <a:t>Wiltsey</a:t>
            </a:r>
            <a:r>
              <a:rPr lang="en-US" sz="2900" dirty="0"/>
              <a:t> </a:t>
            </a:r>
            <a:r>
              <a:rPr lang="en-US" sz="2900" dirty="0" err="1"/>
              <a:t>Stirman</a:t>
            </a:r>
            <a:r>
              <a:rPr lang="en-US" sz="2900" dirty="0"/>
              <a:t>, </a:t>
            </a:r>
            <a:r>
              <a:rPr lang="en-US" sz="2900" i="1" dirty="0" err="1"/>
              <a:t>Implemenation</a:t>
            </a:r>
            <a:r>
              <a:rPr lang="en-US" sz="2900" i="1" dirty="0"/>
              <a:t> Science, </a:t>
            </a:r>
            <a:r>
              <a:rPr lang="en-US" sz="2900" dirty="0"/>
              <a:t>2012</a:t>
            </a:r>
          </a:p>
          <a:p>
            <a:pPr lvl="1" indent="0" algn="r">
              <a:spcBef>
                <a:spcPts val="0"/>
              </a:spcBef>
              <a:spcAft>
                <a:spcPts val="0"/>
              </a:spcAft>
              <a:buNone/>
            </a:pPr>
            <a:endParaRPr lang="en-US" sz="1600" dirty="0"/>
          </a:p>
          <a:p>
            <a:pPr lvl="1" indent="0" algn="r">
              <a:spcBef>
                <a:spcPts val="0"/>
              </a:spcBef>
              <a:spcAft>
                <a:spcPts val="0"/>
              </a:spcAft>
              <a:buNone/>
            </a:pPr>
            <a:endParaRPr lang="en-US" sz="1600" dirty="0">
              <a:highlight>
                <a:srgbClr val="FFFF00"/>
              </a:highlight>
            </a:endParaRPr>
          </a:p>
        </p:txBody>
      </p:sp>
      <p:sp>
        <p:nvSpPr>
          <p:cNvPr id="4" name="Slide Number Placeholder 3">
            <a:extLst>
              <a:ext uri="{FF2B5EF4-FFF2-40B4-BE49-F238E27FC236}">
                <a16:creationId xmlns:a16="http://schemas.microsoft.com/office/drawing/2014/main" id="{9420F499-B129-4638-B110-9F2154030EC4}"/>
              </a:ext>
            </a:extLst>
          </p:cNvPr>
          <p:cNvSpPr>
            <a:spLocks noGrp="1"/>
          </p:cNvSpPr>
          <p:nvPr>
            <p:ph type="sldNum" sz="quarter" idx="12"/>
          </p:nvPr>
        </p:nvSpPr>
        <p:spPr/>
        <p:txBody>
          <a:bodyPr/>
          <a:lstStyle/>
          <a:p>
            <a:fld id="{A0C21F26-985F-9D40-A811-D6DE90C3D8D1}" type="slidenum">
              <a:rPr lang="en-US" smtClean="0">
                <a:solidFill>
                  <a:prstClr val="white">
                    <a:lumMod val="50000"/>
                  </a:prstClr>
                </a:solidFill>
              </a:rPr>
              <a:pPr/>
              <a:t>117</a:t>
            </a:fld>
            <a:endParaRPr lang="en-US">
              <a:solidFill>
                <a:prstClr val="white">
                  <a:lumMod val="50000"/>
                </a:prstClr>
              </a:solidFill>
            </a:endParaRPr>
          </a:p>
        </p:txBody>
      </p:sp>
    </p:spTree>
    <p:extLst>
      <p:ext uri="{BB962C8B-B14F-4D97-AF65-F5344CB8AC3E}">
        <p14:creationId xmlns:p14="http://schemas.microsoft.com/office/powerpoint/2010/main" val="78330343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61441-2221-47BA-8645-63509AF7A1F5}"/>
              </a:ext>
            </a:extLst>
          </p:cNvPr>
          <p:cNvSpPr>
            <a:spLocks noGrp="1"/>
          </p:cNvSpPr>
          <p:nvPr>
            <p:ph type="title"/>
          </p:nvPr>
        </p:nvSpPr>
        <p:spPr>
          <a:xfrm>
            <a:off x="295885" y="143792"/>
            <a:ext cx="7731450" cy="797272"/>
          </a:xfrm>
        </p:spPr>
        <p:txBody>
          <a:bodyPr>
            <a:normAutofit/>
          </a:bodyPr>
          <a:lstStyle/>
          <a:p>
            <a:r>
              <a:rPr lang="en-US" sz="4000" dirty="0"/>
              <a:t>Definition</a:t>
            </a:r>
          </a:p>
        </p:txBody>
      </p:sp>
      <p:sp>
        <p:nvSpPr>
          <p:cNvPr id="3" name="Content Placeholder 2">
            <a:extLst>
              <a:ext uri="{FF2B5EF4-FFF2-40B4-BE49-F238E27FC236}">
                <a16:creationId xmlns:a16="http://schemas.microsoft.com/office/drawing/2014/main" id="{33A7A864-8620-4B3F-91B1-896D2E4ECD90}"/>
              </a:ext>
            </a:extLst>
          </p:cNvPr>
          <p:cNvSpPr>
            <a:spLocks noGrp="1"/>
          </p:cNvSpPr>
          <p:nvPr>
            <p:ph idx="1"/>
          </p:nvPr>
        </p:nvSpPr>
        <p:spPr>
          <a:xfrm>
            <a:off x="651859" y="1091381"/>
            <a:ext cx="10598733" cy="5085026"/>
          </a:xfrm>
        </p:spPr>
        <p:txBody>
          <a:bodyPr>
            <a:normAutofit fontScale="55000" lnSpcReduction="20000"/>
          </a:bodyPr>
          <a:lstStyle/>
          <a:p>
            <a:pPr marL="342900" indent="-342900">
              <a:spcBef>
                <a:spcPts val="600"/>
              </a:spcBef>
              <a:spcAft>
                <a:spcPts val="600"/>
              </a:spcAft>
              <a:buClr>
                <a:srgbClr val="F57D20"/>
              </a:buClr>
              <a:buSzPct val="80000"/>
              <a:buFont typeface="Wingdings" panose="05000000000000000000" pitchFamily="2" charset="2"/>
              <a:buChar char="§"/>
            </a:pPr>
            <a:endParaRPr lang="en-US" dirty="0"/>
          </a:p>
          <a:p>
            <a:pPr>
              <a:spcBef>
                <a:spcPts val="600"/>
              </a:spcBef>
              <a:spcAft>
                <a:spcPts val="600"/>
              </a:spcAft>
              <a:buClr>
                <a:srgbClr val="F57D20"/>
              </a:buClr>
              <a:buSzPct val="80000"/>
            </a:pPr>
            <a:r>
              <a:rPr lang="en-US" sz="5900" b="1" dirty="0"/>
              <a:t>Sustainability</a:t>
            </a:r>
            <a:r>
              <a:rPr lang="en-US" sz="5900" dirty="0"/>
              <a:t>= continuation of a innovation within an organization/community</a:t>
            </a:r>
          </a:p>
          <a:p>
            <a:pPr marL="1614065" lvl="3" indent="-857250">
              <a:spcBef>
                <a:spcPts val="600"/>
              </a:spcBef>
              <a:spcAft>
                <a:spcPts val="600"/>
              </a:spcAft>
              <a:buFont typeface="Wingdings" panose="05000000000000000000" pitchFamily="2" charset="2"/>
              <a:buChar char="ü"/>
            </a:pPr>
            <a:r>
              <a:rPr lang="en-US" sz="5900" dirty="0"/>
              <a:t>Maintenance health benefits/outcome</a:t>
            </a:r>
          </a:p>
          <a:p>
            <a:pPr marL="1614065" lvl="3" indent="-857250">
              <a:spcBef>
                <a:spcPts val="600"/>
              </a:spcBef>
              <a:spcAft>
                <a:spcPts val="600"/>
              </a:spcAft>
              <a:buFont typeface="Wingdings" panose="05000000000000000000" pitchFamily="2" charset="2"/>
              <a:buChar char="ü"/>
            </a:pPr>
            <a:r>
              <a:rPr lang="en-US" sz="5900" dirty="0"/>
              <a:t>Institutionalization of program activities </a:t>
            </a:r>
          </a:p>
          <a:p>
            <a:pPr marL="1614065" lvl="3" indent="-857250">
              <a:spcBef>
                <a:spcPts val="600"/>
              </a:spcBef>
              <a:spcAft>
                <a:spcPts val="600"/>
              </a:spcAft>
              <a:buFont typeface="Wingdings" panose="05000000000000000000" pitchFamily="2" charset="2"/>
              <a:buChar char="ü"/>
            </a:pPr>
            <a:r>
              <a:rPr lang="en-US" sz="5900" dirty="0"/>
              <a:t>Capacity building (e.g. trainings, resources</a:t>
            </a:r>
            <a:r>
              <a:rPr lang="en-US" sz="5100" dirty="0"/>
              <a:t>) </a:t>
            </a:r>
            <a:r>
              <a:rPr lang="en-US" sz="3500" b="1" dirty="0">
                <a:solidFill>
                  <a:schemeClr val="bg1"/>
                </a:solidFill>
              </a:rPr>
              <a:t>S</a:t>
            </a:r>
            <a:r>
              <a:rPr lang="en-US" sz="3500" dirty="0">
                <a:solidFill>
                  <a:schemeClr val="bg1"/>
                </a:solidFill>
              </a:rPr>
              <a:t>PA</a:t>
            </a:r>
          </a:p>
          <a:p>
            <a:pPr lvl="3" indent="0">
              <a:spcBef>
                <a:spcPts val="600"/>
              </a:spcBef>
              <a:spcAft>
                <a:spcPts val="600"/>
              </a:spcAft>
              <a:buNone/>
            </a:pPr>
            <a:r>
              <a:rPr lang="en-US" sz="3500" dirty="0">
                <a:solidFill>
                  <a:schemeClr val="bg1"/>
                </a:solidFill>
              </a:rPr>
              <a:t>RC</a:t>
            </a:r>
          </a:p>
          <a:p>
            <a:pPr lvl="3" indent="0">
              <a:spcBef>
                <a:spcPts val="600"/>
              </a:spcBef>
              <a:spcAft>
                <a:spcPts val="600"/>
              </a:spcAft>
              <a:buNone/>
            </a:pPr>
            <a:r>
              <a:rPr lang="en-US" sz="9300" b="1" dirty="0">
                <a:solidFill>
                  <a:srgbClr val="C00000"/>
                </a:solidFill>
              </a:rPr>
              <a:t>S</a:t>
            </a:r>
            <a:r>
              <a:rPr lang="en-US" sz="9300" dirty="0"/>
              <a:t>PARC = “</a:t>
            </a:r>
            <a:r>
              <a:rPr lang="en-US" sz="9300" b="1" dirty="0">
                <a:solidFill>
                  <a:srgbClr val="C00000"/>
                </a:solidFill>
              </a:rPr>
              <a:t>Sustained</a:t>
            </a:r>
            <a:r>
              <a:rPr lang="en-US" sz="9300" dirty="0"/>
              <a:t>”</a:t>
            </a:r>
          </a:p>
          <a:p>
            <a:pPr lvl="3" indent="0" algn="r">
              <a:spcBef>
                <a:spcPts val="600"/>
              </a:spcBef>
              <a:spcAft>
                <a:spcPts val="600"/>
              </a:spcAft>
              <a:buNone/>
            </a:pPr>
            <a:r>
              <a:rPr lang="en-US" sz="3500" dirty="0">
                <a:solidFill>
                  <a:schemeClr val="bg1"/>
                </a:solidFill>
              </a:rPr>
              <a:t> = “</a:t>
            </a:r>
            <a:r>
              <a:rPr lang="en-US" sz="2900" dirty="0"/>
              <a:t>Shediac-</a:t>
            </a:r>
            <a:r>
              <a:rPr lang="en-US" sz="2900" dirty="0" err="1"/>
              <a:t>Rizkallah</a:t>
            </a:r>
            <a:r>
              <a:rPr lang="en-US" sz="2900" dirty="0"/>
              <a:t>, </a:t>
            </a:r>
            <a:r>
              <a:rPr lang="en-US" sz="2900" i="1" dirty="0"/>
              <a:t>Health Education Research</a:t>
            </a:r>
            <a:r>
              <a:rPr lang="en-US" sz="2900" dirty="0"/>
              <a:t>, 1998</a:t>
            </a:r>
          </a:p>
          <a:p>
            <a:pPr lvl="1" indent="0" algn="r">
              <a:spcBef>
                <a:spcPts val="0"/>
              </a:spcBef>
              <a:spcAft>
                <a:spcPts val="0"/>
              </a:spcAft>
              <a:buNone/>
            </a:pPr>
            <a:r>
              <a:rPr lang="en-US" sz="2900" dirty="0" err="1"/>
              <a:t>Scheirer</a:t>
            </a:r>
            <a:r>
              <a:rPr lang="en-US" sz="2900" dirty="0"/>
              <a:t>, American Journal of Eval, 2005</a:t>
            </a:r>
          </a:p>
          <a:p>
            <a:pPr lvl="1" indent="0" algn="r">
              <a:spcBef>
                <a:spcPts val="0"/>
              </a:spcBef>
              <a:spcAft>
                <a:spcPts val="0"/>
              </a:spcAft>
              <a:buNone/>
            </a:pPr>
            <a:r>
              <a:rPr lang="en-US" sz="2900" dirty="0" err="1"/>
              <a:t>Wiltsey</a:t>
            </a:r>
            <a:r>
              <a:rPr lang="en-US" sz="2900" dirty="0"/>
              <a:t> </a:t>
            </a:r>
            <a:r>
              <a:rPr lang="en-US" sz="2900" dirty="0" err="1"/>
              <a:t>Stirman</a:t>
            </a:r>
            <a:r>
              <a:rPr lang="en-US" sz="2900" dirty="0"/>
              <a:t>, </a:t>
            </a:r>
            <a:r>
              <a:rPr lang="en-US" sz="2900" i="1" dirty="0" err="1"/>
              <a:t>Implemenation</a:t>
            </a:r>
            <a:r>
              <a:rPr lang="en-US" sz="2900" i="1" dirty="0"/>
              <a:t> Science, </a:t>
            </a:r>
            <a:r>
              <a:rPr lang="en-US" sz="2900" dirty="0"/>
              <a:t>2012</a:t>
            </a:r>
          </a:p>
          <a:p>
            <a:pPr lvl="1" indent="0" algn="r">
              <a:spcBef>
                <a:spcPts val="0"/>
              </a:spcBef>
              <a:spcAft>
                <a:spcPts val="0"/>
              </a:spcAft>
              <a:buNone/>
            </a:pPr>
            <a:endParaRPr lang="en-US" sz="1600" dirty="0"/>
          </a:p>
          <a:p>
            <a:pPr lvl="1" indent="0" algn="r">
              <a:spcBef>
                <a:spcPts val="0"/>
              </a:spcBef>
              <a:spcAft>
                <a:spcPts val="0"/>
              </a:spcAft>
              <a:buNone/>
            </a:pPr>
            <a:endParaRPr lang="en-US" sz="1600" dirty="0">
              <a:highlight>
                <a:srgbClr val="FFFF00"/>
              </a:highlight>
            </a:endParaRPr>
          </a:p>
        </p:txBody>
      </p:sp>
      <p:sp>
        <p:nvSpPr>
          <p:cNvPr id="4" name="Slide Number Placeholder 3">
            <a:extLst>
              <a:ext uri="{FF2B5EF4-FFF2-40B4-BE49-F238E27FC236}">
                <a16:creationId xmlns:a16="http://schemas.microsoft.com/office/drawing/2014/main" id="{9420F499-B129-4638-B110-9F2154030EC4}"/>
              </a:ext>
            </a:extLst>
          </p:cNvPr>
          <p:cNvSpPr>
            <a:spLocks noGrp="1"/>
          </p:cNvSpPr>
          <p:nvPr>
            <p:ph type="sldNum" sz="quarter" idx="12"/>
          </p:nvPr>
        </p:nvSpPr>
        <p:spPr/>
        <p:txBody>
          <a:bodyPr/>
          <a:lstStyle/>
          <a:p>
            <a:fld id="{A0C21F26-985F-9D40-A811-D6DE90C3D8D1}" type="slidenum">
              <a:rPr lang="en-US" smtClean="0">
                <a:solidFill>
                  <a:prstClr val="white">
                    <a:lumMod val="50000"/>
                  </a:prstClr>
                </a:solidFill>
              </a:rPr>
              <a:pPr/>
              <a:t>118</a:t>
            </a:fld>
            <a:endParaRPr lang="en-US">
              <a:solidFill>
                <a:prstClr val="white">
                  <a:lumMod val="50000"/>
                </a:prstClr>
              </a:solidFill>
            </a:endParaRPr>
          </a:p>
        </p:txBody>
      </p:sp>
    </p:spTree>
    <p:extLst>
      <p:ext uri="{BB962C8B-B14F-4D97-AF65-F5344CB8AC3E}">
        <p14:creationId xmlns:p14="http://schemas.microsoft.com/office/powerpoint/2010/main" val="176210110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a:t>Implementation Strategies</a:t>
            </a:r>
          </a:p>
        </p:txBody>
      </p:sp>
      <p:sp>
        <p:nvSpPr>
          <p:cNvPr id="5" name="Slide Number Placeholder 4"/>
          <p:cNvSpPr>
            <a:spLocks noGrp="1"/>
          </p:cNvSpPr>
          <p:nvPr>
            <p:ph type="sldNum" sz="quarter" idx="12"/>
          </p:nvPr>
        </p:nvSpPr>
        <p:spPr/>
        <p:txBody>
          <a:bodyPr/>
          <a:lstStyle/>
          <a:p>
            <a:fld id="{A0C21F26-985F-9D40-A811-D6DE90C3D8D1}" type="slidenum">
              <a:rPr lang="en-US" smtClean="0"/>
              <a:t>119</a:t>
            </a:fld>
            <a:endParaRPr lang="en-US"/>
          </a:p>
        </p:txBody>
      </p:sp>
      <p:sp>
        <p:nvSpPr>
          <p:cNvPr id="2" name="Rectangle 1">
            <a:extLst>
              <a:ext uri="{FF2B5EF4-FFF2-40B4-BE49-F238E27FC236}">
                <a16:creationId xmlns:a16="http://schemas.microsoft.com/office/drawing/2014/main" id="{D419708B-EA74-472C-9688-CBDD881574E4}"/>
              </a:ext>
            </a:extLst>
          </p:cNvPr>
          <p:cNvSpPr/>
          <p:nvPr/>
        </p:nvSpPr>
        <p:spPr>
          <a:xfrm>
            <a:off x="2401807" y="5469397"/>
            <a:ext cx="7982174" cy="1354217"/>
          </a:xfrm>
          <a:prstGeom prst="rect">
            <a:avLst/>
          </a:prstGeom>
        </p:spPr>
        <p:txBody>
          <a:bodyPr wrap="square">
            <a:spAutoFit/>
          </a:bodyPr>
          <a:lstStyle/>
          <a:p>
            <a:pPr lvl="1" algn="r"/>
            <a:endParaRPr lang="en-US" sz="1600" dirty="0">
              <a:highlight>
                <a:srgbClr val="FFFF00"/>
              </a:highlight>
              <a:latin typeface="Century Gothic" panose="020B0502020202020204" pitchFamily="34" charset="0"/>
            </a:endParaRPr>
          </a:p>
          <a:p>
            <a:pPr lvl="1" algn="r"/>
            <a:r>
              <a:rPr lang="en-US" sz="1600" dirty="0">
                <a:latin typeface="Century Gothic" panose="020B0502020202020204" pitchFamily="34" charset="0"/>
              </a:rPr>
              <a:t>Bobb IJERPH 2017; Glass Implementation Science 2018</a:t>
            </a:r>
          </a:p>
          <a:p>
            <a:pPr lvl="1" algn="r"/>
            <a:r>
              <a:rPr lang="en-US" sz="1600" dirty="0">
                <a:latin typeface="Century Gothic" panose="020B0502020202020204" pitchFamily="34" charset="0"/>
                <a:hlinkClick r:id="rId3"/>
              </a:rPr>
              <a:t>https://www.youtube.com/watch?v=tbKbq2IytC4</a:t>
            </a:r>
            <a:endParaRPr lang="en-US" sz="1600" dirty="0">
              <a:latin typeface="Century Gothic" panose="020B0502020202020204" pitchFamily="34" charset="0"/>
            </a:endParaRPr>
          </a:p>
          <a:p>
            <a:pPr lvl="1" algn="r"/>
            <a:endParaRPr lang="en-US" sz="1600" dirty="0">
              <a:latin typeface="Century Gothic" panose="020B0502020202020204" pitchFamily="34" charset="0"/>
            </a:endParaRPr>
          </a:p>
          <a:p>
            <a:pPr lvl="1" algn="r"/>
            <a:r>
              <a:rPr lang="en-US" sz="1600" dirty="0">
                <a:latin typeface="Century Gothic" panose="020B0502020202020204" pitchFamily="34" charset="0"/>
              </a:rPr>
              <a:t>   </a:t>
            </a:r>
          </a:p>
        </p:txBody>
      </p:sp>
      <p:sp>
        <p:nvSpPr>
          <p:cNvPr id="6" name="Rectangle 3">
            <a:extLst>
              <a:ext uri="{FF2B5EF4-FFF2-40B4-BE49-F238E27FC236}">
                <a16:creationId xmlns:a16="http://schemas.microsoft.com/office/drawing/2014/main" id="{67057A72-ECBF-41C6-AF7D-BC1D9EE1ED1C}"/>
              </a:ext>
            </a:extLst>
          </p:cNvPr>
          <p:cNvSpPr txBox="1">
            <a:spLocks noChangeArrowheads="1"/>
          </p:cNvSpPr>
          <p:nvPr/>
        </p:nvSpPr>
        <p:spPr>
          <a:xfrm>
            <a:off x="493844" y="1536163"/>
            <a:ext cx="8229600" cy="5038344"/>
          </a:xfrm>
          <a:prstGeom prst="rect">
            <a:avLst/>
          </a:prstGeom>
        </p:spPr>
        <p:txBody>
          <a:bodyPr vert="horz" lIns="86493" tIns="43247" rIns="86493" bIns="43247" rtlCol="0">
            <a:normAutofit/>
          </a:bodyPr>
          <a:lstStyle>
            <a:lvl1pPr marL="0" indent="0" algn="l" defTabSz="432465" rtl="0" eaLnBrk="1" latinLnBrk="0" hangingPunct="1">
              <a:spcBef>
                <a:spcPts val="378"/>
              </a:spcBef>
              <a:spcAft>
                <a:spcPts val="568"/>
              </a:spcAft>
              <a:buClr>
                <a:srgbClr val="78BE20"/>
              </a:buClr>
              <a:buSzPct val="90000"/>
              <a:buFont typeface="Wingdings" charset="2"/>
              <a:buNone/>
              <a:defRPr sz="2800" kern="1200">
                <a:solidFill>
                  <a:schemeClr val="tx1"/>
                </a:solidFill>
                <a:latin typeface="Century Gothic" panose="020B0502020202020204" pitchFamily="34" charset="0"/>
                <a:ea typeface="+mn-ea"/>
                <a:cs typeface="+mn-cs"/>
              </a:defRPr>
            </a:lvl1pPr>
            <a:lvl2pPr marL="276297" indent="-168181" algn="l" defTabSz="432465" rtl="0" eaLnBrk="1" latinLnBrk="0" hangingPunct="1">
              <a:spcBef>
                <a:spcPts val="378"/>
              </a:spcBef>
              <a:spcAft>
                <a:spcPts val="568"/>
              </a:spcAft>
              <a:buClr>
                <a:schemeClr val="accent2">
                  <a:lumMod val="60000"/>
                  <a:lumOff val="40000"/>
                </a:schemeClr>
              </a:buClr>
              <a:buSzPct val="80000"/>
              <a:buFont typeface="Wingdings" charset="2"/>
              <a:buChar char="§"/>
              <a:defRPr sz="2800" kern="1200">
                <a:solidFill>
                  <a:schemeClr val="tx1"/>
                </a:solidFill>
                <a:latin typeface="Century Gothic" panose="020B0502020202020204" pitchFamily="34" charset="0"/>
                <a:ea typeface="+mn-ea"/>
                <a:cs typeface="+mn-cs"/>
              </a:defRPr>
            </a:lvl2pPr>
            <a:lvl3pPr marL="540582" indent="-156168" algn="l" defTabSz="432465" rtl="0" eaLnBrk="1" latinLnBrk="0" hangingPunct="1">
              <a:spcBef>
                <a:spcPts val="378"/>
              </a:spcBef>
              <a:spcAft>
                <a:spcPts val="568"/>
              </a:spcAft>
              <a:buClr>
                <a:schemeClr val="accent2">
                  <a:lumMod val="60000"/>
                  <a:lumOff val="40000"/>
                </a:schemeClr>
              </a:buClr>
              <a:buSzPct val="80000"/>
              <a:buFont typeface="Wingdings" charset="2"/>
              <a:buChar char="§"/>
              <a:defRPr sz="2800" kern="1200">
                <a:solidFill>
                  <a:schemeClr val="tx1"/>
                </a:solidFill>
                <a:latin typeface="Century Gothic" panose="020B0502020202020204" pitchFamily="34" charset="0"/>
                <a:ea typeface="+mn-ea"/>
                <a:cs typeface="+mn-cs"/>
              </a:defRPr>
            </a:lvl3pPr>
            <a:lvl4pPr marL="756815" indent="-156168" algn="l" defTabSz="432465" rtl="0" eaLnBrk="1" latinLnBrk="0" hangingPunct="1">
              <a:spcBef>
                <a:spcPts val="378"/>
              </a:spcBef>
              <a:spcAft>
                <a:spcPts val="568"/>
              </a:spcAft>
              <a:buClr>
                <a:schemeClr val="accent2">
                  <a:lumMod val="60000"/>
                  <a:lumOff val="40000"/>
                </a:schemeClr>
              </a:buClr>
              <a:buSzPct val="80000"/>
              <a:buFont typeface="Wingdings" charset="2"/>
              <a:buChar char="§"/>
              <a:defRPr sz="2800" kern="1200">
                <a:solidFill>
                  <a:schemeClr val="tx1"/>
                </a:solidFill>
                <a:latin typeface="Century Gothic" panose="020B0502020202020204" pitchFamily="34" charset="0"/>
                <a:ea typeface="+mn-ea"/>
                <a:cs typeface="+mn-cs"/>
              </a:defRPr>
            </a:lvl4pPr>
            <a:lvl5pPr marL="973047" indent="-156168" algn="l" defTabSz="432465" rtl="0" eaLnBrk="1" latinLnBrk="0" hangingPunct="1">
              <a:spcBef>
                <a:spcPts val="378"/>
              </a:spcBef>
              <a:spcAft>
                <a:spcPts val="568"/>
              </a:spcAft>
              <a:buClr>
                <a:schemeClr val="accent2">
                  <a:lumMod val="60000"/>
                  <a:lumOff val="40000"/>
                </a:schemeClr>
              </a:buClr>
              <a:buSzPct val="80000"/>
              <a:buFont typeface="Wingdings" charset="2"/>
              <a:buChar char="§"/>
              <a:defRPr sz="2800" kern="1200">
                <a:solidFill>
                  <a:schemeClr val="tx1"/>
                </a:solidFill>
                <a:latin typeface="Century Gothic" panose="020B0502020202020204" pitchFamily="34" charset="0"/>
                <a:ea typeface="+mn-ea"/>
                <a:cs typeface="+mn-cs"/>
              </a:defRPr>
            </a:lvl5pPr>
            <a:lvl6pPr marL="2378560" indent="-216233" algn="l" defTabSz="432465" rtl="0" eaLnBrk="1" latinLnBrk="0" hangingPunct="1">
              <a:spcBef>
                <a:spcPct val="20000"/>
              </a:spcBef>
              <a:buFont typeface="Arial"/>
              <a:buChar char="•"/>
              <a:defRPr sz="1900" kern="1200">
                <a:solidFill>
                  <a:schemeClr val="tx1"/>
                </a:solidFill>
                <a:latin typeface="+mn-lt"/>
                <a:ea typeface="+mn-ea"/>
                <a:cs typeface="+mn-cs"/>
              </a:defRPr>
            </a:lvl6pPr>
            <a:lvl7pPr marL="2811026" indent="-216233" algn="l" defTabSz="432465" rtl="0" eaLnBrk="1" latinLnBrk="0" hangingPunct="1">
              <a:spcBef>
                <a:spcPct val="20000"/>
              </a:spcBef>
              <a:buFont typeface="Arial"/>
              <a:buChar char="•"/>
              <a:defRPr sz="1900" kern="1200">
                <a:solidFill>
                  <a:schemeClr val="tx1"/>
                </a:solidFill>
                <a:latin typeface="+mn-lt"/>
                <a:ea typeface="+mn-ea"/>
                <a:cs typeface="+mn-cs"/>
              </a:defRPr>
            </a:lvl7pPr>
            <a:lvl8pPr marL="3243491" indent="-216233" algn="l" defTabSz="432465" rtl="0" eaLnBrk="1" latinLnBrk="0" hangingPunct="1">
              <a:spcBef>
                <a:spcPct val="20000"/>
              </a:spcBef>
              <a:buFont typeface="Arial"/>
              <a:buChar char="•"/>
              <a:defRPr sz="1900" kern="1200">
                <a:solidFill>
                  <a:schemeClr val="tx1"/>
                </a:solidFill>
                <a:latin typeface="+mn-lt"/>
                <a:ea typeface="+mn-ea"/>
                <a:cs typeface="+mn-cs"/>
              </a:defRPr>
            </a:lvl8pPr>
            <a:lvl9pPr marL="3675957" indent="-216233" algn="l" defTabSz="432465" rtl="0" eaLnBrk="1" latinLnBrk="0" hangingPunct="1">
              <a:spcBef>
                <a:spcPct val="20000"/>
              </a:spcBef>
              <a:buFont typeface="Arial"/>
              <a:buChar char="•"/>
              <a:defRPr sz="1900" kern="1200">
                <a:solidFill>
                  <a:schemeClr val="tx1"/>
                </a:solidFill>
                <a:latin typeface="+mn-lt"/>
                <a:ea typeface="+mn-ea"/>
                <a:cs typeface="+mn-cs"/>
              </a:defRPr>
            </a:lvl9pPr>
          </a:lstStyle>
          <a:p>
            <a:pPr marL="514350" indent="-514350">
              <a:spcBef>
                <a:spcPts val="1200"/>
              </a:spcBef>
              <a:spcAft>
                <a:spcPts val="600"/>
              </a:spcAft>
              <a:buClr>
                <a:schemeClr val="tx2"/>
              </a:buClr>
              <a:buFont typeface="Arial" panose="020B0604020202020204" pitchFamily="34" charset="0"/>
              <a:buAutoNum type="arabicPeriod"/>
            </a:pPr>
            <a:r>
              <a:rPr lang="en-US" altLang="en-US" dirty="0"/>
              <a:t>Practice facilitation (“coaching”)</a:t>
            </a:r>
          </a:p>
          <a:p>
            <a:pPr marL="514350" indent="-514350">
              <a:spcBef>
                <a:spcPts val="1200"/>
              </a:spcBef>
              <a:spcAft>
                <a:spcPts val="600"/>
              </a:spcAft>
              <a:buClr>
                <a:schemeClr val="tx2"/>
              </a:buClr>
              <a:buFont typeface="Arial" panose="020B0604020202020204" pitchFamily="34" charset="0"/>
              <a:buAutoNum type="arabicPeriod"/>
            </a:pPr>
            <a:endParaRPr lang="en-US" altLang="en-US" b="1" dirty="0"/>
          </a:p>
          <a:p>
            <a:pPr marL="514350" indent="-514350">
              <a:spcBef>
                <a:spcPts val="1200"/>
              </a:spcBef>
              <a:spcAft>
                <a:spcPts val="600"/>
              </a:spcAft>
              <a:buClr>
                <a:schemeClr val="tx2"/>
              </a:buClr>
              <a:buFont typeface="Arial" panose="020B0604020202020204" pitchFamily="34" charset="0"/>
              <a:buAutoNum type="arabicPeriod"/>
            </a:pPr>
            <a:r>
              <a:rPr lang="en-US" altLang="en-US" dirty="0"/>
              <a:t>EHR clinical decision support</a:t>
            </a:r>
          </a:p>
          <a:p>
            <a:pPr marL="514350" indent="-514350">
              <a:spcBef>
                <a:spcPts val="1200"/>
              </a:spcBef>
              <a:spcAft>
                <a:spcPts val="600"/>
              </a:spcAft>
              <a:buClr>
                <a:schemeClr val="tx2"/>
              </a:buClr>
              <a:buFont typeface="Arial" panose="020B0604020202020204" pitchFamily="34" charset="0"/>
              <a:buAutoNum type="arabicPeriod"/>
            </a:pPr>
            <a:endParaRPr lang="en-US" altLang="en-US" dirty="0"/>
          </a:p>
          <a:p>
            <a:pPr marL="514350" indent="-514350">
              <a:spcBef>
                <a:spcPts val="1200"/>
              </a:spcBef>
              <a:spcAft>
                <a:spcPts val="600"/>
              </a:spcAft>
              <a:buClr>
                <a:schemeClr val="tx2"/>
              </a:buClr>
              <a:buFont typeface="Arial" panose="020B0604020202020204" pitchFamily="34" charset="0"/>
              <a:buAutoNum type="arabicPeriod"/>
            </a:pPr>
            <a:r>
              <a:rPr lang="en-US" altLang="en-US" dirty="0"/>
              <a:t>Performance monitoring and feedback</a:t>
            </a:r>
          </a:p>
          <a:p>
            <a:pPr marL="514350" indent="-514350">
              <a:spcBef>
                <a:spcPts val="1200"/>
              </a:spcBef>
              <a:spcAft>
                <a:spcPts val="600"/>
              </a:spcAft>
              <a:buClr>
                <a:schemeClr val="tx2"/>
              </a:buClr>
              <a:buFont typeface="Arial" panose="020B0604020202020204" pitchFamily="34" charset="0"/>
              <a:buAutoNum type="arabicPeriod"/>
            </a:pPr>
            <a:endParaRPr lang="en-US" altLang="en-US" sz="2400" dirty="0"/>
          </a:p>
        </p:txBody>
      </p:sp>
      <p:pic>
        <p:nvPicPr>
          <p:cNvPr id="7" name="Picture 4">
            <a:extLst>
              <a:ext uri="{FF2B5EF4-FFF2-40B4-BE49-F238E27FC236}">
                <a16:creationId xmlns:a16="http://schemas.microsoft.com/office/drawing/2014/main" id="{7DA905ED-E876-4173-B4A6-A5E7B8F78F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7492" y="1249951"/>
            <a:ext cx="1279525"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a:extLst>
              <a:ext uri="{FF2B5EF4-FFF2-40B4-BE49-F238E27FC236}">
                <a16:creationId xmlns:a16="http://schemas.microsoft.com/office/drawing/2014/main" id="{5E85E22D-9CC7-49E1-8AD0-B250F89A12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53355" y="1249951"/>
            <a:ext cx="1279525"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Arrow Connector 8">
            <a:extLst>
              <a:ext uri="{FF2B5EF4-FFF2-40B4-BE49-F238E27FC236}">
                <a16:creationId xmlns:a16="http://schemas.microsoft.com/office/drawing/2014/main" id="{05BDD53A-B23C-4034-BA8E-7B70FB77A946}"/>
              </a:ext>
            </a:extLst>
          </p:cNvPr>
          <p:cNvCxnSpPr>
            <a:cxnSpLocks/>
            <a:stCxn id="7" idx="3"/>
            <a:endCxn id="8" idx="1"/>
          </p:cNvCxnSpPr>
          <p:nvPr/>
        </p:nvCxnSpPr>
        <p:spPr>
          <a:xfrm>
            <a:off x="8177016" y="1889713"/>
            <a:ext cx="1176338" cy="0"/>
          </a:xfrm>
          <a:prstGeom prst="straightConnector1">
            <a:avLst/>
          </a:prstGeom>
          <a:ln w="41275">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pic>
        <p:nvPicPr>
          <p:cNvPr id="10" name="Picture 2">
            <a:extLst>
              <a:ext uri="{FF2B5EF4-FFF2-40B4-BE49-F238E27FC236}">
                <a16:creationId xmlns:a16="http://schemas.microsoft.com/office/drawing/2014/main" id="{8ED370BF-1136-4822-850F-75604813377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2911946"/>
            <a:ext cx="1061202" cy="1034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8">
            <a:extLst>
              <a:ext uri="{FF2B5EF4-FFF2-40B4-BE49-F238E27FC236}">
                <a16:creationId xmlns:a16="http://schemas.microsoft.com/office/drawing/2014/main" id="{28DE1A71-22FA-4662-A003-22C60E495D0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77016" y="4140159"/>
            <a:ext cx="1086623" cy="1088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59118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SPARC Implementation Intervention</a:t>
            </a:r>
          </a:p>
        </p:txBody>
      </p:sp>
      <p:sp>
        <p:nvSpPr>
          <p:cNvPr id="4" name="Content Placeholder 3"/>
          <p:cNvSpPr>
            <a:spLocks noGrp="1"/>
          </p:cNvSpPr>
          <p:nvPr>
            <p:ph idx="1"/>
          </p:nvPr>
        </p:nvSpPr>
        <p:spPr>
          <a:xfrm>
            <a:off x="2130664" y="1610176"/>
            <a:ext cx="9622065" cy="4839284"/>
          </a:xfrm>
        </p:spPr>
        <p:txBody>
          <a:bodyPr>
            <a:noAutofit/>
          </a:bodyPr>
          <a:lstStyle/>
          <a:p>
            <a:pPr>
              <a:spcAft>
                <a:spcPts val="0"/>
              </a:spcAft>
              <a:buClr>
                <a:srgbClr val="F57D20"/>
              </a:buClr>
              <a:buSzPct val="80000"/>
            </a:pPr>
            <a:endParaRPr lang="en-US" dirty="0"/>
          </a:p>
          <a:p>
            <a:pPr>
              <a:spcAft>
                <a:spcPts val="0"/>
              </a:spcAft>
              <a:buClr>
                <a:srgbClr val="F57D20"/>
              </a:buClr>
              <a:buSzPct val="80000"/>
            </a:pPr>
            <a:endParaRPr lang="en-US" dirty="0">
              <a:solidFill>
                <a:srgbClr val="FF0000"/>
              </a:solidFill>
            </a:endParaRPr>
          </a:p>
          <a:p>
            <a:pPr>
              <a:spcAft>
                <a:spcPts val="0"/>
              </a:spcAft>
              <a:buClr>
                <a:srgbClr val="F57D20"/>
              </a:buClr>
              <a:buSzPct val="80000"/>
            </a:pPr>
            <a:r>
              <a:rPr lang="en-US" dirty="0"/>
              <a:t>SPARC intervention – 3 implementation strategies: </a:t>
            </a:r>
          </a:p>
          <a:p>
            <a:pPr marL="733425" lvl="1" indent="-388938">
              <a:spcAft>
                <a:spcPts val="0"/>
              </a:spcAft>
              <a:buClr>
                <a:srgbClr val="79C14B"/>
              </a:buClr>
              <a:buFont typeface="+mj-lt"/>
              <a:buAutoNum type="arabicPeriod"/>
            </a:pPr>
            <a:r>
              <a:rPr lang="en-US" dirty="0"/>
              <a:t>Enhanced model of practice facilitation (“coaching”)</a:t>
            </a:r>
          </a:p>
          <a:p>
            <a:pPr marL="733425" lvl="1" indent="-388938">
              <a:spcAft>
                <a:spcPts val="0"/>
              </a:spcAft>
              <a:buClr>
                <a:srgbClr val="79C14B"/>
              </a:buClr>
              <a:buFont typeface="+mj-lt"/>
              <a:buAutoNum type="arabicPeriod"/>
            </a:pPr>
            <a:r>
              <a:rPr lang="en-US" dirty="0"/>
              <a:t>EHR decision support </a:t>
            </a:r>
          </a:p>
          <a:p>
            <a:pPr marL="733425" lvl="1" indent="-388938">
              <a:spcAft>
                <a:spcPts val="0"/>
              </a:spcAft>
              <a:buClr>
                <a:srgbClr val="79C14B"/>
              </a:buClr>
              <a:buFont typeface="+mj-lt"/>
              <a:buAutoNum type="arabicPeriod"/>
            </a:pPr>
            <a:r>
              <a:rPr lang="en-US" dirty="0"/>
              <a:t>Performance monitoring and feedback</a:t>
            </a:r>
          </a:p>
          <a:p>
            <a:pPr lvl="1" indent="0">
              <a:buNone/>
            </a:pPr>
            <a:endParaRPr lang="en-US" dirty="0"/>
          </a:p>
          <a:p>
            <a:pPr lvl="1" indent="0">
              <a:buNone/>
            </a:pPr>
            <a:endParaRPr lang="en-US" dirty="0"/>
          </a:p>
          <a:p>
            <a:pPr marL="619197" lvl="1" indent="-342900">
              <a:buFont typeface="Wingdings" panose="05000000000000000000" pitchFamily="2" charset="2"/>
              <a:buChar char="ü"/>
            </a:pPr>
            <a:endParaRPr lang="en-US" dirty="0"/>
          </a:p>
          <a:p>
            <a:pPr marL="619197" lvl="1" indent="-342900">
              <a:buFont typeface="Wingdings" panose="05000000000000000000" pitchFamily="2" charset="2"/>
              <a:buChar char="ü"/>
            </a:pPr>
            <a:endParaRPr lang="en-US" dirty="0"/>
          </a:p>
        </p:txBody>
      </p:sp>
      <p:sp>
        <p:nvSpPr>
          <p:cNvPr id="5" name="Slide Number Placeholder 4"/>
          <p:cNvSpPr>
            <a:spLocks noGrp="1"/>
          </p:cNvSpPr>
          <p:nvPr>
            <p:ph type="sldNum" sz="quarter" idx="12"/>
          </p:nvPr>
        </p:nvSpPr>
        <p:spPr/>
        <p:txBody>
          <a:bodyPr/>
          <a:lstStyle/>
          <a:p>
            <a:fld id="{A0C21F26-985F-9D40-A811-D6DE90C3D8D1}" type="slidenum">
              <a:rPr lang="en-US" smtClean="0"/>
              <a:t>12</a:t>
            </a:fld>
            <a:endParaRPr lang="en-US"/>
          </a:p>
        </p:txBody>
      </p:sp>
      <p:sp>
        <p:nvSpPr>
          <p:cNvPr id="2" name="Rectangle 1">
            <a:extLst>
              <a:ext uri="{FF2B5EF4-FFF2-40B4-BE49-F238E27FC236}">
                <a16:creationId xmlns:a16="http://schemas.microsoft.com/office/drawing/2014/main" id="{D419708B-EA74-472C-9688-CBDD881574E4}"/>
              </a:ext>
            </a:extLst>
          </p:cNvPr>
          <p:cNvSpPr/>
          <p:nvPr/>
        </p:nvSpPr>
        <p:spPr>
          <a:xfrm>
            <a:off x="2284316" y="5318355"/>
            <a:ext cx="7982174" cy="1692771"/>
          </a:xfrm>
          <a:prstGeom prst="rect">
            <a:avLst/>
          </a:prstGeom>
        </p:spPr>
        <p:txBody>
          <a:bodyPr wrap="square">
            <a:spAutoFit/>
          </a:bodyPr>
          <a:lstStyle/>
          <a:p>
            <a:pPr lvl="1" algn="r"/>
            <a:endParaRPr lang="en-US" sz="1600" dirty="0">
              <a:highlight>
                <a:srgbClr val="FFFF00"/>
              </a:highlight>
              <a:latin typeface="Century Gothic" panose="020B0502020202020204" pitchFamily="34" charset="0"/>
            </a:endParaRPr>
          </a:p>
          <a:p>
            <a:pPr lvl="1" algn="r"/>
            <a:r>
              <a:rPr lang="en-US" sz="1600" dirty="0">
                <a:latin typeface="Century Gothic" panose="020B0502020202020204" pitchFamily="34" charset="0"/>
              </a:rPr>
              <a:t>Bobb IJERPH 2017; Glass Implementation Science 2018</a:t>
            </a:r>
          </a:p>
          <a:p>
            <a:pPr lvl="1" algn="r"/>
            <a:r>
              <a:rPr lang="en-US" sz="1600" dirty="0" err="1">
                <a:latin typeface="Century Gothic" panose="020B0502020202020204" pitchFamily="34" charset="0"/>
              </a:rPr>
              <a:t>Nagykaldi</a:t>
            </a:r>
            <a:r>
              <a:rPr lang="en-US" sz="1600" dirty="0">
                <a:latin typeface="Century Gothic" panose="020B0502020202020204" pitchFamily="34" charset="0"/>
              </a:rPr>
              <a:t> 2005; Baskerville 2012; Taylor 2013 </a:t>
            </a:r>
          </a:p>
          <a:p>
            <a:pPr lvl="1" algn="r"/>
            <a:endParaRPr lang="en-US" sz="2400" dirty="0">
              <a:latin typeface="Century Gothic" panose="020B0502020202020204" pitchFamily="34" charset="0"/>
            </a:endParaRPr>
          </a:p>
          <a:p>
            <a:pPr lvl="1" algn="r"/>
            <a:endParaRPr lang="en-US" sz="1600" dirty="0">
              <a:latin typeface="Century Gothic" panose="020B0502020202020204" pitchFamily="34" charset="0"/>
            </a:endParaRPr>
          </a:p>
          <a:p>
            <a:pPr lvl="1" algn="r"/>
            <a:r>
              <a:rPr lang="en-US" sz="1600" dirty="0">
                <a:latin typeface="Century Gothic" panose="020B0502020202020204" pitchFamily="34" charset="0"/>
              </a:rPr>
              <a:t>   </a:t>
            </a:r>
          </a:p>
        </p:txBody>
      </p:sp>
    </p:spTree>
    <p:extLst>
      <p:ext uri="{BB962C8B-B14F-4D97-AF65-F5344CB8AC3E}">
        <p14:creationId xmlns:p14="http://schemas.microsoft.com/office/powerpoint/2010/main" val="419978955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89D45-9BF7-47E5-B628-C6F25A35F088}"/>
              </a:ext>
            </a:extLst>
          </p:cNvPr>
          <p:cNvSpPr>
            <a:spLocks noGrp="1"/>
          </p:cNvSpPr>
          <p:nvPr>
            <p:ph type="title"/>
          </p:nvPr>
        </p:nvSpPr>
        <p:spPr/>
        <p:txBody>
          <a:bodyPr>
            <a:normAutofit/>
          </a:bodyPr>
          <a:lstStyle/>
          <a:p>
            <a:r>
              <a:rPr lang="en-US" sz="4000" dirty="0">
                <a:solidFill>
                  <a:srgbClr val="007D96"/>
                </a:solidFill>
              </a:rPr>
              <a:t>SPARC Phases</a:t>
            </a:r>
          </a:p>
        </p:txBody>
      </p:sp>
      <p:sp>
        <p:nvSpPr>
          <p:cNvPr id="4" name="Slide Number Placeholder 3">
            <a:extLst>
              <a:ext uri="{FF2B5EF4-FFF2-40B4-BE49-F238E27FC236}">
                <a16:creationId xmlns:a16="http://schemas.microsoft.com/office/drawing/2014/main" id="{625B7AED-D8FC-4409-BF69-E0ACEEAFC707}"/>
              </a:ext>
            </a:extLst>
          </p:cNvPr>
          <p:cNvSpPr>
            <a:spLocks noGrp="1"/>
          </p:cNvSpPr>
          <p:nvPr>
            <p:ph type="sldNum" sz="quarter" idx="12"/>
          </p:nvPr>
        </p:nvSpPr>
        <p:spPr/>
        <p:txBody>
          <a:bodyPr/>
          <a:lstStyle/>
          <a:p>
            <a:fld id="{A0C21F26-985F-9D40-A811-D6DE90C3D8D1}" type="slidenum">
              <a:rPr lang="en-US" smtClean="0">
                <a:solidFill>
                  <a:prstClr val="white">
                    <a:lumMod val="50000"/>
                  </a:prstClr>
                </a:solidFill>
              </a:rPr>
              <a:pPr/>
              <a:t>120</a:t>
            </a:fld>
            <a:endParaRPr lang="en-US">
              <a:solidFill>
                <a:prstClr val="white">
                  <a:lumMod val="50000"/>
                </a:prstClr>
              </a:solidFill>
            </a:endParaRPr>
          </a:p>
        </p:txBody>
      </p:sp>
      <p:sp>
        <p:nvSpPr>
          <p:cNvPr id="5" name="Text Box 2">
            <a:extLst>
              <a:ext uri="{FF2B5EF4-FFF2-40B4-BE49-F238E27FC236}">
                <a16:creationId xmlns:a16="http://schemas.microsoft.com/office/drawing/2014/main" id="{7DAD09B6-3F64-4291-A8E2-EF5F3A2E0077}"/>
              </a:ext>
            </a:extLst>
          </p:cNvPr>
          <p:cNvSpPr txBox="1">
            <a:spLocks noChangeArrowheads="1"/>
          </p:cNvSpPr>
          <p:nvPr/>
        </p:nvSpPr>
        <p:spPr bwMode="auto">
          <a:xfrm>
            <a:off x="5365438" y="4498506"/>
            <a:ext cx="4905488" cy="467729"/>
          </a:xfrm>
          <a:prstGeom prst="rect">
            <a:avLst/>
          </a:prstGeom>
          <a:solidFill>
            <a:srgbClr val="FFFFFF"/>
          </a:solidFill>
          <a:ln w="9525">
            <a:solidFill>
              <a:schemeClr val="tx1"/>
            </a:solidFill>
            <a:miter lim="800000"/>
            <a:headEnd/>
            <a:tailEnd/>
          </a:ln>
        </p:spPr>
        <p:txBody>
          <a:bodyPr rot="0" vert="horz" wrap="square" lIns="45720" tIns="45720" rIns="45720" bIns="45720" anchor="t" anchorCtr="0">
            <a:noAutofit/>
          </a:bodyPr>
          <a:lstStyle/>
          <a:p>
            <a:pPr>
              <a:spcBef>
                <a:spcPts val="600"/>
              </a:spcBef>
            </a:pPr>
            <a:r>
              <a:rPr lang="en-US" sz="2000" dirty="0">
                <a:latin typeface="Century Gothic" panose="020B0502020202020204" pitchFamily="34" charset="0"/>
                <a:ea typeface="Times New Roman" panose="02020603050405020304" pitchFamily="18" charset="0"/>
                <a:cs typeface="Times New Roman" panose="02020603050405020304" pitchFamily="18" charset="0"/>
              </a:rPr>
              <a:t>Randomly assigned launch date</a:t>
            </a:r>
          </a:p>
        </p:txBody>
      </p:sp>
      <p:graphicFrame>
        <p:nvGraphicFramePr>
          <p:cNvPr id="6" name="Table 5">
            <a:extLst>
              <a:ext uri="{FF2B5EF4-FFF2-40B4-BE49-F238E27FC236}">
                <a16:creationId xmlns:a16="http://schemas.microsoft.com/office/drawing/2014/main" id="{597505B5-6EF0-4725-BA2E-00740398A827}"/>
              </a:ext>
            </a:extLst>
          </p:cNvPr>
          <p:cNvGraphicFramePr>
            <a:graphicFrameLocks noGrp="1"/>
          </p:cNvGraphicFramePr>
          <p:nvPr/>
        </p:nvGraphicFramePr>
        <p:xfrm>
          <a:off x="1203767" y="1835160"/>
          <a:ext cx="9299170" cy="2343301"/>
        </p:xfrm>
        <a:graphic>
          <a:graphicData uri="http://schemas.openxmlformats.org/drawingml/2006/table">
            <a:tbl>
              <a:tblPr firstRow="1" firstCol="1" bandRow="1">
                <a:tableStyleId>{5C22544A-7EE6-4342-B048-85BDC9FD1C3A}</a:tableStyleId>
              </a:tblPr>
              <a:tblGrid>
                <a:gridCol w="1695457">
                  <a:extLst>
                    <a:ext uri="{9D8B030D-6E8A-4147-A177-3AD203B41FA5}">
                      <a16:colId xmlns:a16="http://schemas.microsoft.com/office/drawing/2014/main" val="3471003215"/>
                    </a:ext>
                  </a:extLst>
                </a:gridCol>
                <a:gridCol w="892409">
                  <a:extLst>
                    <a:ext uri="{9D8B030D-6E8A-4147-A177-3AD203B41FA5}">
                      <a16:colId xmlns:a16="http://schemas.microsoft.com/office/drawing/2014/main" val="3301701472"/>
                    </a:ext>
                  </a:extLst>
                </a:gridCol>
                <a:gridCol w="1113115">
                  <a:extLst>
                    <a:ext uri="{9D8B030D-6E8A-4147-A177-3AD203B41FA5}">
                      <a16:colId xmlns:a16="http://schemas.microsoft.com/office/drawing/2014/main" val="3974151703"/>
                    </a:ext>
                  </a:extLst>
                </a:gridCol>
                <a:gridCol w="885446">
                  <a:extLst>
                    <a:ext uri="{9D8B030D-6E8A-4147-A177-3AD203B41FA5}">
                      <a16:colId xmlns:a16="http://schemas.microsoft.com/office/drawing/2014/main" val="1740632101"/>
                    </a:ext>
                  </a:extLst>
                </a:gridCol>
                <a:gridCol w="937811">
                  <a:extLst>
                    <a:ext uri="{9D8B030D-6E8A-4147-A177-3AD203B41FA5}">
                      <a16:colId xmlns:a16="http://schemas.microsoft.com/office/drawing/2014/main" val="3777402133"/>
                    </a:ext>
                  </a:extLst>
                </a:gridCol>
                <a:gridCol w="971605">
                  <a:extLst>
                    <a:ext uri="{9D8B030D-6E8A-4147-A177-3AD203B41FA5}">
                      <a16:colId xmlns:a16="http://schemas.microsoft.com/office/drawing/2014/main" val="3165263757"/>
                    </a:ext>
                  </a:extLst>
                </a:gridCol>
                <a:gridCol w="964847">
                  <a:extLst>
                    <a:ext uri="{9D8B030D-6E8A-4147-A177-3AD203B41FA5}">
                      <a16:colId xmlns:a16="http://schemas.microsoft.com/office/drawing/2014/main" val="3158818866"/>
                    </a:ext>
                  </a:extLst>
                </a:gridCol>
                <a:gridCol w="1838480">
                  <a:extLst>
                    <a:ext uri="{9D8B030D-6E8A-4147-A177-3AD203B41FA5}">
                      <a16:colId xmlns:a16="http://schemas.microsoft.com/office/drawing/2014/main" val="1336508790"/>
                    </a:ext>
                  </a:extLst>
                </a:gridCol>
              </a:tblGrid>
              <a:tr h="409611">
                <a:tc gridSpan="8">
                  <a:txBody>
                    <a:bodyPr/>
                    <a:lstStyle/>
                    <a:p>
                      <a:pPr marL="0" marR="0" algn="ctr">
                        <a:lnSpc>
                          <a:spcPct val="115000"/>
                        </a:lnSpc>
                        <a:spcBef>
                          <a:spcPts val="0"/>
                        </a:spcBef>
                        <a:spcAft>
                          <a:spcPts val="0"/>
                        </a:spcAft>
                      </a:pPr>
                      <a:r>
                        <a:rPr lang="en-US" sz="2200" b="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Months </a:t>
                      </a:r>
                    </a:p>
                  </a:txBody>
                  <a:tcPr marL="68580" marR="68580" marT="0" marB="0" anchor="ctr">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pPr marL="0" marR="0" algn="ctr">
                        <a:lnSpc>
                          <a:spcPct val="115000"/>
                        </a:lnSpc>
                        <a:spcBef>
                          <a:spcPts val="0"/>
                        </a:spcBef>
                        <a:spcAft>
                          <a:spcPts val="0"/>
                        </a:spcAft>
                      </a:pPr>
                      <a:endParaRPr lang="en-US" sz="2400" b="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pPr marL="0" marR="0" algn="ctr">
                        <a:lnSpc>
                          <a:spcPct val="115000"/>
                        </a:lnSpc>
                        <a:spcBef>
                          <a:spcPts val="0"/>
                        </a:spcBef>
                        <a:spcAft>
                          <a:spcPts val="0"/>
                        </a:spcAft>
                      </a:pPr>
                      <a:endParaRPr lang="en-US" sz="2400" b="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algn="ctr">
                        <a:lnSpc>
                          <a:spcPct val="115000"/>
                        </a:lnSpc>
                        <a:spcBef>
                          <a:spcPts val="0"/>
                        </a:spcBef>
                        <a:spcAft>
                          <a:spcPts val="0"/>
                        </a:spcAft>
                      </a:pPr>
                      <a:endParaRPr lang="en-US" sz="2400" b="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986942270"/>
                  </a:ext>
                </a:extLst>
              </a:tr>
              <a:tr h="372354">
                <a:tc>
                  <a:txBody>
                    <a:bodyPr/>
                    <a:lstStyle/>
                    <a:p>
                      <a:pPr marL="0" algn="ctr" defTabSz="432465" rtl="0" eaLnBrk="1" latinLnBrk="0" hangingPunct="1"/>
                      <a:r>
                        <a:rPr lang="en-US" sz="1600" b="0" kern="1200" dirty="0">
                          <a:solidFill>
                            <a:schemeClr val="tx1"/>
                          </a:solidFill>
                          <a:latin typeface="Century Gothic" panose="020B0502020202020204" pitchFamily="34" charset="0"/>
                          <a:ea typeface="+mn-ea"/>
                          <a:cs typeface="+mn-cs"/>
                        </a:rPr>
                        <a:t>Variable</a:t>
                      </a:r>
                      <a:endParaRPr lang="en-US" sz="2000" b="0" kern="1200" dirty="0">
                        <a:solidFill>
                          <a:schemeClr val="tx1"/>
                        </a:solidFill>
                        <a:latin typeface="Century Gothic" panose="020B0502020202020204"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solidFill>
                          <a:latin typeface="Century Gothic" panose="020B0502020202020204" pitchFamily="34" charset="0"/>
                        </a:rPr>
                        <a:t>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a:solidFill>
                            <a:schemeClr val="tx1"/>
                          </a:solidFill>
                          <a:latin typeface="Century Gothic" panose="020B0502020202020204" pitchFamily="34" charset="0"/>
                        </a:rPr>
                        <a:t>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a:solidFill>
                            <a:schemeClr val="tx1"/>
                          </a:solidFill>
                          <a:latin typeface="Century Gothic" panose="020B0502020202020204" pitchFamily="34" charset="0"/>
                        </a:rPr>
                        <a:t>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solidFill>
                          <a:latin typeface="Century Gothic" panose="020B0502020202020204" pitchFamily="34" charset="0"/>
                        </a:rPr>
                        <a:t>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solidFill>
                          <a:latin typeface="Century Gothic" panose="020B0502020202020204" pitchFamily="34" charset="0"/>
                        </a:rPr>
                        <a:t>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solidFill>
                          <a:latin typeface="Century Gothic" panose="020B0502020202020204" pitchFamily="34" charset="0"/>
                        </a:rPr>
                        <a:t>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2000" b="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Variable</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52736470"/>
                  </a:ext>
                </a:extLst>
              </a:tr>
              <a:tr h="371242">
                <a:tc>
                  <a:txBody>
                    <a:bodyPr/>
                    <a:lstStyle/>
                    <a:p>
                      <a:pPr marL="0" algn="ctr" defTabSz="432465" rtl="0" eaLnBrk="1" latinLnBrk="0" hangingPunct="1"/>
                      <a:r>
                        <a:rPr lang="en-US" sz="2000" b="1" kern="1200" dirty="0">
                          <a:solidFill>
                            <a:schemeClr val="bg1"/>
                          </a:solidFill>
                          <a:latin typeface="Century Gothic" panose="020B0502020202020204" pitchFamily="34" charset="0"/>
                          <a:ea typeface="+mn-ea"/>
                          <a:cs typeface="+mn-cs"/>
                        </a:rPr>
                        <a:t>Phase 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BA6"/>
                    </a:solidFill>
                  </a:tcPr>
                </a:tc>
                <a:tc gridSpan="2">
                  <a:txBody>
                    <a:bodyPr/>
                    <a:lstStyle/>
                    <a:p>
                      <a:pPr algn="ctr"/>
                      <a:r>
                        <a:rPr lang="en-US" sz="2000" b="1" dirty="0">
                          <a:solidFill>
                            <a:schemeClr val="bg1"/>
                          </a:solidFill>
                          <a:latin typeface="Century Gothic" panose="020B0502020202020204" pitchFamily="34" charset="0"/>
                        </a:rPr>
                        <a:t>Phase 2</a:t>
                      </a:r>
                    </a:p>
                  </a:txBody>
                  <a:tcPr marL="68580" marR="685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BA6"/>
                    </a:solidFill>
                  </a:tcPr>
                </a:tc>
                <a:tc hMerge="1">
                  <a:txBody>
                    <a:bodyPr/>
                    <a:lstStyle/>
                    <a:p>
                      <a:endParaRPr lang="en-US"/>
                    </a:p>
                  </a:txBody>
                  <a:tcPr/>
                </a:tc>
                <a:tc gridSpan="4">
                  <a:txBody>
                    <a:bodyPr/>
                    <a:lstStyle/>
                    <a:p>
                      <a:pPr algn="ctr"/>
                      <a:r>
                        <a:rPr lang="en-US" sz="2000" b="1" dirty="0">
                          <a:solidFill>
                            <a:schemeClr val="bg1"/>
                          </a:solidFill>
                          <a:latin typeface="Century Gothic" panose="020B0502020202020204" pitchFamily="34" charset="0"/>
                        </a:rPr>
                        <a:t>Phase 3</a:t>
                      </a:r>
                    </a:p>
                  </a:txBody>
                  <a:tcPr marL="68580" marR="685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BA6"/>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2000" b="1"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Phase 4</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BA6"/>
                    </a:solidFill>
                  </a:tcPr>
                </a:tc>
                <a:extLst>
                  <a:ext uri="{0D108BD9-81ED-4DB2-BD59-A6C34878D82A}">
                    <a16:rowId xmlns:a16="http://schemas.microsoft.com/office/drawing/2014/main" val="1223237214"/>
                  </a:ext>
                </a:extLst>
              </a:tr>
              <a:tr h="1190094">
                <a:tc>
                  <a:txBody>
                    <a:bodyPr/>
                    <a:lstStyle/>
                    <a:p>
                      <a:pPr marL="0" algn="ctr" defTabSz="432465" rtl="0" eaLnBrk="1" latinLnBrk="0" hangingPunct="1"/>
                      <a:r>
                        <a:rPr lang="en-US" sz="2000" b="0" kern="1200" dirty="0">
                          <a:solidFill>
                            <a:schemeClr val="tx1"/>
                          </a:solidFill>
                          <a:latin typeface="Century Gothic" panose="020B0502020202020204" pitchFamily="34" charset="0"/>
                          <a:ea typeface="+mn-ea"/>
                          <a:cs typeface="+mn-cs"/>
                        </a:rPr>
                        <a:t>Usual Care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n-US" sz="2000" kern="1200" dirty="0">
                          <a:solidFill>
                            <a:schemeClr val="tx1"/>
                          </a:solidFill>
                          <a:effectLst/>
                          <a:latin typeface="Century Gothic" panose="020B0502020202020204" pitchFamily="34" charset="0"/>
                          <a:ea typeface="+mn-ea"/>
                          <a:cs typeface="+mn-cs"/>
                        </a:rPr>
                        <a:t>Preparation</a:t>
                      </a:r>
                      <a:endParaRPr lang="en-US" sz="2000" dirty="0">
                        <a:solidFill>
                          <a:schemeClr val="tx1"/>
                        </a:solidFill>
                        <a:latin typeface="Century Gothic" panose="020B0502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gridSpan="4">
                  <a:txBody>
                    <a:bodyPr/>
                    <a:lstStyle/>
                    <a:p>
                      <a:pPr algn="ctr"/>
                      <a:r>
                        <a:rPr lang="en-US" sz="2000" b="0" dirty="0">
                          <a:solidFill>
                            <a:schemeClr val="tx1"/>
                          </a:solidFill>
                          <a:latin typeface="Century Gothic" panose="020B0502020202020204" pitchFamily="34" charset="0"/>
                        </a:rPr>
                        <a:t>Active Implementation </a:t>
                      </a:r>
                    </a:p>
                  </a:txBody>
                  <a:tcPr marL="68580" marR="685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endParaRPr lang="en-US" sz="2000" kern="1200" dirty="0">
                        <a:solidFill>
                          <a:schemeClr val="tx1"/>
                        </a:solidFill>
                        <a:effectLst/>
                        <a:latin typeface="Century Gothic" panose="020B0502020202020204" pitchFamily="34" charset="0"/>
                        <a:ea typeface="+mn-ea"/>
                        <a:cs typeface="+mn-cs"/>
                      </a:endParaRPr>
                    </a:p>
                    <a:p>
                      <a:pPr marL="0" marR="0" algn="ctr">
                        <a:lnSpc>
                          <a:spcPct val="115000"/>
                        </a:lnSpc>
                        <a:spcBef>
                          <a:spcPts val="0"/>
                        </a:spcBef>
                        <a:spcAft>
                          <a:spcPts val="0"/>
                        </a:spcAft>
                      </a:pPr>
                      <a:r>
                        <a:rPr lang="en-US" sz="2000" b="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Sustainment</a:t>
                      </a:r>
                    </a:p>
                    <a:p>
                      <a:pPr marL="0" marR="0" algn="ctr">
                        <a:lnSpc>
                          <a:spcPct val="115000"/>
                        </a:lnSpc>
                        <a:spcBef>
                          <a:spcPts val="0"/>
                        </a:spcBef>
                        <a:spcAft>
                          <a:spcPts val="0"/>
                        </a:spcAft>
                      </a:pPr>
                      <a:endParaRPr lang="en-US" sz="2000" kern="1200" dirty="0">
                        <a:solidFill>
                          <a:schemeClr val="tx1"/>
                        </a:solidFill>
                        <a:effectLst/>
                        <a:latin typeface="Century Gothic" panose="020B0502020202020204"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47212213"/>
                  </a:ext>
                </a:extLst>
              </a:tr>
            </a:tbl>
          </a:graphicData>
        </a:graphic>
      </p:graphicFrame>
      <p:cxnSp>
        <p:nvCxnSpPr>
          <p:cNvPr id="7" name="Connector: Elbow 6">
            <a:extLst>
              <a:ext uri="{FF2B5EF4-FFF2-40B4-BE49-F238E27FC236}">
                <a16:creationId xmlns:a16="http://schemas.microsoft.com/office/drawing/2014/main" id="{BE83A8AC-BDD8-42E5-A0A4-FFD08BCD1D22}"/>
              </a:ext>
            </a:extLst>
          </p:cNvPr>
          <p:cNvCxnSpPr>
            <a:cxnSpLocks/>
          </p:cNvCxnSpPr>
          <p:nvPr/>
        </p:nvCxnSpPr>
        <p:spPr>
          <a:xfrm rot="10800000">
            <a:off x="4903462" y="4178461"/>
            <a:ext cx="419535" cy="467728"/>
          </a:xfrm>
          <a:prstGeom prst="bentConnector2">
            <a:avLst/>
          </a:prstGeom>
          <a:ln w="28575">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51775102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a:solidFill>
                  <a:srgbClr val="007D96"/>
                </a:solidFill>
              </a:rPr>
              <a:t>During ACTIVE Implementation</a:t>
            </a:r>
            <a:endParaRPr lang="en-US" sz="4000" dirty="0">
              <a:solidFill>
                <a:schemeClr val="accent4"/>
              </a:solidFill>
            </a:endParaRPr>
          </a:p>
        </p:txBody>
      </p:sp>
      <p:sp>
        <p:nvSpPr>
          <p:cNvPr id="5" name="Slide Number Placeholder 4"/>
          <p:cNvSpPr>
            <a:spLocks noGrp="1"/>
          </p:cNvSpPr>
          <p:nvPr>
            <p:ph type="sldNum" sz="quarter" idx="12"/>
          </p:nvPr>
        </p:nvSpPr>
        <p:spPr/>
        <p:txBody>
          <a:bodyPr/>
          <a:lstStyle/>
          <a:p>
            <a:fld id="{A0C21F26-985F-9D40-A811-D6DE90C3D8D1}" type="slidenum">
              <a:rPr lang="en-US" smtClean="0"/>
              <a:t>121</a:t>
            </a:fld>
            <a:endParaRPr lang="en-US"/>
          </a:p>
        </p:txBody>
      </p:sp>
      <p:sp>
        <p:nvSpPr>
          <p:cNvPr id="2" name="Rectangle 1">
            <a:extLst>
              <a:ext uri="{FF2B5EF4-FFF2-40B4-BE49-F238E27FC236}">
                <a16:creationId xmlns:a16="http://schemas.microsoft.com/office/drawing/2014/main" id="{D419708B-EA74-472C-9688-CBDD881574E4}"/>
              </a:ext>
            </a:extLst>
          </p:cNvPr>
          <p:cNvSpPr/>
          <p:nvPr/>
        </p:nvSpPr>
        <p:spPr>
          <a:xfrm>
            <a:off x="3586051" y="5899856"/>
            <a:ext cx="7982174" cy="584775"/>
          </a:xfrm>
          <a:prstGeom prst="rect">
            <a:avLst/>
          </a:prstGeom>
        </p:spPr>
        <p:txBody>
          <a:bodyPr wrap="square">
            <a:spAutoFit/>
          </a:bodyPr>
          <a:lstStyle/>
          <a:p>
            <a:pPr lvl="1" algn="r"/>
            <a:endParaRPr lang="en-US" sz="1600" dirty="0">
              <a:highlight>
                <a:srgbClr val="FFFF00"/>
              </a:highlight>
              <a:latin typeface="Century Gothic" panose="020B0502020202020204" pitchFamily="34" charset="0"/>
            </a:endParaRPr>
          </a:p>
          <a:p>
            <a:pPr lvl="1" algn="r"/>
            <a:r>
              <a:rPr lang="en-US" sz="1600" dirty="0">
                <a:latin typeface="Century Gothic" panose="020B0502020202020204" pitchFamily="34" charset="0"/>
              </a:rPr>
              <a:t>Bobb IJERPH 2017; Glass Implementation Science 2018   </a:t>
            </a:r>
          </a:p>
        </p:txBody>
      </p:sp>
      <p:pic>
        <p:nvPicPr>
          <p:cNvPr id="12" name="Picture 4">
            <a:extLst>
              <a:ext uri="{FF2B5EF4-FFF2-40B4-BE49-F238E27FC236}">
                <a16:creationId xmlns:a16="http://schemas.microsoft.com/office/drawing/2014/main" id="{F00F9627-35B8-4EB5-A271-EA2D4F60AE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2" y="2304257"/>
            <a:ext cx="1279525"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a:extLst>
              <a:ext uri="{FF2B5EF4-FFF2-40B4-BE49-F238E27FC236}">
                <a16:creationId xmlns:a16="http://schemas.microsoft.com/office/drawing/2014/main" id="{C5F1178C-3957-49CE-B81C-EA5615B70A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7064" y="2304257"/>
            <a:ext cx="1279525"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Arrow Connector 13">
            <a:extLst>
              <a:ext uri="{FF2B5EF4-FFF2-40B4-BE49-F238E27FC236}">
                <a16:creationId xmlns:a16="http://schemas.microsoft.com/office/drawing/2014/main" id="{98333CCD-8D4B-478A-9438-5A4A60914A6E}"/>
              </a:ext>
            </a:extLst>
          </p:cNvPr>
          <p:cNvCxnSpPr>
            <a:cxnSpLocks/>
            <a:stCxn id="12" idx="3"/>
            <a:endCxn id="13" idx="1"/>
          </p:cNvCxnSpPr>
          <p:nvPr/>
        </p:nvCxnSpPr>
        <p:spPr>
          <a:xfrm>
            <a:off x="3260727" y="2944018"/>
            <a:ext cx="1176337" cy="0"/>
          </a:xfrm>
          <a:prstGeom prst="straightConnector1">
            <a:avLst/>
          </a:prstGeom>
          <a:ln w="41275">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15" name="TextBox 18">
            <a:extLst>
              <a:ext uri="{FF2B5EF4-FFF2-40B4-BE49-F238E27FC236}">
                <a16:creationId xmlns:a16="http://schemas.microsoft.com/office/drawing/2014/main" id="{5398A903-E1B8-48D4-862A-9DB42513E5D1}"/>
              </a:ext>
            </a:extLst>
          </p:cNvPr>
          <p:cNvSpPr txBox="1">
            <a:spLocks noChangeArrowheads="1"/>
          </p:cNvSpPr>
          <p:nvPr/>
        </p:nvSpPr>
        <p:spPr bwMode="auto">
          <a:xfrm>
            <a:off x="1682752" y="1950244"/>
            <a:ext cx="23066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5613">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5613">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5613">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5613">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5613">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5613"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5613"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5613"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5613"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b="1" dirty="0">
                <a:solidFill>
                  <a:srgbClr val="000000"/>
                </a:solidFill>
              </a:rPr>
              <a:t>Clinical Teams</a:t>
            </a:r>
          </a:p>
        </p:txBody>
      </p:sp>
      <p:sp>
        <p:nvSpPr>
          <p:cNvPr id="16" name="TextBox 19">
            <a:extLst>
              <a:ext uri="{FF2B5EF4-FFF2-40B4-BE49-F238E27FC236}">
                <a16:creationId xmlns:a16="http://schemas.microsoft.com/office/drawing/2014/main" id="{13743920-6CB3-4757-9C4E-A8FF7FEA5BD9}"/>
              </a:ext>
            </a:extLst>
          </p:cNvPr>
          <p:cNvSpPr txBox="1">
            <a:spLocks noChangeArrowheads="1"/>
          </p:cNvSpPr>
          <p:nvPr/>
        </p:nvSpPr>
        <p:spPr bwMode="auto">
          <a:xfrm>
            <a:off x="3989388" y="1781968"/>
            <a:ext cx="217170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5613">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5613">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5613">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5613">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5613">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5613"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5613"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5613"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5613"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b="1">
                <a:solidFill>
                  <a:srgbClr val="000000"/>
                </a:solidFill>
              </a:rPr>
              <a:t>Coaches</a:t>
            </a:r>
            <a:endParaRPr lang="en-US" altLang="en-US" sz="2500" b="1">
              <a:solidFill>
                <a:srgbClr val="000000"/>
              </a:solidFill>
            </a:endParaRPr>
          </a:p>
        </p:txBody>
      </p:sp>
      <p:sp>
        <p:nvSpPr>
          <p:cNvPr id="17" name="TextBox 34">
            <a:extLst>
              <a:ext uri="{FF2B5EF4-FFF2-40B4-BE49-F238E27FC236}">
                <a16:creationId xmlns:a16="http://schemas.microsoft.com/office/drawing/2014/main" id="{8990F58F-00B7-4E58-9C7F-F8DF51FC56C5}"/>
              </a:ext>
            </a:extLst>
          </p:cNvPr>
          <p:cNvSpPr txBox="1">
            <a:spLocks noChangeArrowheads="1"/>
          </p:cNvSpPr>
          <p:nvPr/>
        </p:nvSpPr>
        <p:spPr bwMode="auto">
          <a:xfrm>
            <a:off x="6834983" y="1499545"/>
            <a:ext cx="3165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5613">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5613">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5613">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5613">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5613">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5613"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5613"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5613"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5613"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b="1" dirty="0">
                <a:solidFill>
                  <a:srgbClr val="000000"/>
                </a:solidFill>
              </a:rPr>
              <a:t>EHR Tools</a:t>
            </a:r>
          </a:p>
        </p:txBody>
      </p:sp>
      <p:sp>
        <p:nvSpPr>
          <p:cNvPr id="18" name="TextBox 35">
            <a:extLst>
              <a:ext uri="{FF2B5EF4-FFF2-40B4-BE49-F238E27FC236}">
                <a16:creationId xmlns:a16="http://schemas.microsoft.com/office/drawing/2014/main" id="{6EF037F4-F434-4B10-A0D0-1F7589415CF3}"/>
              </a:ext>
            </a:extLst>
          </p:cNvPr>
          <p:cNvSpPr txBox="1">
            <a:spLocks noChangeArrowheads="1"/>
          </p:cNvSpPr>
          <p:nvPr/>
        </p:nvSpPr>
        <p:spPr bwMode="auto">
          <a:xfrm>
            <a:off x="7302502" y="4063207"/>
            <a:ext cx="28416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5613">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5613">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5613">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5613">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5613">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5613"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5613"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5613"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5613"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b="1" dirty="0">
                <a:solidFill>
                  <a:srgbClr val="000000"/>
                </a:solidFill>
              </a:rPr>
              <a:t>Performance Metrics</a:t>
            </a:r>
          </a:p>
        </p:txBody>
      </p:sp>
      <p:sp>
        <p:nvSpPr>
          <p:cNvPr id="19" name="TextBox 36">
            <a:extLst>
              <a:ext uri="{FF2B5EF4-FFF2-40B4-BE49-F238E27FC236}">
                <a16:creationId xmlns:a16="http://schemas.microsoft.com/office/drawing/2014/main" id="{A9F557DE-27E2-4DAC-A59D-AECA3BF99B7C}"/>
              </a:ext>
            </a:extLst>
          </p:cNvPr>
          <p:cNvSpPr txBox="1">
            <a:spLocks noChangeArrowheads="1"/>
          </p:cNvSpPr>
          <p:nvPr/>
        </p:nvSpPr>
        <p:spPr bwMode="auto">
          <a:xfrm>
            <a:off x="3656014" y="4147343"/>
            <a:ext cx="28416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5613">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5613">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5613">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5613">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5613">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5613"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5613"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5613"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5613"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b="1">
                <a:solidFill>
                  <a:srgbClr val="000000"/>
                </a:solidFill>
              </a:rPr>
              <a:t>Leaders</a:t>
            </a:r>
          </a:p>
          <a:p>
            <a:pPr algn="ctr" eaLnBrk="1" hangingPunct="1">
              <a:spcBef>
                <a:spcPct val="0"/>
              </a:spcBef>
              <a:buFontTx/>
              <a:buNone/>
            </a:pPr>
            <a:r>
              <a:rPr lang="en-US" altLang="en-US" sz="1800">
                <a:solidFill>
                  <a:srgbClr val="000000"/>
                </a:solidFill>
              </a:rPr>
              <a:t>Operations &amp; Research</a:t>
            </a:r>
          </a:p>
        </p:txBody>
      </p:sp>
      <p:pic>
        <p:nvPicPr>
          <p:cNvPr id="20" name="Picture 2">
            <a:extLst>
              <a:ext uri="{FF2B5EF4-FFF2-40B4-BE49-F238E27FC236}">
                <a16:creationId xmlns:a16="http://schemas.microsoft.com/office/drawing/2014/main" id="{DE6FFC44-9712-492E-AEB2-A47DAD09B1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37489" y="2000250"/>
            <a:ext cx="73025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38">
            <a:extLst>
              <a:ext uri="{FF2B5EF4-FFF2-40B4-BE49-F238E27FC236}">
                <a16:creationId xmlns:a16="http://schemas.microsoft.com/office/drawing/2014/main" id="{68D50D47-17E9-4EAD-B48C-107FF26B911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97742" y="4919932"/>
            <a:ext cx="73025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4">
            <a:extLst>
              <a:ext uri="{FF2B5EF4-FFF2-40B4-BE49-F238E27FC236}">
                <a16:creationId xmlns:a16="http://schemas.microsoft.com/office/drawing/2014/main" id="{BFB2CB11-C353-45B0-9B38-29E2A366284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37064" y="4804569"/>
            <a:ext cx="1279525"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3" name="Straight Arrow Connector 22">
            <a:extLst>
              <a:ext uri="{FF2B5EF4-FFF2-40B4-BE49-F238E27FC236}">
                <a16:creationId xmlns:a16="http://schemas.microsoft.com/office/drawing/2014/main" id="{F87B36CA-4773-4557-AC91-754CB356D424}"/>
              </a:ext>
            </a:extLst>
          </p:cNvPr>
          <p:cNvCxnSpPr>
            <a:cxnSpLocks/>
            <a:stCxn id="13" idx="2"/>
            <a:endCxn id="19" idx="0"/>
          </p:cNvCxnSpPr>
          <p:nvPr/>
        </p:nvCxnSpPr>
        <p:spPr>
          <a:xfrm>
            <a:off x="5076826" y="3583781"/>
            <a:ext cx="0" cy="563562"/>
          </a:xfrm>
          <a:prstGeom prst="straightConnector1">
            <a:avLst/>
          </a:prstGeom>
          <a:ln w="41275">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D7DC4337-D990-41C8-94E4-DF45F48FCD4B}"/>
              </a:ext>
            </a:extLst>
          </p:cNvPr>
          <p:cNvCxnSpPr>
            <a:cxnSpLocks/>
          </p:cNvCxnSpPr>
          <p:nvPr/>
        </p:nvCxnSpPr>
        <p:spPr>
          <a:xfrm flipV="1">
            <a:off x="6056314" y="2366168"/>
            <a:ext cx="1622425" cy="547688"/>
          </a:xfrm>
          <a:prstGeom prst="straightConnector1">
            <a:avLst/>
          </a:prstGeom>
          <a:ln w="41275">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80F6283A-E9D0-4249-9D34-CE5C5319BDA3}"/>
              </a:ext>
            </a:extLst>
          </p:cNvPr>
          <p:cNvCxnSpPr>
            <a:cxnSpLocks/>
          </p:cNvCxnSpPr>
          <p:nvPr/>
        </p:nvCxnSpPr>
        <p:spPr>
          <a:xfrm>
            <a:off x="6092826" y="3456781"/>
            <a:ext cx="1484312" cy="773112"/>
          </a:xfrm>
          <a:prstGeom prst="straightConnector1">
            <a:avLst/>
          </a:prstGeom>
          <a:ln w="41275">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936884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
            <a:extLst>
              <a:ext uri="{FF2B5EF4-FFF2-40B4-BE49-F238E27FC236}">
                <a16:creationId xmlns:a16="http://schemas.microsoft.com/office/drawing/2014/main" id="{16880907-8DAE-4FF7-BA6E-81C8538406C9}"/>
              </a:ext>
            </a:extLst>
          </p:cNvPr>
          <p:cNvSpPr>
            <a:spLocks noGrp="1"/>
          </p:cNvSpPr>
          <p:nvPr>
            <p:ph type="title"/>
          </p:nvPr>
        </p:nvSpPr>
        <p:spPr/>
        <p:txBody>
          <a:bodyPr>
            <a:normAutofit/>
          </a:bodyPr>
          <a:lstStyle/>
          <a:p>
            <a:r>
              <a:rPr lang="en-US" sz="4000" dirty="0">
                <a:solidFill>
                  <a:srgbClr val="007D96"/>
                </a:solidFill>
              </a:rPr>
              <a:t>During SUSTAINMENT</a:t>
            </a:r>
            <a:endParaRPr lang="en-US" sz="4000" dirty="0">
              <a:solidFill>
                <a:schemeClr val="accent4"/>
              </a:solidFill>
            </a:endParaRPr>
          </a:p>
        </p:txBody>
      </p:sp>
      <p:sp>
        <p:nvSpPr>
          <p:cNvPr id="5" name="Slide Number Placeholder 4"/>
          <p:cNvSpPr>
            <a:spLocks noGrp="1"/>
          </p:cNvSpPr>
          <p:nvPr>
            <p:ph type="sldNum" sz="quarter" idx="12"/>
          </p:nvPr>
        </p:nvSpPr>
        <p:spPr/>
        <p:txBody>
          <a:bodyPr/>
          <a:lstStyle/>
          <a:p>
            <a:fld id="{A0C21F26-985F-9D40-A811-D6DE90C3D8D1}" type="slidenum">
              <a:rPr lang="en-US" smtClean="0"/>
              <a:t>122</a:t>
            </a:fld>
            <a:endParaRPr lang="en-US"/>
          </a:p>
        </p:txBody>
      </p:sp>
      <p:pic>
        <p:nvPicPr>
          <p:cNvPr id="12" name="Picture 4">
            <a:extLst>
              <a:ext uri="{FF2B5EF4-FFF2-40B4-BE49-F238E27FC236}">
                <a16:creationId xmlns:a16="http://schemas.microsoft.com/office/drawing/2014/main" id="{F00F9627-35B8-4EB5-A271-EA2D4F60AE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2" y="2304257"/>
            <a:ext cx="1279525"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Arrow Connector 13">
            <a:extLst>
              <a:ext uri="{FF2B5EF4-FFF2-40B4-BE49-F238E27FC236}">
                <a16:creationId xmlns:a16="http://schemas.microsoft.com/office/drawing/2014/main" id="{98333CCD-8D4B-478A-9438-5A4A60914A6E}"/>
              </a:ext>
            </a:extLst>
          </p:cNvPr>
          <p:cNvCxnSpPr>
            <a:cxnSpLocks/>
          </p:cNvCxnSpPr>
          <p:nvPr/>
        </p:nvCxnSpPr>
        <p:spPr>
          <a:xfrm>
            <a:off x="3260727" y="2944019"/>
            <a:ext cx="1176337" cy="0"/>
          </a:xfrm>
          <a:prstGeom prst="straightConnector1">
            <a:avLst/>
          </a:prstGeom>
          <a:ln w="41275">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15" name="TextBox 18">
            <a:extLst>
              <a:ext uri="{FF2B5EF4-FFF2-40B4-BE49-F238E27FC236}">
                <a16:creationId xmlns:a16="http://schemas.microsoft.com/office/drawing/2014/main" id="{5398A903-E1B8-48D4-862A-9DB42513E5D1}"/>
              </a:ext>
            </a:extLst>
          </p:cNvPr>
          <p:cNvSpPr txBox="1">
            <a:spLocks noChangeArrowheads="1"/>
          </p:cNvSpPr>
          <p:nvPr/>
        </p:nvSpPr>
        <p:spPr bwMode="auto">
          <a:xfrm>
            <a:off x="1682752" y="1950244"/>
            <a:ext cx="23066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5613">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5613">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5613">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5613">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5613">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5613"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5613"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5613"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5613"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b="1" dirty="0">
                <a:solidFill>
                  <a:srgbClr val="000000"/>
                </a:solidFill>
              </a:rPr>
              <a:t>Clinical Teams</a:t>
            </a:r>
          </a:p>
        </p:txBody>
      </p:sp>
      <p:sp>
        <p:nvSpPr>
          <p:cNvPr id="17" name="TextBox 34">
            <a:extLst>
              <a:ext uri="{FF2B5EF4-FFF2-40B4-BE49-F238E27FC236}">
                <a16:creationId xmlns:a16="http://schemas.microsoft.com/office/drawing/2014/main" id="{8990F58F-00B7-4E58-9C7F-F8DF51FC56C5}"/>
              </a:ext>
            </a:extLst>
          </p:cNvPr>
          <p:cNvSpPr txBox="1">
            <a:spLocks noChangeArrowheads="1"/>
          </p:cNvSpPr>
          <p:nvPr/>
        </p:nvSpPr>
        <p:spPr bwMode="auto">
          <a:xfrm>
            <a:off x="6834983" y="1499545"/>
            <a:ext cx="3165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5613">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5613">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5613">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5613">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5613">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5613"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5613"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5613"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5613"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b="1" dirty="0">
                <a:solidFill>
                  <a:srgbClr val="000000"/>
                </a:solidFill>
              </a:rPr>
              <a:t>EHR Tools</a:t>
            </a:r>
          </a:p>
        </p:txBody>
      </p:sp>
      <p:sp>
        <p:nvSpPr>
          <p:cNvPr id="18" name="TextBox 35">
            <a:extLst>
              <a:ext uri="{FF2B5EF4-FFF2-40B4-BE49-F238E27FC236}">
                <a16:creationId xmlns:a16="http://schemas.microsoft.com/office/drawing/2014/main" id="{6EF037F4-F434-4B10-A0D0-1F7589415CF3}"/>
              </a:ext>
            </a:extLst>
          </p:cNvPr>
          <p:cNvSpPr txBox="1">
            <a:spLocks noChangeArrowheads="1"/>
          </p:cNvSpPr>
          <p:nvPr/>
        </p:nvSpPr>
        <p:spPr bwMode="auto">
          <a:xfrm>
            <a:off x="7302502" y="4063207"/>
            <a:ext cx="28416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5613">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5613">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5613">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5613">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5613">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5613"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5613"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5613"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5613"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b="1" dirty="0">
                <a:solidFill>
                  <a:srgbClr val="000000"/>
                </a:solidFill>
              </a:rPr>
              <a:t>Performance Metrics</a:t>
            </a:r>
          </a:p>
        </p:txBody>
      </p:sp>
      <p:sp>
        <p:nvSpPr>
          <p:cNvPr id="19" name="TextBox 36">
            <a:extLst>
              <a:ext uri="{FF2B5EF4-FFF2-40B4-BE49-F238E27FC236}">
                <a16:creationId xmlns:a16="http://schemas.microsoft.com/office/drawing/2014/main" id="{A9F557DE-27E2-4DAC-A59D-AECA3BF99B7C}"/>
              </a:ext>
            </a:extLst>
          </p:cNvPr>
          <p:cNvSpPr txBox="1">
            <a:spLocks noChangeArrowheads="1"/>
          </p:cNvSpPr>
          <p:nvPr/>
        </p:nvSpPr>
        <p:spPr bwMode="auto">
          <a:xfrm>
            <a:off x="3825877" y="2078680"/>
            <a:ext cx="28416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5613">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5613">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5613">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5613">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5613">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5613"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5613"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5613"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5613"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b="1" dirty="0">
                <a:solidFill>
                  <a:srgbClr val="000000"/>
                </a:solidFill>
              </a:rPr>
              <a:t>Leaders</a:t>
            </a:r>
          </a:p>
          <a:p>
            <a:pPr algn="ctr" eaLnBrk="1" hangingPunct="1">
              <a:spcBef>
                <a:spcPct val="0"/>
              </a:spcBef>
              <a:buFontTx/>
              <a:buNone/>
            </a:pPr>
            <a:r>
              <a:rPr lang="en-US" altLang="en-US" sz="1800" dirty="0">
                <a:solidFill>
                  <a:srgbClr val="000000"/>
                </a:solidFill>
              </a:rPr>
              <a:t>Operations</a:t>
            </a:r>
          </a:p>
        </p:txBody>
      </p:sp>
      <p:pic>
        <p:nvPicPr>
          <p:cNvPr id="20" name="Picture 2">
            <a:extLst>
              <a:ext uri="{FF2B5EF4-FFF2-40B4-BE49-F238E27FC236}">
                <a16:creationId xmlns:a16="http://schemas.microsoft.com/office/drawing/2014/main" id="{DE6FFC44-9712-492E-AEB2-A47DAD09B1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37489" y="2000250"/>
            <a:ext cx="73025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38">
            <a:extLst>
              <a:ext uri="{FF2B5EF4-FFF2-40B4-BE49-F238E27FC236}">
                <a16:creationId xmlns:a16="http://schemas.microsoft.com/office/drawing/2014/main" id="{68D50D47-17E9-4EAD-B48C-107FF26B91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58188" y="4894203"/>
            <a:ext cx="73025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4">
            <a:extLst>
              <a:ext uri="{FF2B5EF4-FFF2-40B4-BE49-F238E27FC236}">
                <a16:creationId xmlns:a16="http://schemas.microsoft.com/office/drawing/2014/main" id="{BFB2CB11-C353-45B0-9B38-29E2A366284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7889" y="2760021"/>
            <a:ext cx="1279525"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Straight Arrow Connector 23">
            <a:extLst>
              <a:ext uri="{FF2B5EF4-FFF2-40B4-BE49-F238E27FC236}">
                <a16:creationId xmlns:a16="http://schemas.microsoft.com/office/drawing/2014/main" id="{D7DC4337-D990-41C8-94E4-DF45F48FCD4B}"/>
              </a:ext>
            </a:extLst>
          </p:cNvPr>
          <p:cNvCxnSpPr>
            <a:cxnSpLocks/>
          </p:cNvCxnSpPr>
          <p:nvPr/>
        </p:nvCxnSpPr>
        <p:spPr>
          <a:xfrm flipV="1">
            <a:off x="6096000" y="2347883"/>
            <a:ext cx="1582738" cy="577849"/>
          </a:xfrm>
          <a:prstGeom prst="straightConnector1">
            <a:avLst/>
          </a:prstGeom>
          <a:ln w="41275">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80F6283A-E9D0-4249-9D34-CE5C5319BDA3}"/>
              </a:ext>
            </a:extLst>
          </p:cNvPr>
          <p:cNvCxnSpPr>
            <a:cxnSpLocks/>
          </p:cNvCxnSpPr>
          <p:nvPr/>
        </p:nvCxnSpPr>
        <p:spPr>
          <a:xfrm>
            <a:off x="6096000" y="3565493"/>
            <a:ext cx="1481138" cy="646112"/>
          </a:xfrm>
          <a:prstGeom prst="straightConnector1">
            <a:avLst/>
          </a:prstGeom>
          <a:ln w="41275">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069044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Sustainment Evaluation</a:t>
            </a:r>
          </a:p>
        </p:txBody>
      </p:sp>
      <p:sp>
        <p:nvSpPr>
          <p:cNvPr id="5" name="Slide Number Placeholder 4"/>
          <p:cNvSpPr>
            <a:spLocks noGrp="1"/>
          </p:cNvSpPr>
          <p:nvPr>
            <p:ph type="sldNum" sz="quarter" idx="12"/>
          </p:nvPr>
        </p:nvSpPr>
        <p:spPr/>
        <p:txBody>
          <a:bodyPr/>
          <a:lstStyle/>
          <a:p>
            <a:fld id="{A0C21F26-985F-9D40-A811-D6DE90C3D8D1}" type="slidenum">
              <a:rPr lang="en-US" smtClean="0"/>
              <a:t>123</a:t>
            </a:fld>
            <a:endParaRPr lang="en-US"/>
          </a:p>
        </p:txBody>
      </p:sp>
      <p:sp>
        <p:nvSpPr>
          <p:cNvPr id="7" name="Content Placeholder 3">
            <a:extLst>
              <a:ext uri="{FF2B5EF4-FFF2-40B4-BE49-F238E27FC236}">
                <a16:creationId xmlns:a16="http://schemas.microsoft.com/office/drawing/2014/main" id="{FF0C4E43-4596-48A6-AB18-97D404AFEB19}"/>
              </a:ext>
            </a:extLst>
          </p:cNvPr>
          <p:cNvSpPr txBox="1">
            <a:spLocks/>
          </p:cNvSpPr>
          <p:nvPr/>
        </p:nvSpPr>
        <p:spPr>
          <a:xfrm>
            <a:off x="2012895" y="2013255"/>
            <a:ext cx="8408921" cy="2146261"/>
          </a:xfrm>
          <a:prstGeom prst="rect">
            <a:avLst/>
          </a:prstGeom>
        </p:spPr>
        <p:txBody>
          <a:bodyPr vert="horz" lIns="86493" tIns="43247" rIns="86493" bIns="43247" rtlCol="0">
            <a:noAutofit/>
          </a:bodyPr>
          <a:lstStyle>
            <a:lvl1pPr marL="0" indent="0" algn="l" defTabSz="432465" rtl="0" eaLnBrk="1" latinLnBrk="0" hangingPunct="1">
              <a:spcBef>
                <a:spcPts val="378"/>
              </a:spcBef>
              <a:spcAft>
                <a:spcPts val="568"/>
              </a:spcAft>
              <a:buClr>
                <a:srgbClr val="78BE20"/>
              </a:buClr>
              <a:buSzPct val="90000"/>
              <a:buFont typeface="Wingdings" charset="2"/>
              <a:buNone/>
              <a:defRPr sz="2800" kern="1200">
                <a:solidFill>
                  <a:schemeClr val="tx1"/>
                </a:solidFill>
                <a:latin typeface="Century Gothic" panose="020B0502020202020204" pitchFamily="34" charset="0"/>
                <a:ea typeface="+mn-ea"/>
                <a:cs typeface="+mn-cs"/>
              </a:defRPr>
            </a:lvl1pPr>
            <a:lvl2pPr marL="276297" indent="-168181" algn="l" defTabSz="432465" rtl="0" eaLnBrk="1" latinLnBrk="0" hangingPunct="1">
              <a:spcBef>
                <a:spcPts val="378"/>
              </a:spcBef>
              <a:spcAft>
                <a:spcPts val="568"/>
              </a:spcAft>
              <a:buClr>
                <a:schemeClr val="accent2">
                  <a:lumMod val="60000"/>
                  <a:lumOff val="40000"/>
                </a:schemeClr>
              </a:buClr>
              <a:buSzPct val="80000"/>
              <a:buFont typeface="Wingdings" charset="2"/>
              <a:buChar char="§"/>
              <a:defRPr sz="2800" kern="1200">
                <a:solidFill>
                  <a:schemeClr val="tx1"/>
                </a:solidFill>
                <a:latin typeface="Century Gothic" panose="020B0502020202020204" pitchFamily="34" charset="0"/>
                <a:ea typeface="+mn-ea"/>
                <a:cs typeface="+mn-cs"/>
              </a:defRPr>
            </a:lvl2pPr>
            <a:lvl3pPr marL="540582" indent="-156168" algn="l" defTabSz="432465" rtl="0" eaLnBrk="1" latinLnBrk="0" hangingPunct="1">
              <a:spcBef>
                <a:spcPts val="378"/>
              </a:spcBef>
              <a:spcAft>
                <a:spcPts val="568"/>
              </a:spcAft>
              <a:buClr>
                <a:schemeClr val="accent2">
                  <a:lumMod val="60000"/>
                  <a:lumOff val="40000"/>
                </a:schemeClr>
              </a:buClr>
              <a:buSzPct val="80000"/>
              <a:buFont typeface="Wingdings" charset="2"/>
              <a:buChar char="§"/>
              <a:defRPr sz="2800" kern="1200">
                <a:solidFill>
                  <a:schemeClr val="tx1"/>
                </a:solidFill>
                <a:latin typeface="Century Gothic" panose="020B0502020202020204" pitchFamily="34" charset="0"/>
                <a:ea typeface="+mn-ea"/>
                <a:cs typeface="+mn-cs"/>
              </a:defRPr>
            </a:lvl3pPr>
            <a:lvl4pPr marL="756815" indent="-156168" algn="l" defTabSz="432465" rtl="0" eaLnBrk="1" latinLnBrk="0" hangingPunct="1">
              <a:spcBef>
                <a:spcPts val="378"/>
              </a:spcBef>
              <a:spcAft>
                <a:spcPts val="568"/>
              </a:spcAft>
              <a:buClr>
                <a:schemeClr val="accent2">
                  <a:lumMod val="60000"/>
                  <a:lumOff val="40000"/>
                </a:schemeClr>
              </a:buClr>
              <a:buSzPct val="80000"/>
              <a:buFont typeface="Wingdings" charset="2"/>
              <a:buChar char="§"/>
              <a:defRPr sz="2800" kern="1200">
                <a:solidFill>
                  <a:schemeClr val="tx1"/>
                </a:solidFill>
                <a:latin typeface="Century Gothic" panose="020B0502020202020204" pitchFamily="34" charset="0"/>
                <a:ea typeface="+mn-ea"/>
                <a:cs typeface="+mn-cs"/>
              </a:defRPr>
            </a:lvl4pPr>
            <a:lvl5pPr marL="973047" indent="-156168" algn="l" defTabSz="432465" rtl="0" eaLnBrk="1" latinLnBrk="0" hangingPunct="1">
              <a:spcBef>
                <a:spcPts val="378"/>
              </a:spcBef>
              <a:spcAft>
                <a:spcPts val="568"/>
              </a:spcAft>
              <a:buClr>
                <a:schemeClr val="accent2">
                  <a:lumMod val="60000"/>
                  <a:lumOff val="40000"/>
                </a:schemeClr>
              </a:buClr>
              <a:buSzPct val="80000"/>
              <a:buFont typeface="Wingdings" charset="2"/>
              <a:buChar char="§"/>
              <a:defRPr sz="2800" kern="1200">
                <a:solidFill>
                  <a:schemeClr val="tx1"/>
                </a:solidFill>
                <a:latin typeface="Century Gothic" panose="020B0502020202020204" pitchFamily="34" charset="0"/>
                <a:ea typeface="+mn-ea"/>
                <a:cs typeface="+mn-cs"/>
              </a:defRPr>
            </a:lvl5pPr>
            <a:lvl6pPr marL="2378560" indent="-216233" algn="l" defTabSz="432465" rtl="0" eaLnBrk="1" latinLnBrk="0" hangingPunct="1">
              <a:spcBef>
                <a:spcPct val="20000"/>
              </a:spcBef>
              <a:buFont typeface="Arial"/>
              <a:buChar char="•"/>
              <a:defRPr sz="1900" kern="1200">
                <a:solidFill>
                  <a:schemeClr val="tx1"/>
                </a:solidFill>
                <a:latin typeface="+mn-lt"/>
                <a:ea typeface="+mn-ea"/>
                <a:cs typeface="+mn-cs"/>
              </a:defRPr>
            </a:lvl6pPr>
            <a:lvl7pPr marL="2811026" indent="-216233" algn="l" defTabSz="432465" rtl="0" eaLnBrk="1" latinLnBrk="0" hangingPunct="1">
              <a:spcBef>
                <a:spcPct val="20000"/>
              </a:spcBef>
              <a:buFont typeface="Arial"/>
              <a:buChar char="•"/>
              <a:defRPr sz="1900" kern="1200">
                <a:solidFill>
                  <a:schemeClr val="tx1"/>
                </a:solidFill>
                <a:latin typeface="+mn-lt"/>
                <a:ea typeface="+mn-ea"/>
                <a:cs typeface="+mn-cs"/>
              </a:defRPr>
            </a:lvl7pPr>
            <a:lvl8pPr marL="3243491" indent="-216233" algn="l" defTabSz="432465" rtl="0" eaLnBrk="1" latinLnBrk="0" hangingPunct="1">
              <a:spcBef>
                <a:spcPct val="20000"/>
              </a:spcBef>
              <a:buFont typeface="Arial"/>
              <a:buChar char="•"/>
              <a:defRPr sz="1900" kern="1200">
                <a:solidFill>
                  <a:schemeClr val="tx1"/>
                </a:solidFill>
                <a:latin typeface="+mn-lt"/>
                <a:ea typeface="+mn-ea"/>
                <a:cs typeface="+mn-cs"/>
              </a:defRPr>
            </a:lvl8pPr>
            <a:lvl9pPr marL="3675957" indent="-216233" algn="l" defTabSz="432465" rtl="0" eaLnBrk="1" latinLnBrk="0" hangingPunct="1">
              <a:spcBef>
                <a:spcPct val="20000"/>
              </a:spcBef>
              <a:buFont typeface="Arial"/>
              <a:buChar char="•"/>
              <a:defRPr sz="1900" kern="1200">
                <a:solidFill>
                  <a:schemeClr val="tx1"/>
                </a:solidFill>
                <a:latin typeface="+mn-lt"/>
                <a:ea typeface="+mn-ea"/>
                <a:cs typeface="+mn-cs"/>
              </a:defRPr>
            </a:lvl9pPr>
          </a:lstStyle>
          <a:p>
            <a:pPr marL="457200" indent="-457200">
              <a:buClr>
                <a:srgbClr val="F57D20"/>
              </a:buClr>
              <a:buSzPct val="80000"/>
              <a:buFont typeface="+mj-lt"/>
              <a:buAutoNum type="arabicPeriod"/>
            </a:pPr>
            <a:r>
              <a:rPr lang="en-US" sz="3600" dirty="0"/>
              <a:t>Statistical analyses (pre-planned)</a:t>
            </a:r>
          </a:p>
          <a:p>
            <a:pPr marL="457200" indent="-457200">
              <a:buClr>
                <a:srgbClr val="F57D20"/>
              </a:buClr>
              <a:buSzPct val="80000"/>
              <a:buFont typeface="+mj-lt"/>
              <a:buAutoNum type="arabicPeriod"/>
            </a:pPr>
            <a:r>
              <a:rPr lang="en-US" sz="3600" dirty="0"/>
              <a:t>Descriptive (performance metrics)</a:t>
            </a:r>
          </a:p>
          <a:p>
            <a:pPr lvl="1" indent="0" algn="r">
              <a:spcBef>
                <a:spcPts val="0"/>
              </a:spcBef>
              <a:spcAft>
                <a:spcPts val="0"/>
              </a:spcAft>
              <a:buNone/>
            </a:pPr>
            <a:endParaRPr lang="en-US" sz="1600" dirty="0"/>
          </a:p>
          <a:p>
            <a:pPr marL="396875">
              <a:buClr>
                <a:srgbClr val="F57D20"/>
              </a:buClr>
              <a:buSzPct val="80000"/>
            </a:pPr>
            <a:endParaRPr lang="en-US" dirty="0"/>
          </a:p>
        </p:txBody>
      </p:sp>
    </p:spTree>
    <p:extLst>
      <p:ext uri="{BB962C8B-B14F-4D97-AF65-F5344CB8AC3E}">
        <p14:creationId xmlns:p14="http://schemas.microsoft.com/office/powerpoint/2010/main" val="80777434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a:t>Statistical Analyses</a:t>
            </a:r>
          </a:p>
        </p:txBody>
      </p:sp>
      <p:sp>
        <p:nvSpPr>
          <p:cNvPr id="4" name="Content Placeholder 3"/>
          <p:cNvSpPr>
            <a:spLocks noGrp="1"/>
          </p:cNvSpPr>
          <p:nvPr>
            <p:ph idx="1"/>
          </p:nvPr>
        </p:nvSpPr>
        <p:spPr>
          <a:xfrm>
            <a:off x="774403" y="1373141"/>
            <a:ext cx="10962326" cy="4958964"/>
          </a:xfrm>
        </p:spPr>
        <p:txBody>
          <a:bodyPr>
            <a:noAutofit/>
          </a:bodyPr>
          <a:lstStyle/>
          <a:p>
            <a:pPr marL="342900" indent="-342900">
              <a:buClr>
                <a:srgbClr val="F57D20"/>
              </a:buClr>
              <a:buSzPct val="80000"/>
              <a:buFont typeface="Wingdings" panose="05000000000000000000" pitchFamily="2" charset="2"/>
              <a:buChar char="§"/>
            </a:pPr>
            <a:r>
              <a:rPr lang="en-US" dirty="0"/>
              <a:t>Pre-planned, comparing </a:t>
            </a:r>
            <a:r>
              <a:rPr lang="en-US" b="1" dirty="0"/>
              <a:t>3 phases</a:t>
            </a:r>
          </a:p>
          <a:p>
            <a:pPr marL="619197" lvl="1" indent="-342900">
              <a:buFont typeface="Wingdings" panose="05000000000000000000" pitchFamily="2" charset="2"/>
              <a:buChar char="ü"/>
            </a:pPr>
            <a:r>
              <a:rPr lang="en-US" dirty="0"/>
              <a:t>Main outcomes: 1) Brief alcohol counseling, 2) AUD treatment engagement</a:t>
            </a:r>
          </a:p>
          <a:p>
            <a:pPr marL="342900" indent="-342900">
              <a:buClr>
                <a:srgbClr val="F57D20"/>
              </a:buClr>
              <a:buSzPct val="80000"/>
              <a:buFont typeface="Wingdings" panose="05000000000000000000" pitchFamily="2" charset="2"/>
              <a:buChar char="§"/>
            </a:pPr>
            <a:r>
              <a:rPr lang="en-US" dirty="0"/>
              <a:t>General linear mixed models (GLMM)</a:t>
            </a:r>
          </a:p>
          <a:p>
            <a:pPr marL="619197" lvl="1" indent="-342900">
              <a:buFont typeface="Wingdings" panose="05000000000000000000" pitchFamily="2" charset="2"/>
              <a:buChar char="ü"/>
            </a:pPr>
            <a:r>
              <a:rPr lang="en-US" dirty="0"/>
              <a:t>Random effects for patient and site</a:t>
            </a:r>
          </a:p>
          <a:p>
            <a:pPr marL="606425" lvl="2" indent="-261938">
              <a:buFont typeface="Wingdings" panose="05000000000000000000" pitchFamily="2" charset="2"/>
              <a:buChar char="ü"/>
            </a:pPr>
            <a:r>
              <a:rPr lang="en-US" dirty="0"/>
              <a:t>Accounts for correlation (same person &amp; site)</a:t>
            </a:r>
          </a:p>
          <a:p>
            <a:pPr marL="606425" lvl="2" indent="-261938">
              <a:buFont typeface="Wingdings" panose="05000000000000000000" pitchFamily="2" charset="2"/>
              <a:buChar char="ü"/>
            </a:pPr>
            <a:r>
              <a:rPr lang="en-US" dirty="0"/>
              <a:t>Adjusted for </a:t>
            </a:r>
          </a:p>
          <a:p>
            <a:pPr marL="895350" lvl="2" indent="-271463">
              <a:buFont typeface="Courier New" panose="02070309020205020404" pitchFamily="49" charset="0"/>
              <a:buChar char="o"/>
            </a:pPr>
            <a:r>
              <a:rPr lang="en-US" dirty="0"/>
              <a:t>Time: calendar month </a:t>
            </a:r>
          </a:p>
          <a:p>
            <a:pPr marL="895350" lvl="2" indent="-271463">
              <a:buFont typeface="Courier New" panose="02070309020205020404" pitchFamily="49" charset="0"/>
              <a:buChar char="o"/>
            </a:pPr>
            <a:r>
              <a:rPr lang="en-US" dirty="0"/>
              <a:t>Stratification variable: Year 1 vs 2-3</a:t>
            </a:r>
          </a:p>
          <a:p>
            <a:pPr lvl="1" indent="0" algn="r">
              <a:spcBef>
                <a:spcPts val="0"/>
              </a:spcBef>
              <a:spcAft>
                <a:spcPts val="0"/>
              </a:spcAft>
              <a:buNone/>
            </a:pPr>
            <a:endParaRPr lang="en-US" sz="1600" dirty="0"/>
          </a:p>
          <a:p>
            <a:pPr marL="396875">
              <a:buClr>
                <a:srgbClr val="F57D20"/>
              </a:buClr>
              <a:buSzPct val="80000"/>
            </a:pPr>
            <a:endParaRPr lang="en-US" dirty="0"/>
          </a:p>
        </p:txBody>
      </p:sp>
      <p:sp>
        <p:nvSpPr>
          <p:cNvPr id="5" name="Slide Number Placeholder 4"/>
          <p:cNvSpPr>
            <a:spLocks noGrp="1"/>
          </p:cNvSpPr>
          <p:nvPr>
            <p:ph type="sldNum" sz="quarter" idx="12"/>
          </p:nvPr>
        </p:nvSpPr>
        <p:spPr/>
        <p:txBody>
          <a:bodyPr/>
          <a:lstStyle/>
          <a:p>
            <a:fld id="{A0C21F26-985F-9D40-A811-D6DE90C3D8D1}" type="slidenum">
              <a:rPr lang="en-US" smtClean="0"/>
              <a:t>124</a:t>
            </a:fld>
            <a:endParaRPr lang="en-US"/>
          </a:p>
        </p:txBody>
      </p:sp>
      <p:sp>
        <p:nvSpPr>
          <p:cNvPr id="2" name="TextBox 1">
            <a:extLst>
              <a:ext uri="{FF2B5EF4-FFF2-40B4-BE49-F238E27FC236}">
                <a16:creationId xmlns:a16="http://schemas.microsoft.com/office/drawing/2014/main" id="{100CDEE2-CA11-4A39-9DB9-6055DDB3D15E}"/>
              </a:ext>
            </a:extLst>
          </p:cNvPr>
          <p:cNvSpPr txBox="1"/>
          <p:nvPr/>
        </p:nvSpPr>
        <p:spPr>
          <a:xfrm>
            <a:off x="6748869" y="6110328"/>
            <a:ext cx="5293489" cy="646331"/>
          </a:xfrm>
          <a:prstGeom prst="rect">
            <a:avLst/>
          </a:prstGeom>
          <a:noFill/>
        </p:spPr>
        <p:txBody>
          <a:bodyPr wrap="square" rtlCol="0">
            <a:spAutoFit/>
          </a:bodyPr>
          <a:lstStyle/>
          <a:p>
            <a:r>
              <a:rPr lang="en-US" dirty="0"/>
              <a:t>Bobb IJERPH 2017; Glass Implementation Science 2018</a:t>
            </a:r>
          </a:p>
          <a:p>
            <a:endParaRPr lang="en-US" dirty="0"/>
          </a:p>
        </p:txBody>
      </p:sp>
    </p:spTree>
    <p:extLst>
      <p:ext uri="{BB962C8B-B14F-4D97-AF65-F5344CB8AC3E}">
        <p14:creationId xmlns:p14="http://schemas.microsoft.com/office/powerpoint/2010/main" val="55525707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89D45-9BF7-47E5-B628-C6F25A35F088}"/>
              </a:ext>
            </a:extLst>
          </p:cNvPr>
          <p:cNvSpPr>
            <a:spLocks noGrp="1"/>
          </p:cNvSpPr>
          <p:nvPr>
            <p:ph type="title"/>
          </p:nvPr>
        </p:nvSpPr>
        <p:spPr/>
        <p:txBody>
          <a:bodyPr>
            <a:normAutofit/>
          </a:bodyPr>
          <a:lstStyle/>
          <a:p>
            <a:r>
              <a:rPr lang="en-US" dirty="0"/>
              <a:t>3 Phase Comparisons</a:t>
            </a:r>
            <a:endParaRPr lang="en-US" dirty="0">
              <a:solidFill>
                <a:srgbClr val="007D96"/>
              </a:solidFill>
            </a:endParaRPr>
          </a:p>
        </p:txBody>
      </p:sp>
      <p:sp>
        <p:nvSpPr>
          <p:cNvPr id="4" name="Slide Number Placeholder 3">
            <a:extLst>
              <a:ext uri="{FF2B5EF4-FFF2-40B4-BE49-F238E27FC236}">
                <a16:creationId xmlns:a16="http://schemas.microsoft.com/office/drawing/2014/main" id="{625B7AED-D8FC-4409-BF69-E0ACEEAFC707}"/>
              </a:ext>
            </a:extLst>
          </p:cNvPr>
          <p:cNvSpPr>
            <a:spLocks noGrp="1"/>
          </p:cNvSpPr>
          <p:nvPr>
            <p:ph type="sldNum" sz="quarter" idx="12"/>
          </p:nvPr>
        </p:nvSpPr>
        <p:spPr/>
        <p:txBody>
          <a:bodyPr/>
          <a:lstStyle/>
          <a:p>
            <a:fld id="{A0C21F26-985F-9D40-A811-D6DE90C3D8D1}" type="slidenum">
              <a:rPr lang="en-US" smtClean="0">
                <a:solidFill>
                  <a:prstClr val="white">
                    <a:lumMod val="50000"/>
                  </a:prstClr>
                </a:solidFill>
              </a:rPr>
              <a:pPr/>
              <a:t>125</a:t>
            </a:fld>
            <a:endParaRPr lang="en-US">
              <a:solidFill>
                <a:prstClr val="white">
                  <a:lumMod val="50000"/>
                </a:prstClr>
              </a:solidFill>
            </a:endParaRPr>
          </a:p>
        </p:txBody>
      </p:sp>
      <p:sp>
        <p:nvSpPr>
          <p:cNvPr id="5" name="Text Box 2">
            <a:extLst>
              <a:ext uri="{FF2B5EF4-FFF2-40B4-BE49-F238E27FC236}">
                <a16:creationId xmlns:a16="http://schemas.microsoft.com/office/drawing/2014/main" id="{7DAD09B6-3F64-4291-A8E2-EF5F3A2E0077}"/>
              </a:ext>
            </a:extLst>
          </p:cNvPr>
          <p:cNvSpPr txBox="1">
            <a:spLocks noChangeArrowheads="1"/>
          </p:cNvSpPr>
          <p:nvPr/>
        </p:nvSpPr>
        <p:spPr bwMode="auto">
          <a:xfrm>
            <a:off x="5629804" y="4047757"/>
            <a:ext cx="4905488" cy="467729"/>
          </a:xfrm>
          <a:prstGeom prst="rect">
            <a:avLst/>
          </a:prstGeom>
          <a:solidFill>
            <a:srgbClr val="FFFFFF"/>
          </a:solidFill>
          <a:ln w="9525">
            <a:solidFill>
              <a:schemeClr val="tx1"/>
            </a:solidFill>
            <a:miter lim="800000"/>
            <a:headEnd/>
            <a:tailEnd/>
          </a:ln>
        </p:spPr>
        <p:txBody>
          <a:bodyPr rot="0" vert="horz" wrap="square" lIns="45720" tIns="45720" rIns="45720" bIns="45720" anchor="t" anchorCtr="0">
            <a:noAutofit/>
          </a:bodyPr>
          <a:lstStyle/>
          <a:p>
            <a:pPr>
              <a:spcBef>
                <a:spcPts val="600"/>
              </a:spcBef>
            </a:pPr>
            <a:r>
              <a:rPr lang="en-US" sz="2000" dirty="0">
                <a:latin typeface="Century Gothic" panose="020B0502020202020204" pitchFamily="34" charset="0"/>
                <a:ea typeface="Times New Roman" panose="02020603050405020304" pitchFamily="18" charset="0"/>
                <a:cs typeface="Times New Roman" panose="02020603050405020304" pitchFamily="18" charset="0"/>
              </a:rPr>
              <a:t>Randomly assigned launch date</a:t>
            </a:r>
          </a:p>
        </p:txBody>
      </p:sp>
      <p:graphicFrame>
        <p:nvGraphicFramePr>
          <p:cNvPr id="6" name="Table 5">
            <a:extLst>
              <a:ext uri="{FF2B5EF4-FFF2-40B4-BE49-F238E27FC236}">
                <a16:creationId xmlns:a16="http://schemas.microsoft.com/office/drawing/2014/main" id="{597505B5-6EF0-4725-BA2E-00740398A827}"/>
              </a:ext>
            </a:extLst>
          </p:cNvPr>
          <p:cNvGraphicFramePr>
            <a:graphicFrameLocks noGrp="1"/>
          </p:cNvGraphicFramePr>
          <p:nvPr/>
        </p:nvGraphicFramePr>
        <p:xfrm>
          <a:off x="1722431" y="1835160"/>
          <a:ext cx="8767444" cy="2008887"/>
        </p:xfrm>
        <a:graphic>
          <a:graphicData uri="http://schemas.openxmlformats.org/drawingml/2006/table">
            <a:tbl>
              <a:tblPr firstRow="1" firstCol="1" bandRow="1">
                <a:tableStyleId>{5C22544A-7EE6-4342-B048-85BDC9FD1C3A}</a:tableStyleId>
              </a:tblPr>
              <a:tblGrid>
                <a:gridCol w="1598511">
                  <a:extLst>
                    <a:ext uri="{9D8B030D-6E8A-4147-A177-3AD203B41FA5}">
                      <a16:colId xmlns:a16="http://schemas.microsoft.com/office/drawing/2014/main" val="3471003215"/>
                    </a:ext>
                  </a:extLst>
                </a:gridCol>
                <a:gridCol w="841381">
                  <a:extLst>
                    <a:ext uri="{9D8B030D-6E8A-4147-A177-3AD203B41FA5}">
                      <a16:colId xmlns:a16="http://schemas.microsoft.com/office/drawing/2014/main" val="3301701472"/>
                    </a:ext>
                  </a:extLst>
                </a:gridCol>
                <a:gridCol w="1049467">
                  <a:extLst>
                    <a:ext uri="{9D8B030D-6E8A-4147-A177-3AD203B41FA5}">
                      <a16:colId xmlns:a16="http://schemas.microsoft.com/office/drawing/2014/main" val="3974151703"/>
                    </a:ext>
                  </a:extLst>
                </a:gridCol>
                <a:gridCol w="834816">
                  <a:extLst>
                    <a:ext uri="{9D8B030D-6E8A-4147-A177-3AD203B41FA5}">
                      <a16:colId xmlns:a16="http://schemas.microsoft.com/office/drawing/2014/main" val="1740632101"/>
                    </a:ext>
                  </a:extLst>
                </a:gridCol>
                <a:gridCol w="884187">
                  <a:extLst>
                    <a:ext uri="{9D8B030D-6E8A-4147-A177-3AD203B41FA5}">
                      <a16:colId xmlns:a16="http://schemas.microsoft.com/office/drawing/2014/main" val="3777402133"/>
                    </a:ext>
                  </a:extLst>
                </a:gridCol>
                <a:gridCol w="916049">
                  <a:extLst>
                    <a:ext uri="{9D8B030D-6E8A-4147-A177-3AD203B41FA5}">
                      <a16:colId xmlns:a16="http://schemas.microsoft.com/office/drawing/2014/main" val="3165263757"/>
                    </a:ext>
                  </a:extLst>
                </a:gridCol>
                <a:gridCol w="909677">
                  <a:extLst>
                    <a:ext uri="{9D8B030D-6E8A-4147-A177-3AD203B41FA5}">
                      <a16:colId xmlns:a16="http://schemas.microsoft.com/office/drawing/2014/main" val="3158818866"/>
                    </a:ext>
                  </a:extLst>
                </a:gridCol>
                <a:gridCol w="1733356">
                  <a:extLst>
                    <a:ext uri="{9D8B030D-6E8A-4147-A177-3AD203B41FA5}">
                      <a16:colId xmlns:a16="http://schemas.microsoft.com/office/drawing/2014/main" val="1336508790"/>
                    </a:ext>
                  </a:extLst>
                </a:gridCol>
              </a:tblGrid>
              <a:tr h="0">
                <a:tc gridSpan="8">
                  <a:txBody>
                    <a:bodyPr/>
                    <a:lstStyle/>
                    <a:p>
                      <a:pPr marL="0" marR="0" algn="ctr">
                        <a:lnSpc>
                          <a:spcPct val="115000"/>
                        </a:lnSpc>
                        <a:spcBef>
                          <a:spcPts val="0"/>
                        </a:spcBef>
                        <a:spcAft>
                          <a:spcPts val="0"/>
                        </a:spcAft>
                      </a:pPr>
                      <a:r>
                        <a:rPr lang="en-US" sz="2200" b="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Months </a:t>
                      </a:r>
                    </a:p>
                  </a:txBody>
                  <a:tcPr marL="68580" marR="68580" marT="0" marB="0" anchor="ctr">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pPr marL="0" marR="0" algn="ctr">
                        <a:lnSpc>
                          <a:spcPct val="115000"/>
                        </a:lnSpc>
                        <a:spcBef>
                          <a:spcPts val="0"/>
                        </a:spcBef>
                        <a:spcAft>
                          <a:spcPts val="0"/>
                        </a:spcAft>
                      </a:pPr>
                      <a:endParaRPr lang="en-US" sz="2400" b="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pPr marL="0" marR="0" algn="ctr">
                        <a:lnSpc>
                          <a:spcPct val="115000"/>
                        </a:lnSpc>
                        <a:spcBef>
                          <a:spcPts val="0"/>
                        </a:spcBef>
                        <a:spcAft>
                          <a:spcPts val="0"/>
                        </a:spcAft>
                      </a:pPr>
                      <a:endParaRPr lang="en-US" sz="2400" b="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algn="ctr">
                        <a:lnSpc>
                          <a:spcPct val="115000"/>
                        </a:lnSpc>
                        <a:spcBef>
                          <a:spcPts val="0"/>
                        </a:spcBef>
                        <a:spcAft>
                          <a:spcPts val="0"/>
                        </a:spcAft>
                      </a:pPr>
                      <a:endParaRPr lang="en-US" sz="2400" b="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986942270"/>
                  </a:ext>
                </a:extLst>
              </a:tr>
              <a:tr h="0">
                <a:tc>
                  <a:txBody>
                    <a:bodyPr/>
                    <a:lstStyle/>
                    <a:p>
                      <a:pPr marL="0" algn="ctr" defTabSz="432465" rtl="0" eaLnBrk="1" latinLnBrk="0" hangingPunct="1"/>
                      <a:r>
                        <a:rPr lang="en-US" sz="1600" b="0" kern="1200" dirty="0">
                          <a:solidFill>
                            <a:schemeClr val="tx1"/>
                          </a:solidFill>
                          <a:latin typeface="Century Gothic" panose="020B0502020202020204" pitchFamily="34" charset="0"/>
                          <a:ea typeface="+mn-ea"/>
                          <a:cs typeface="+mn-cs"/>
                        </a:rPr>
                        <a:t>Variable</a:t>
                      </a:r>
                      <a:endParaRPr lang="en-US" sz="2000" b="0" kern="1200" dirty="0">
                        <a:solidFill>
                          <a:schemeClr val="tx1"/>
                        </a:solidFill>
                        <a:latin typeface="Century Gothic" panose="020B0502020202020204"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solidFill>
                          <a:latin typeface="Century Gothic" panose="020B0502020202020204" pitchFamily="34" charset="0"/>
                        </a:rPr>
                        <a:t>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a:solidFill>
                            <a:schemeClr val="tx1"/>
                          </a:solidFill>
                          <a:latin typeface="Century Gothic" panose="020B0502020202020204" pitchFamily="34" charset="0"/>
                        </a:rPr>
                        <a:t>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a:solidFill>
                            <a:schemeClr val="tx1"/>
                          </a:solidFill>
                          <a:latin typeface="Century Gothic" panose="020B0502020202020204" pitchFamily="34" charset="0"/>
                        </a:rPr>
                        <a:t>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solidFill>
                          <a:latin typeface="Century Gothic" panose="020B0502020202020204" pitchFamily="34" charset="0"/>
                        </a:rPr>
                        <a:t>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solidFill>
                          <a:latin typeface="Century Gothic" panose="020B0502020202020204" pitchFamily="34" charset="0"/>
                        </a:rPr>
                        <a:t>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solidFill>
                          <a:latin typeface="Century Gothic" panose="020B0502020202020204" pitchFamily="34" charset="0"/>
                        </a:rPr>
                        <a:t>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2000" b="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Variable</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52736470"/>
                  </a:ext>
                </a:extLst>
              </a:tr>
              <a:tr h="0">
                <a:tc>
                  <a:txBody>
                    <a:bodyPr/>
                    <a:lstStyle/>
                    <a:p>
                      <a:pPr marL="0" algn="ctr" defTabSz="432465" rtl="0" eaLnBrk="1" latinLnBrk="0" hangingPunct="1"/>
                      <a:r>
                        <a:rPr lang="en-US" sz="2000" b="1" kern="1200" dirty="0">
                          <a:solidFill>
                            <a:schemeClr val="bg1"/>
                          </a:solidFill>
                          <a:latin typeface="Century Gothic" panose="020B0502020202020204" pitchFamily="34" charset="0"/>
                          <a:ea typeface="+mn-ea"/>
                          <a:cs typeface="+mn-cs"/>
                        </a:rPr>
                        <a:t>Phase 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BA6"/>
                    </a:solidFill>
                  </a:tcPr>
                </a:tc>
                <a:tc gridSpan="2">
                  <a:txBody>
                    <a:bodyPr/>
                    <a:lstStyle/>
                    <a:p>
                      <a:pPr algn="ctr"/>
                      <a:r>
                        <a:rPr lang="en-US" sz="2000" b="1" dirty="0">
                          <a:solidFill>
                            <a:schemeClr val="bg1"/>
                          </a:solidFill>
                          <a:latin typeface="Century Gothic" panose="020B0502020202020204" pitchFamily="34" charset="0"/>
                        </a:rPr>
                        <a:t>Phase 2</a:t>
                      </a:r>
                    </a:p>
                  </a:txBody>
                  <a:tcPr marL="68580" marR="685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BA6"/>
                    </a:solidFill>
                  </a:tcPr>
                </a:tc>
                <a:tc hMerge="1">
                  <a:txBody>
                    <a:bodyPr/>
                    <a:lstStyle/>
                    <a:p>
                      <a:endParaRPr lang="en-US"/>
                    </a:p>
                  </a:txBody>
                  <a:tcPr/>
                </a:tc>
                <a:tc gridSpan="4">
                  <a:txBody>
                    <a:bodyPr/>
                    <a:lstStyle/>
                    <a:p>
                      <a:pPr algn="ctr"/>
                      <a:r>
                        <a:rPr lang="en-US" sz="2000" b="1" dirty="0">
                          <a:solidFill>
                            <a:schemeClr val="bg1"/>
                          </a:solidFill>
                          <a:latin typeface="Century Gothic" panose="020B0502020202020204" pitchFamily="34" charset="0"/>
                        </a:rPr>
                        <a:t>Phase 3</a:t>
                      </a:r>
                    </a:p>
                  </a:txBody>
                  <a:tcPr marL="68580" marR="685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BA6"/>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2000" b="1"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Phase 4</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BA6"/>
                    </a:solidFill>
                  </a:tcPr>
                </a:tc>
                <a:extLst>
                  <a:ext uri="{0D108BD9-81ED-4DB2-BD59-A6C34878D82A}">
                    <a16:rowId xmlns:a16="http://schemas.microsoft.com/office/drawing/2014/main" val="1223237214"/>
                  </a:ext>
                </a:extLst>
              </a:tr>
              <a:tr h="0">
                <a:tc>
                  <a:txBody>
                    <a:bodyPr/>
                    <a:lstStyle/>
                    <a:p>
                      <a:pPr marL="0" algn="ctr" defTabSz="432465" rtl="0" eaLnBrk="1" latinLnBrk="0" hangingPunct="1"/>
                      <a:r>
                        <a:rPr lang="en-US" sz="2000" b="0" kern="1200" dirty="0">
                          <a:solidFill>
                            <a:schemeClr val="tx1"/>
                          </a:solidFill>
                          <a:latin typeface="Century Gothic" panose="020B0502020202020204" pitchFamily="34" charset="0"/>
                          <a:ea typeface="+mn-ea"/>
                          <a:cs typeface="+mn-cs"/>
                        </a:rPr>
                        <a:t>Usual Care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n-US" sz="2000" kern="1200" dirty="0">
                          <a:solidFill>
                            <a:schemeClr val="tx1"/>
                          </a:solidFill>
                          <a:effectLst/>
                          <a:latin typeface="Century Gothic" panose="020B0502020202020204" pitchFamily="34" charset="0"/>
                          <a:ea typeface="+mn-ea"/>
                          <a:cs typeface="+mn-cs"/>
                        </a:rPr>
                        <a:t>Preparation</a:t>
                      </a:r>
                      <a:endParaRPr lang="en-US" sz="2000" dirty="0">
                        <a:solidFill>
                          <a:schemeClr val="tx1"/>
                        </a:solidFill>
                        <a:latin typeface="Century Gothic" panose="020B0502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gridSpan="4">
                  <a:txBody>
                    <a:bodyPr/>
                    <a:lstStyle/>
                    <a:p>
                      <a:pPr algn="ctr"/>
                      <a:r>
                        <a:rPr lang="en-US" sz="2000" b="0" dirty="0">
                          <a:solidFill>
                            <a:schemeClr val="tx1"/>
                          </a:solidFill>
                          <a:latin typeface="Century Gothic" panose="020B0502020202020204" pitchFamily="34" charset="0"/>
                        </a:rPr>
                        <a:t>Active Implementation </a:t>
                      </a:r>
                    </a:p>
                  </a:txBody>
                  <a:tcPr marL="68580" marR="685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endParaRPr lang="en-US" sz="2000" kern="1200" dirty="0">
                        <a:solidFill>
                          <a:schemeClr val="tx1"/>
                        </a:solidFill>
                        <a:effectLst/>
                        <a:latin typeface="Century Gothic" panose="020B0502020202020204" pitchFamily="34" charset="0"/>
                        <a:ea typeface="+mn-ea"/>
                        <a:cs typeface="+mn-cs"/>
                      </a:endParaRPr>
                    </a:p>
                    <a:p>
                      <a:pPr marL="0" marR="0" algn="ctr">
                        <a:lnSpc>
                          <a:spcPct val="115000"/>
                        </a:lnSpc>
                        <a:spcBef>
                          <a:spcPts val="0"/>
                        </a:spcBef>
                        <a:spcAft>
                          <a:spcPts val="0"/>
                        </a:spcAft>
                      </a:pPr>
                      <a:r>
                        <a:rPr lang="en-US" sz="2000" b="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Sustainment</a:t>
                      </a:r>
                    </a:p>
                    <a:p>
                      <a:pPr marL="0" marR="0" algn="ctr">
                        <a:lnSpc>
                          <a:spcPct val="115000"/>
                        </a:lnSpc>
                        <a:spcBef>
                          <a:spcPts val="0"/>
                        </a:spcBef>
                        <a:spcAft>
                          <a:spcPts val="0"/>
                        </a:spcAft>
                      </a:pPr>
                      <a:endParaRPr lang="en-US" sz="2000" kern="1200" dirty="0">
                        <a:solidFill>
                          <a:schemeClr val="tx1"/>
                        </a:solidFill>
                        <a:effectLst/>
                        <a:latin typeface="Century Gothic" panose="020B0502020202020204"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47212213"/>
                  </a:ext>
                </a:extLst>
              </a:tr>
            </a:tbl>
          </a:graphicData>
        </a:graphic>
      </p:graphicFrame>
      <p:cxnSp>
        <p:nvCxnSpPr>
          <p:cNvPr id="7" name="Connector: Elbow 6">
            <a:extLst>
              <a:ext uri="{FF2B5EF4-FFF2-40B4-BE49-F238E27FC236}">
                <a16:creationId xmlns:a16="http://schemas.microsoft.com/office/drawing/2014/main" id="{BE83A8AC-BDD8-42E5-A0A4-FFD08BCD1D22}"/>
              </a:ext>
            </a:extLst>
          </p:cNvPr>
          <p:cNvCxnSpPr>
            <a:cxnSpLocks/>
          </p:cNvCxnSpPr>
          <p:nvPr/>
        </p:nvCxnSpPr>
        <p:spPr>
          <a:xfrm rot="10800000">
            <a:off x="5204404" y="3968698"/>
            <a:ext cx="419535" cy="467728"/>
          </a:xfrm>
          <a:prstGeom prst="bentConnector2">
            <a:avLst/>
          </a:prstGeom>
          <a:ln w="28575">
            <a:tailEnd type="triangle"/>
          </a:ln>
        </p:spPr>
        <p:style>
          <a:lnRef idx="2">
            <a:schemeClr val="dk1"/>
          </a:lnRef>
          <a:fillRef idx="0">
            <a:schemeClr val="dk1"/>
          </a:fillRef>
          <a:effectRef idx="1">
            <a:schemeClr val="dk1"/>
          </a:effectRef>
          <a:fontRef idx="minor">
            <a:schemeClr val="tx1"/>
          </a:fontRef>
        </p:style>
      </p:cxnSp>
      <p:sp>
        <p:nvSpPr>
          <p:cNvPr id="8" name="Oval 7">
            <a:extLst>
              <a:ext uri="{FF2B5EF4-FFF2-40B4-BE49-F238E27FC236}">
                <a16:creationId xmlns:a16="http://schemas.microsoft.com/office/drawing/2014/main" id="{4F875F17-B539-4F04-AEF5-4D21A7FD1450}"/>
              </a:ext>
            </a:extLst>
          </p:cNvPr>
          <p:cNvSpPr/>
          <p:nvPr/>
        </p:nvSpPr>
        <p:spPr>
          <a:xfrm>
            <a:off x="8804031" y="2472270"/>
            <a:ext cx="1731261" cy="1371776"/>
          </a:xfrm>
          <a:prstGeom prst="ellipse">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D3BDDBF-BBE9-4940-9A9D-34976EF0280C}"/>
              </a:ext>
            </a:extLst>
          </p:cNvPr>
          <p:cNvSpPr/>
          <p:nvPr/>
        </p:nvSpPr>
        <p:spPr>
          <a:xfrm>
            <a:off x="1702125" y="2426678"/>
            <a:ext cx="1677232" cy="1417369"/>
          </a:xfrm>
          <a:prstGeom prst="ellipse">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3157AF3A-84A4-44B2-9018-8384904C7CCF}"/>
              </a:ext>
            </a:extLst>
          </p:cNvPr>
          <p:cNvSpPr/>
          <p:nvPr/>
        </p:nvSpPr>
        <p:spPr>
          <a:xfrm>
            <a:off x="5298832" y="2472271"/>
            <a:ext cx="3411415" cy="1417369"/>
          </a:xfrm>
          <a:prstGeom prst="ellipse">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F345699-A80E-4D23-A94C-C2BE4BE9C357}"/>
              </a:ext>
            </a:extLst>
          </p:cNvPr>
          <p:cNvSpPr txBox="1"/>
          <p:nvPr/>
        </p:nvSpPr>
        <p:spPr>
          <a:xfrm>
            <a:off x="2944677" y="4260783"/>
            <a:ext cx="1504529" cy="1569660"/>
          </a:xfrm>
          <a:prstGeom prst="rect">
            <a:avLst/>
          </a:prstGeom>
          <a:solidFill>
            <a:schemeClr val="bg1"/>
          </a:solidFill>
          <a:ln>
            <a:solidFill>
              <a:schemeClr val="tx1"/>
            </a:solidFill>
          </a:ln>
        </p:spPr>
        <p:txBody>
          <a:bodyPr wrap="square" rtlCol="0">
            <a:spAutoFit/>
          </a:bodyPr>
          <a:lstStyle/>
          <a:p>
            <a:r>
              <a:rPr lang="en-US" sz="3200" dirty="0">
                <a:solidFill>
                  <a:srgbClr val="C00000"/>
                </a:solidFill>
                <a:latin typeface="Century Gothic" panose="020B0502020202020204" pitchFamily="34" charset="0"/>
              </a:rPr>
              <a:t>1 Vs 3</a:t>
            </a:r>
          </a:p>
          <a:p>
            <a:r>
              <a:rPr lang="en-US" sz="3200" dirty="0">
                <a:solidFill>
                  <a:srgbClr val="C00000"/>
                </a:solidFill>
                <a:latin typeface="Century Gothic" panose="020B0502020202020204" pitchFamily="34" charset="0"/>
              </a:rPr>
              <a:t>3 Vs 4</a:t>
            </a:r>
          </a:p>
          <a:p>
            <a:r>
              <a:rPr lang="en-US" sz="3200" dirty="0">
                <a:solidFill>
                  <a:srgbClr val="C00000"/>
                </a:solidFill>
                <a:latin typeface="Century Gothic" panose="020B0502020202020204" pitchFamily="34" charset="0"/>
              </a:rPr>
              <a:t>4 Vs 1</a:t>
            </a:r>
          </a:p>
        </p:txBody>
      </p:sp>
    </p:spTree>
    <p:extLst>
      <p:ext uri="{BB962C8B-B14F-4D97-AF65-F5344CB8AC3E}">
        <p14:creationId xmlns:p14="http://schemas.microsoft.com/office/powerpoint/2010/main" val="261862155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a:t>Statistical Analyses</a:t>
            </a:r>
          </a:p>
        </p:txBody>
      </p:sp>
      <p:sp>
        <p:nvSpPr>
          <p:cNvPr id="4" name="Content Placeholder 3"/>
          <p:cNvSpPr>
            <a:spLocks noGrp="1"/>
          </p:cNvSpPr>
          <p:nvPr>
            <p:ph idx="1"/>
          </p:nvPr>
        </p:nvSpPr>
        <p:spPr>
          <a:xfrm>
            <a:off x="774403" y="1373141"/>
            <a:ext cx="10962326" cy="4958964"/>
          </a:xfrm>
        </p:spPr>
        <p:txBody>
          <a:bodyPr>
            <a:noAutofit/>
          </a:bodyPr>
          <a:lstStyle/>
          <a:p>
            <a:pPr marL="342900" indent="-342900">
              <a:buClr>
                <a:srgbClr val="F57D20"/>
              </a:buClr>
              <a:buSzPct val="80000"/>
              <a:buFont typeface="Wingdings" panose="05000000000000000000" pitchFamily="2" charset="2"/>
              <a:buChar char="§"/>
            </a:pPr>
            <a:r>
              <a:rPr lang="en-US" dirty="0"/>
              <a:t>Pre-planned, comparing </a:t>
            </a:r>
            <a:r>
              <a:rPr lang="en-US" b="1" dirty="0"/>
              <a:t>3 phases</a:t>
            </a:r>
          </a:p>
          <a:p>
            <a:pPr marL="619197" lvl="1" indent="-342900">
              <a:buFont typeface="Wingdings" panose="05000000000000000000" pitchFamily="2" charset="2"/>
              <a:buChar char="ü"/>
            </a:pPr>
            <a:r>
              <a:rPr lang="en-US" dirty="0"/>
              <a:t>Main outcomes: 1) Brief alcohol counseling, 2) AUD treatment engagement</a:t>
            </a:r>
          </a:p>
          <a:p>
            <a:pPr marL="342900" indent="-342900">
              <a:buClr>
                <a:srgbClr val="F57D20"/>
              </a:buClr>
              <a:buSzPct val="80000"/>
              <a:buFont typeface="Wingdings" panose="05000000000000000000" pitchFamily="2" charset="2"/>
              <a:buChar char="§"/>
            </a:pPr>
            <a:r>
              <a:rPr lang="en-US" dirty="0"/>
              <a:t>General linear mixed models (GLMM)</a:t>
            </a:r>
          </a:p>
          <a:p>
            <a:pPr marL="619197" lvl="1" indent="-342900">
              <a:buFont typeface="Wingdings" panose="05000000000000000000" pitchFamily="2" charset="2"/>
              <a:buChar char="ü"/>
            </a:pPr>
            <a:r>
              <a:rPr lang="en-US" dirty="0"/>
              <a:t>Random effects for patient and site</a:t>
            </a:r>
          </a:p>
          <a:p>
            <a:pPr marL="606425" lvl="2" indent="-261938">
              <a:buFont typeface="Wingdings" panose="05000000000000000000" pitchFamily="2" charset="2"/>
              <a:buChar char="ü"/>
            </a:pPr>
            <a:r>
              <a:rPr lang="en-US" dirty="0"/>
              <a:t>Accounts for correlation (same person &amp; site)</a:t>
            </a:r>
          </a:p>
          <a:p>
            <a:pPr marL="606425" lvl="2" indent="-261938">
              <a:buFont typeface="Wingdings" panose="05000000000000000000" pitchFamily="2" charset="2"/>
              <a:buChar char="ü"/>
            </a:pPr>
            <a:r>
              <a:rPr lang="en-US" dirty="0"/>
              <a:t>Adjusted for </a:t>
            </a:r>
          </a:p>
          <a:p>
            <a:pPr marL="895350" lvl="2" indent="-271463">
              <a:buFont typeface="Courier New" panose="02070309020205020404" pitchFamily="49" charset="0"/>
              <a:buChar char="o"/>
            </a:pPr>
            <a:r>
              <a:rPr lang="en-US" dirty="0"/>
              <a:t>Time: calendar month </a:t>
            </a:r>
          </a:p>
          <a:p>
            <a:pPr marL="895350" lvl="2" indent="-271463">
              <a:buFont typeface="Courier New" panose="02070309020205020404" pitchFamily="49" charset="0"/>
              <a:buChar char="o"/>
            </a:pPr>
            <a:r>
              <a:rPr lang="en-US" dirty="0"/>
              <a:t>Stratification variable: Year 1 vs 2-3</a:t>
            </a:r>
          </a:p>
          <a:p>
            <a:pPr lvl="1" indent="0" algn="r">
              <a:spcBef>
                <a:spcPts val="0"/>
              </a:spcBef>
              <a:spcAft>
                <a:spcPts val="0"/>
              </a:spcAft>
              <a:buNone/>
            </a:pPr>
            <a:endParaRPr lang="en-US" sz="1600" dirty="0"/>
          </a:p>
          <a:p>
            <a:pPr marL="396875">
              <a:buClr>
                <a:srgbClr val="F57D20"/>
              </a:buClr>
              <a:buSzPct val="80000"/>
            </a:pPr>
            <a:endParaRPr lang="en-US" dirty="0"/>
          </a:p>
        </p:txBody>
      </p:sp>
      <p:sp>
        <p:nvSpPr>
          <p:cNvPr id="5" name="Slide Number Placeholder 4"/>
          <p:cNvSpPr>
            <a:spLocks noGrp="1"/>
          </p:cNvSpPr>
          <p:nvPr>
            <p:ph type="sldNum" sz="quarter" idx="12"/>
          </p:nvPr>
        </p:nvSpPr>
        <p:spPr/>
        <p:txBody>
          <a:bodyPr/>
          <a:lstStyle/>
          <a:p>
            <a:fld id="{A0C21F26-985F-9D40-A811-D6DE90C3D8D1}" type="slidenum">
              <a:rPr lang="en-US" smtClean="0"/>
              <a:t>126</a:t>
            </a:fld>
            <a:endParaRPr lang="en-US"/>
          </a:p>
        </p:txBody>
      </p:sp>
      <p:sp>
        <p:nvSpPr>
          <p:cNvPr id="2" name="TextBox 1">
            <a:extLst>
              <a:ext uri="{FF2B5EF4-FFF2-40B4-BE49-F238E27FC236}">
                <a16:creationId xmlns:a16="http://schemas.microsoft.com/office/drawing/2014/main" id="{100CDEE2-CA11-4A39-9DB9-6055DDB3D15E}"/>
              </a:ext>
            </a:extLst>
          </p:cNvPr>
          <p:cNvSpPr txBox="1"/>
          <p:nvPr/>
        </p:nvSpPr>
        <p:spPr>
          <a:xfrm>
            <a:off x="6748869" y="6110328"/>
            <a:ext cx="5293489" cy="646331"/>
          </a:xfrm>
          <a:prstGeom prst="rect">
            <a:avLst/>
          </a:prstGeom>
          <a:noFill/>
        </p:spPr>
        <p:txBody>
          <a:bodyPr wrap="square" rtlCol="0">
            <a:spAutoFit/>
          </a:bodyPr>
          <a:lstStyle/>
          <a:p>
            <a:r>
              <a:rPr lang="en-US" dirty="0"/>
              <a:t>Bobb IJERPH 2017; Glass Implementation Science 2018</a:t>
            </a:r>
          </a:p>
          <a:p>
            <a:endParaRPr lang="en-US" dirty="0"/>
          </a:p>
        </p:txBody>
      </p:sp>
    </p:spTree>
    <p:extLst>
      <p:ext uri="{BB962C8B-B14F-4D97-AF65-F5344CB8AC3E}">
        <p14:creationId xmlns:p14="http://schemas.microsoft.com/office/powerpoint/2010/main" val="320842838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CEAC6-4065-4215-8F64-867713619E69}"/>
              </a:ext>
            </a:extLst>
          </p:cNvPr>
          <p:cNvSpPr>
            <a:spLocks noGrp="1"/>
          </p:cNvSpPr>
          <p:nvPr>
            <p:ph type="title"/>
          </p:nvPr>
        </p:nvSpPr>
        <p:spPr/>
        <p:txBody>
          <a:bodyPr>
            <a:normAutofit/>
          </a:bodyPr>
          <a:lstStyle/>
          <a:p>
            <a:r>
              <a:rPr lang="en-US" sz="4000" dirty="0"/>
              <a:t>Sustainment Results</a:t>
            </a:r>
          </a:p>
        </p:txBody>
      </p:sp>
      <p:graphicFrame>
        <p:nvGraphicFramePr>
          <p:cNvPr id="7" name="Content Placeholder 6">
            <a:extLst>
              <a:ext uri="{FF2B5EF4-FFF2-40B4-BE49-F238E27FC236}">
                <a16:creationId xmlns:a16="http://schemas.microsoft.com/office/drawing/2014/main" id="{8E7FE6D7-6769-4BA2-A408-A6B1AB2709BC}"/>
              </a:ext>
            </a:extLst>
          </p:cNvPr>
          <p:cNvGraphicFramePr>
            <a:graphicFrameLocks noGrp="1"/>
          </p:cNvGraphicFramePr>
          <p:nvPr>
            <p:ph idx="1"/>
          </p:nvPr>
        </p:nvGraphicFramePr>
        <p:xfrm>
          <a:off x="1824562" y="1716500"/>
          <a:ext cx="8327624" cy="3425000"/>
        </p:xfrm>
        <a:graphic>
          <a:graphicData uri="http://schemas.openxmlformats.org/drawingml/2006/table">
            <a:tbl>
              <a:tblPr firstRow="1">
                <a:tableStyleId>{5C22544A-7EE6-4342-B048-85BDC9FD1C3A}</a:tableStyleId>
              </a:tblPr>
              <a:tblGrid>
                <a:gridCol w="1915101">
                  <a:extLst>
                    <a:ext uri="{9D8B030D-6E8A-4147-A177-3AD203B41FA5}">
                      <a16:colId xmlns:a16="http://schemas.microsoft.com/office/drawing/2014/main" val="3782665842"/>
                    </a:ext>
                  </a:extLst>
                </a:gridCol>
                <a:gridCol w="1512276">
                  <a:extLst>
                    <a:ext uri="{9D8B030D-6E8A-4147-A177-3AD203B41FA5}">
                      <a16:colId xmlns:a16="http://schemas.microsoft.com/office/drawing/2014/main" val="3528316169"/>
                    </a:ext>
                  </a:extLst>
                </a:gridCol>
                <a:gridCol w="1336431">
                  <a:extLst>
                    <a:ext uri="{9D8B030D-6E8A-4147-A177-3AD203B41FA5}">
                      <a16:colId xmlns:a16="http://schemas.microsoft.com/office/drawing/2014/main" val="2001984873"/>
                    </a:ext>
                  </a:extLst>
                </a:gridCol>
                <a:gridCol w="2133600">
                  <a:extLst>
                    <a:ext uri="{9D8B030D-6E8A-4147-A177-3AD203B41FA5}">
                      <a16:colId xmlns:a16="http://schemas.microsoft.com/office/drawing/2014/main" val="2624643585"/>
                    </a:ext>
                  </a:extLst>
                </a:gridCol>
                <a:gridCol w="1430216">
                  <a:extLst>
                    <a:ext uri="{9D8B030D-6E8A-4147-A177-3AD203B41FA5}">
                      <a16:colId xmlns:a16="http://schemas.microsoft.com/office/drawing/2014/main" val="2503521877"/>
                    </a:ext>
                  </a:extLst>
                </a:gridCol>
              </a:tblGrid>
              <a:tr h="370840">
                <a:tc gridSpan="5">
                  <a:txBody>
                    <a:bodyPr/>
                    <a:lstStyle/>
                    <a:p>
                      <a:pPr marL="0" marR="0" algn="ctr">
                        <a:lnSpc>
                          <a:spcPct val="115000"/>
                        </a:lnSpc>
                        <a:spcBef>
                          <a:spcPts val="0"/>
                        </a:spcBef>
                        <a:spcAft>
                          <a:spcPts val="0"/>
                        </a:spcAft>
                      </a:pPr>
                      <a:r>
                        <a:rPr lang="en-US" sz="2400" b="0" dirty="0">
                          <a:effectLst/>
                          <a:latin typeface="Century Gothic" panose="020B0502020202020204" pitchFamily="34" charset="0"/>
                          <a:ea typeface="Calibri" panose="020F0502020204030204" pitchFamily="34" charset="0"/>
                          <a:cs typeface="Times New Roman" panose="02020603050405020304" pitchFamily="18" charset="0"/>
                        </a:rPr>
                        <a:t>Prevention &amp; AUD Treatment</a:t>
                      </a:r>
                    </a:p>
                    <a:p>
                      <a:pPr marL="0" marR="0" algn="ctr">
                        <a:lnSpc>
                          <a:spcPct val="115000"/>
                        </a:lnSpc>
                        <a:spcBef>
                          <a:spcPts val="0"/>
                        </a:spcBef>
                        <a:spcAft>
                          <a:spcPts val="0"/>
                        </a:spcAft>
                      </a:pPr>
                      <a:r>
                        <a:rPr lang="en-US" sz="2400" b="0" dirty="0">
                          <a:effectLst/>
                          <a:latin typeface="Century Gothic" panose="020B0502020202020204" pitchFamily="34" charset="0"/>
                          <a:ea typeface="Calibri" panose="020F0502020204030204" pitchFamily="34" charset="0"/>
                          <a:cs typeface="Times New Roman" panose="02020603050405020304" pitchFamily="18" charset="0"/>
                        </a:rPr>
                        <a:t>per 10,000 PC patients</a:t>
                      </a:r>
                    </a:p>
                  </a:txBody>
                  <a:tcPr/>
                </a:tc>
                <a:tc hMerge="1">
                  <a:txBody>
                    <a:bodyPr/>
                    <a:lstStyle/>
                    <a:p>
                      <a:pPr algn="ctr"/>
                      <a:endParaRPr lang="en-US" sz="2400" b="0" dirty="0">
                        <a:latin typeface="Century Gothic" panose="020B0502020202020204" pitchFamily="34" charset="0"/>
                      </a:endParaRPr>
                    </a:p>
                  </a:txBody>
                  <a:tcPr/>
                </a:tc>
                <a:tc hMerge="1">
                  <a:txBody>
                    <a:bodyPr/>
                    <a:lstStyle/>
                    <a:p>
                      <a:pPr algn="ctr"/>
                      <a:endParaRPr lang="en-US" sz="2400" b="0" dirty="0">
                        <a:latin typeface="Century Gothic" panose="020B0502020202020204" pitchFamily="34" charset="0"/>
                      </a:endParaRPr>
                    </a:p>
                  </a:txBody>
                  <a:tcPr/>
                </a:tc>
                <a:tc hMerge="1">
                  <a:txBody>
                    <a:bodyPr/>
                    <a:lstStyle/>
                    <a:p>
                      <a:pPr algn="ctr"/>
                      <a:endParaRPr lang="en-US" sz="2400" b="0" dirty="0">
                        <a:latin typeface="Century Gothic" panose="020B0502020202020204" pitchFamily="34" charset="0"/>
                      </a:endParaRPr>
                    </a:p>
                  </a:txBody>
                  <a:tcPr/>
                </a:tc>
                <a:tc hMerge="1">
                  <a:txBody>
                    <a:bodyPr/>
                    <a:lstStyle/>
                    <a:p>
                      <a:pPr algn="ctr"/>
                      <a:endParaRPr lang="en-US" sz="2400" b="0" dirty="0">
                        <a:latin typeface="Century Gothic" panose="020B0502020202020204" pitchFamily="34" charset="0"/>
                      </a:endParaRPr>
                    </a:p>
                  </a:txBody>
                  <a:tcPr/>
                </a:tc>
                <a:extLst>
                  <a:ext uri="{0D108BD9-81ED-4DB2-BD59-A6C34878D82A}">
                    <a16:rowId xmlns:a16="http://schemas.microsoft.com/office/drawing/2014/main" val="2728275140"/>
                  </a:ext>
                </a:extLst>
              </a:tr>
              <a:tr h="370840">
                <a:tc>
                  <a:txBody>
                    <a:bodyPr/>
                    <a:lstStyle/>
                    <a:p>
                      <a:endParaRPr lang="en-US" sz="2400" dirty="0">
                        <a:latin typeface="Century Gothic" panose="020B0502020202020204" pitchFamily="34" charset="0"/>
                      </a:endParaRPr>
                    </a:p>
                  </a:txBody>
                  <a:tcPr>
                    <a:solidFill>
                      <a:schemeClr val="accent1"/>
                    </a:solidFill>
                  </a:tcPr>
                </a:tc>
                <a:tc>
                  <a:txBody>
                    <a:bodyPr/>
                    <a:lstStyle/>
                    <a:p>
                      <a:pPr algn="ctr"/>
                      <a:r>
                        <a:rPr lang="en-US" sz="2400" b="0" dirty="0">
                          <a:solidFill>
                            <a:schemeClr val="bg1"/>
                          </a:solidFill>
                          <a:latin typeface="Century Gothic" panose="020B0502020202020204" pitchFamily="34" charset="0"/>
                        </a:rPr>
                        <a:t>UC</a:t>
                      </a:r>
                    </a:p>
                    <a:p>
                      <a:pPr algn="ctr"/>
                      <a:r>
                        <a:rPr lang="en-US" sz="2400" b="0" dirty="0">
                          <a:solidFill>
                            <a:schemeClr val="bg1"/>
                          </a:solidFill>
                          <a:latin typeface="Century Gothic" panose="020B0502020202020204" pitchFamily="34" charset="0"/>
                        </a:rPr>
                        <a:t>(1)</a:t>
                      </a:r>
                    </a:p>
                  </a:txBody>
                  <a:tcPr>
                    <a:solidFill>
                      <a:schemeClr val="accent1"/>
                    </a:solidFill>
                  </a:tcPr>
                </a:tc>
                <a:tc>
                  <a:txBody>
                    <a:bodyPr/>
                    <a:lstStyle/>
                    <a:p>
                      <a:pPr algn="ctr"/>
                      <a:r>
                        <a:rPr lang="en-US" sz="2400" b="0" dirty="0">
                          <a:solidFill>
                            <a:schemeClr val="bg1"/>
                          </a:solidFill>
                          <a:latin typeface="Century Gothic" panose="020B0502020202020204" pitchFamily="34" charset="0"/>
                        </a:rPr>
                        <a:t>Prep</a:t>
                      </a:r>
                    </a:p>
                    <a:p>
                      <a:pPr algn="ctr"/>
                      <a:r>
                        <a:rPr lang="en-US" sz="2400" b="0" dirty="0">
                          <a:solidFill>
                            <a:schemeClr val="bg1"/>
                          </a:solidFill>
                          <a:latin typeface="Century Gothic" panose="020B0502020202020204" pitchFamily="34" charset="0"/>
                        </a:rPr>
                        <a:t>(2)</a:t>
                      </a:r>
                    </a:p>
                  </a:txBody>
                  <a:tcPr>
                    <a:solidFill>
                      <a:schemeClr val="accent1"/>
                    </a:solidFill>
                  </a:tcPr>
                </a:tc>
                <a:tc>
                  <a:txBody>
                    <a:bodyPr/>
                    <a:lstStyle/>
                    <a:p>
                      <a:pPr algn="ctr"/>
                      <a:r>
                        <a:rPr lang="en-US" sz="2400" b="0" dirty="0">
                          <a:solidFill>
                            <a:schemeClr val="bg1"/>
                          </a:solidFill>
                          <a:latin typeface="Century Gothic" panose="020B0502020202020204" pitchFamily="34" charset="0"/>
                        </a:rPr>
                        <a:t>Intervention</a:t>
                      </a:r>
                    </a:p>
                    <a:p>
                      <a:pPr algn="ctr"/>
                      <a:r>
                        <a:rPr lang="en-US" sz="2400" b="0" dirty="0">
                          <a:solidFill>
                            <a:schemeClr val="bg1"/>
                          </a:solidFill>
                          <a:latin typeface="Century Gothic" panose="020B0502020202020204" pitchFamily="34" charset="0"/>
                        </a:rPr>
                        <a:t>(3)</a:t>
                      </a:r>
                    </a:p>
                  </a:txBody>
                  <a:tcPr>
                    <a:solidFill>
                      <a:schemeClr val="accent1"/>
                    </a:solidFill>
                  </a:tcPr>
                </a:tc>
                <a:tc>
                  <a:txBody>
                    <a:bodyPr/>
                    <a:lstStyle/>
                    <a:p>
                      <a:pPr algn="ctr"/>
                      <a:r>
                        <a:rPr lang="en-US" sz="2400" b="0" dirty="0">
                          <a:solidFill>
                            <a:schemeClr val="bg1"/>
                          </a:solidFill>
                          <a:latin typeface="Century Gothic" panose="020B0502020202020204" pitchFamily="34" charset="0"/>
                        </a:rPr>
                        <a:t>Sustain</a:t>
                      </a:r>
                    </a:p>
                    <a:p>
                      <a:pPr marL="0" marR="0" lvl="0" indent="0" algn="ctr" defTabSz="432465" rtl="0" eaLnBrk="1" fontAlgn="auto" latinLnBrk="0" hangingPunct="1">
                        <a:lnSpc>
                          <a:spcPct val="100000"/>
                        </a:lnSpc>
                        <a:spcBef>
                          <a:spcPts val="0"/>
                        </a:spcBef>
                        <a:spcAft>
                          <a:spcPts val="0"/>
                        </a:spcAft>
                        <a:buClrTx/>
                        <a:buSzTx/>
                        <a:buFontTx/>
                        <a:buNone/>
                        <a:tabLst/>
                        <a:defRPr/>
                      </a:pPr>
                      <a:r>
                        <a:rPr lang="en-US" sz="2400" b="0" dirty="0">
                          <a:solidFill>
                            <a:schemeClr val="bg1"/>
                          </a:solidFill>
                          <a:latin typeface="Century Gothic" panose="020B0502020202020204" pitchFamily="34" charset="0"/>
                        </a:rPr>
                        <a:t>(4)</a:t>
                      </a:r>
                    </a:p>
                  </a:txBody>
                  <a:tcPr>
                    <a:solidFill>
                      <a:schemeClr val="accent1"/>
                    </a:solidFill>
                  </a:tcPr>
                </a:tc>
                <a:extLst>
                  <a:ext uri="{0D108BD9-81ED-4DB2-BD59-A6C34878D82A}">
                    <a16:rowId xmlns:a16="http://schemas.microsoft.com/office/drawing/2014/main" val="1389146961"/>
                  </a:ext>
                </a:extLst>
              </a:tr>
              <a:tr h="370840">
                <a:tc>
                  <a:txBody>
                    <a:bodyPr/>
                    <a:lstStyle/>
                    <a:p>
                      <a:r>
                        <a:rPr lang="en-US" sz="2000" b="0" dirty="0">
                          <a:latin typeface="Century Gothic" panose="020B0502020202020204" pitchFamily="34" charset="0"/>
                        </a:rPr>
                        <a:t>Brief alcohol counseling</a:t>
                      </a:r>
                      <a:endParaRPr lang="en-US" sz="2400" b="0" dirty="0">
                        <a:latin typeface="Century Gothic" panose="020B0502020202020204" pitchFamily="34" charset="0"/>
                      </a:endParaRPr>
                    </a:p>
                  </a:txBody>
                  <a:tcPr/>
                </a:tc>
                <a:tc>
                  <a:txBody>
                    <a:bodyPr/>
                    <a:lstStyle/>
                    <a:p>
                      <a:pPr algn="ctr"/>
                      <a:r>
                        <a:rPr lang="en-US" sz="2400" dirty="0">
                          <a:latin typeface="Century Gothic" panose="020B0502020202020204" pitchFamily="34" charset="0"/>
                        </a:rPr>
                        <a:t>14</a:t>
                      </a:r>
                    </a:p>
                  </a:txBody>
                  <a:tcPr anchor="ctr"/>
                </a:tc>
                <a:tc>
                  <a:txBody>
                    <a:bodyPr/>
                    <a:lstStyle/>
                    <a:p>
                      <a:pPr algn="ctr"/>
                      <a:r>
                        <a:rPr lang="en-US" sz="2400" dirty="0">
                          <a:latin typeface="Century Gothic" panose="020B0502020202020204" pitchFamily="34" charset="0"/>
                        </a:rPr>
                        <a:t>20</a:t>
                      </a:r>
                    </a:p>
                  </a:txBody>
                  <a:tcPr anchor="ctr"/>
                </a:tc>
                <a:tc>
                  <a:txBody>
                    <a:bodyPr/>
                    <a:lstStyle/>
                    <a:p>
                      <a:pPr algn="ctr"/>
                      <a:r>
                        <a:rPr lang="en-US" sz="2400" dirty="0">
                          <a:latin typeface="Century Gothic" panose="020B0502020202020204" pitchFamily="34" charset="0"/>
                        </a:rPr>
                        <a:t>60</a:t>
                      </a:r>
                    </a:p>
                  </a:txBody>
                  <a:tcPr anchor="ctr"/>
                </a:tc>
                <a:tc>
                  <a:txBody>
                    <a:bodyPr/>
                    <a:lstStyle/>
                    <a:p>
                      <a:pPr algn="ctr"/>
                      <a:r>
                        <a:rPr lang="en-US" sz="2400" dirty="0">
                          <a:latin typeface="Century Gothic" panose="020B0502020202020204" pitchFamily="34" charset="0"/>
                        </a:rPr>
                        <a:t>40</a:t>
                      </a:r>
                    </a:p>
                  </a:txBody>
                  <a:tcPr anchor="ctr"/>
                </a:tc>
                <a:extLst>
                  <a:ext uri="{0D108BD9-81ED-4DB2-BD59-A6C34878D82A}">
                    <a16:rowId xmlns:a16="http://schemas.microsoft.com/office/drawing/2014/main" val="3116164950"/>
                  </a:ext>
                </a:extLst>
              </a:tr>
              <a:tr h="370840">
                <a:tc>
                  <a:txBody>
                    <a:bodyPr/>
                    <a:lstStyle/>
                    <a:p>
                      <a:r>
                        <a:rPr lang="en-US" sz="2000" dirty="0">
                          <a:latin typeface="Century Gothic" panose="020B0502020202020204" pitchFamily="34" charset="0"/>
                        </a:rPr>
                        <a:t>AUD treatment &amp; engagement </a:t>
                      </a:r>
                    </a:p>
                  </a:txBody>
                  <a:tcPr/>
                </a:tc>
                <a:tc>
                  <a:txBody>
                    <a:bodyPr/>
                    <a:lstStyle/>
                    <a:p>
                      <a:pPr algn="ctr"/>
                      <a:r>
                        <a:rPr lang="en-US" sz="2400" dirty="0">
                          <a:latin typeface="Century Gothic" panose="020B0502020202020204" pitchFamily="34" charset="0"/>
                        </a:rPr>
                        <a:t>2.1</a:t>
                      </a:r>
                    </a:p>
                  </a:txBody>
                  <a:tcPr anchor="ctr"/>
                </a:tc>
                <a:tc>
                  <a:txBody>
                    <a:bodyPr/>
                    <a:lstStyle/>
                    <a:p>
                      <a:pPr algn="ctr"/>
                      <a:r>
                        <a:rPr lang="en-US" sz="2400" dirty="0">
                          <a:latin typeface="Century Gothic" panose="020B0502020202020204" pitchFamily="34" charset="0"/>
                        </a:rPr>
                        <a:t>0.6</a:t>
                      </a:r>
                    </a:p>
                  </a:txBody>
                  <a:tcPr anchor="ctr"/>
                </a:tc>
                <a:tc>
                  <a:txBody>
                    <a:bodyPr/>
                    <a:lstStyle/>
                    <a:p>
                      <a:pPr algn="ctr"/>
                      <a:r>
                        <a:rPr lang="en-US" sz="2400" dirty="0">
                          <a:latin typeface="Century Gothic" panose="020B0502020202020204" pitchFamily="34" charset="0"/>
                        </a:rPr>
                        <a:t>1.1</a:t>
                      </a:r>
                    </a:p>
                  </a:txBody>
                  <a:tcPr anchor="ctr"/>
                </a:tc>
                <a:tc>
                  <a:txBody>
                    <a:bodyPr/>
                    <a:lstStyle/>
                    <a:p>
                      <a:pPr algn="ctr"/>
                      <a:r>
                        <a:rPr lang="en-US" sz="2400" dirty="0">
                          <a:latin typeface="Century Gothic" panose="020B0502020202020204" pitchFamily="34" charset="0"/>
                        </a:rPr>
                        <a:t>1.3</a:t>
                      </a:r>
                    </a:p>
                  </a:txBody>
                  <a:tcPr anchor="ctr"/>
                </a:tc>
                <a:extLst>
                  <a:ext uri="{0D108BD9-81ED-4DB2-BD59-A6C34878D82A}">
                    <a16:rowId xmlns:a16="http://schemas.microsoft.com/office/drawing/2014/main" val="3402609547"/>
                  </a:ext>
                </a:extLst>
              </a:tr>
            </a:tbl>
          </a:graphicData>
        </a:graphic>
      </p:graphicFrame>
      <p:sp>
        <p:nvSpPr>
          <p:cNvPr id="4" name="Slide Number Placeholder 3">
            <a:extLst>
              <a:ext uri="{FF2B5EF4-FFF2-40B4-BE49-F238E27FC236}">
                <a16:creationId xmlns:a16="http://schemas.microsoft.com/office/drawing/2014/main" id="{F31C4A8B-E381-424F-8E0B-B30F041E89BE}"/>
              </a:ext>
            </a:extLst>
          </p:cNvPr>
          <p:cNvSpPr>
            <a:spLocks noGrp="1"/>
          </p:cNvSpPr>
          <p:nvPr>
            <p:ph type="sldNum" sz="quarter" idx="12"/>
          </p:nvPr>
        </p:nvSpPr>
        <p:spPr/>
        <p:txBody>
          <a:bodyPr/>
          <a:lstStyle/>
          <a:p>
            <a:fld id="{A0C21F26-985F-9D40-A811-D6DE90C3D8D1}" type="slidenum">
              <a:rPr lang="en-US" smtClean="0">
                <a:solidFill>
                  <a:prstClr val="white">
                    <a:lumMod val="50000"/>
                  </a:prstClr>
                </a:solidFill>
              </a:rPr>
              <a:pPr/>
              <a:t>127</a:t>
            </a:fld>
            <a:endParaRPr lang="en-US">
              <a:solidFill>
                <a:prstClr val="white">
                  <a:lumMod val="50000"/>
                </a:prstClr>
              </a:solidFill>
            </a:endParaRPr>
          </a:p>
        </p:txBody>
      </p:sp>
    </p:spTree>
    <p:extLst>
      <p:ext uri="{BB962C8B-B14F-4D97-AF65-F5344CB8AC3E}">
        <p14:creationId xmlns:p14="http://schemas.microsoft.com/office/powerpoint/2010/main" val="183011039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CEAC6-4065-4215-8F64-867713619E69}"/>
              </a:ext>
            </a:extLst>
          </p:cNvPr>
          <p:cNvSpPr>
            <a:spLocks noGrp="1"/>
          </p:cNvSpPr>
          <p:nvPr>
            <p:ph type="title"/>
          </p:nvPr>
        </p:nvSpPr>
        <p:spPr/>
        <p:txBody>
          <a:bodyPr>
            <a:normAutofit/>
          </a:bodyPr>
          <a:lstStyle/>
          <a:p>
            <a:r>
              <a:rPr lang="en-US" sz="4000" dirty="0"/>
              <a:t>Brief alcohol counseling</a:t>
            </a:r>
          </a:p>
        </p:txBody>
      </p:sp>
      <p:graphicFrame>
        <p:nvGraphicFramePr>
          <p:cNvPr id="7" name="Content Placeholder 6">
            <a:extLst>
              <a:ext uri="{FF2B5EF4-FFF2-40B4-BE49-F238E27FC236}">
                <a16:creationId xmlns:a16="http://schemas.microsoft.com/office/drawing/2014/main" id="{8E7FE6D7-6769-4BA2-A408-A6B1AB2709BC}"/>
              </a:ext>
            </a:extLst>
          </p:cNvPr>
          <p:cNvGraphicFramePr>
            <a:graphicFrameLocks noGrp="1"/>
          </p:cNvGraphicFramePr>
          <p:nvPr>
            <p:ph idx="1"/>
          </p:nvPr>
        </p:nvGraphicFramePr>
        <p:xfrm>
          <a:off x="1824562" y="1716500"/>
          <a:ext cx="8327624" cy="3425000"/>
        </p:xfrm>
        <a:graphic>
          <a:graphicData uri="http://schemas.openxmlformats.org/drawingml/2006/table">
            <a:tbl>
              <a:tblPr firstRow="1">
                <a:tableStyleId>{5C22544A-7EE6-4342-B048-85BDC9FD1C3A}</a:tableStyleId>
              </a:tblPr>
              <a:tblGrid>
                <a:gridCol w="1915101">
                  <a:extLst>
                    <a:ext uri="{9D8B030D-6E8A-4147-A177-3AD203B41FA5}">
                      <a16:colId xmlns:a16="http://schemas.microsoft.com/office/drawing/2014/main" val="3782665842"/>
                    </a:ext>
                  </a:extLst>
                </a:gridCol>
                <a:gridCol w="1512276">
                  <a:extLst>
                    <a:ext uri="{9D8B030D-6E8A-4147-A177-3AD203B41FA5}">
                      <a16:colId xmlns:a16="http://schemas.microsoft.com/office/drawing/2014/main" val="3528316169"/>
                    </a:ext>
                  </a:extLst>
                </a:gridCol>
                <a:gridCol w="1336431">
                  <a:extLst>
                    <a:ext uri="{9D8B030D-6E8A-4147-A177-3AD203B41FA5}">
                      <a16:colId xmlns:a16="http://schemas.microsoft.com/office/drawing/2014/main" val="2001984873"/>
                    </a:ext>
                  </a:extLst>
                </a:gridCol>
                <a:gridCol w="2133600">
                  <a:extLst>
                    <a:ext uri="{9D8B030D-6E8A-4147-A177-3AD203B41FA5}">
                      <a16:colId xmlns:a16="http://schemas.microsoft.com/office/drawing/2014/main" val="2624643585"/>
                    </a:ext>
                  </a:extLst>
                </a:gridCol>
                <a:gridCol w="1430216">
                  <a:extLst>
                    <a:ext uri="{9D8B030D-6E8A-4147-A177-3AD203B41FA5}">
                      <a16:colId xmlns:a16="http://schemas.microsoft.com/office/drawing/2014/main" val="2503521877"/>
                    </a:ext>
                  </a:extLst>
                </a:gridCol>
              </a:tblGrid>
              <a:tr h="370840">
                <a:tc gridSpan="5">
                  <a:txBody>
                    <a:bodyPr/>
                    <a:lstStyle/>
                    <a:p>
                      <a:pPr marL="0" marR="0" algn="ctr">
                        <a:lnSpc>
                          <a:spcPct val="115000"/>
                        </a:lnSpc>
                        <a:spcBef>
                          <a:spcPts val="0"/>
                        </a:spcBef>
                        <a:spcAft>
                          <a:spcPts val="0"/>
                        </a:spcAft>
                      </a:pPr>
                      <a:r>
                        <a:rPr lang="en-US" sz="2400" b="0" dirty="0">
                          <a:effectLst/>
                          <a:latin typeface="Century Gothic" panose="020B0502020202020204" pitchFamily="34" charset="0"/>
                          <a:ea typeface="Calibri" panose="020F0502020204030204" pitchFamily="34" charset="0"/>
                          <a:cs typeface="Times New Roman" panose="02020603050405020304" pitchFamily="18" charset="0"/>
                        </a:rPr>
                        <a:t>Prevention &amp; AUD Treatment</a:t>
                      </a:r>
                    </a:p>
                    <a:p>
                      <a:pPr marL="0" marR="0" algn="ctr">
                        <a:lnSpc>
                          <a:spcPct val="115000"/>
                        </a:lnSpc>
                        <a:spcBef>
                          <a:spcPts val="0"/>
                        </a:spcBef>
                        <a:spcAft>
                          <a:spcPts val="0"/>
                        </a:spcAft>
                      </a:pPr>
                      <a:r>
                        <a:rPr lang="en-US" sz="2400" b="0" dirty="0">
                          <a:effectLst/>
                          <a:latin typeface="Century Gothic" panose="020B0502020202020204" pitchFamily="34" charset="0"/>
                          <a:ea typeface="Calibri" panose="020F0502020204030204" pitchFamily="34" charset="0"/>
                          <a:cs typeface="Times New Roman" panose="02020603050405020304" pitchFamily="18" charset="0"/>
                        </a:rPr>
                        <a:t>per 10,000 PC patients</a:t>
                      </a:r>
                    </a:p>
                  </a:txBody>
                  <a:tcPr/>
                </a:tc>
                <a:tc hMerge="1">
                  <a:txBody>
                    <a:bodyPr/>
                    <a:lstStyle/>
                    <a:p>
                      <a:pPr algn="ctr"/>
                      <a:endParaRPr lang="en-US" sz="2400" b="0" dirty="0">
                        <a:latin typeface="Century Gothic" panose="020B0502020202020204" pitchFamily="34" charset="0"/>
                      </a:endParaRPr>
                    </a:p>
                  </a:txBody>
                  <a:tcPr/>
                </a:tc>
                <a:tc hMerge="1">
                  <a:txBody>
                    <a:bodyPr/>
                    <a:lstStyle/>
                    <a:p>
                      <a:pPr algn="ctr"/>
                      <a:endParaRPr lang="en-US" sz="2400" b="0" dirty="0">
                        <a:latin typeface="Century Gothic" panose="020B0502020202020204" pitchFamily="34" charset="0"/>
                      </a:endParaRPr>
                    </a:p>
                  </a:txBody>
                  <a:tcPr/>
                </a:tc>
                <a:tc hMerge="1">
                  <a:txBody>
                    <a:bodyPr/>
                    <a:lstStyle/>
                    <a:p>
                      <a:pPr algn="ctr"/>
                      <a:endParaRPr lang="en-US" sz="2400" b="0" dirty="0">
                        <a:latin typeface="Century Gothic" panose="020B0502020202020204" pitchFamily="34" charset="0"/>
                      </a:endParaRPr>
                    </a:p>
                  </a:txBody>
                  <a:tcPr/>
                </a:tc>
                <a:tc hMerge="1">
                  <a:txBody>
                    <a:bodyPr/>
                    <a:lstStyle/>
                    <a:p>
                      <a:pPr algn="ctr"/>
                      <a:endParaRPr lang="en-US" sz="2400" b="0" dirty="0">
                        <a:latin typeface="Century Gothic" panose="020B0502020202020204" pitchFamily="34" charset="0"/>
                      </a:endParaRPr>
                    </a:p>
                  </a:txBody>
                  <a:tcPr/>
                </a:tc>
                <a:extLst>
                  <a:ext uri="{0D108BD9-81ED-4DB2-BD59-A6C34878D82A}">
                    <a16:rowId xmlns:a16="http://schemas.microsoft.com/office/drawing/2014/main" val="2728275140"/>
                  </a:ext>
                </a:extLst>
              </a:tr>
              <a:tr h="370840">
                <a:tc>
                  <a:txBody>
                    <a:bodyPr/>
                    <a:lstStyle/>
                    <a:p>
                      <a:endParaRPr lang="en-US" sz="2400" dirty="0">
                        <a:latin typeface="Century Gothic" panose="020B0502020202020204" pitchFamily="34" charset="0"/>
                      </a:endParaRPr>
                    </a:p>
                  </a:txBody>
                  <a:tcPr>
                    <a:solidFill>
                      <a:schemeClr val="accent1"/>
                    </a:solidFill>
                  </a:tcPr>
                </a:tc>
                <a:tc>
                  <a:txBody>
                    <a:bodyPr/>
                    <a:lstStyle/>
                    <a:p>
                      <a:pPr algn="ctr"/>
                      <a:r>
                        <a:rPr lang="en-US" sz="2400" b="0" dirty="0">
                          <a:solidFill>
                            <a:schemeClr val="bg1"/>
                          </a:solidFill>
                          <a:latin typeface="Century Gothic" panose="020B0502020202020204" pitchFamily="34" charset="0"/>
                        </a:rPr>
                        <a:t>UC</a:t>
                      </a:r>
                    </a:p>
                    <a:p>
                      <a:pPr algn="ctr"/>
                      <a:r>
                        <a:rPr lang="en-US" sz="2400" b="0" dirty="0">
                          <a:solidFill>
                            <a:schemeClr val="bg1"/>
                          </a:solidFill>
                          <a:latin typeface="Century Gothic" panose="020B0502020202020204" pitchFamily="34" charset="0"/>
                        </a:rPr>
                        <a:t>(1)</a:t>
                      </a:r>
                    </a:p>
                  </a:txBody>
                  <a:tcPr>
                    <a:solidFill>
                      <a:schemeClr val="accent1"/>
                    </a:solidFill>
                  </a:tcPr>
                </a:tc>
                <a:tc>
                  <a:txBody>
                    <a:bodyPr/>
                    <a:lstStyle/>
                    <a:p>
                      <a:pPr algn="ctr"/>
                      <a:r>
                        <a:rPr lang="en-US" sz="2400" b="0" dirty="0">
                          <a:solidFill>
                            <a:schemeClr val="bg1"/>
                          </a:solidFill>
                          <a:latin typeface="Century Gothic" panose="020B0502020202020204" pitchFamily="34" charset="0"/>
                        </a:rPr>
                        <a:t>Prep</a:t>
                      </a:r>
                    </a:p>
                    <a:p>
                      <a:pPr algn="ctr"/>
                      <a:r>
                        <a:rPr lang="en-US" sz="2400" b="0" dirty="0">
                          <a:solidFill>
                            <a:schemeClr val="bg1"/>
                          </a:solidFill>
                          <a:latin typeface="Century Gothic" panose="020B0502020202020204" pitchFamily="34" charset="0"/>
                        </a:rPr>
                        <a:t>(2)</a:t>
                      </a:r>
                    </a:p>
                  </a:txBody>
                  <a:tcPr>
                    <a:solidFill>
                      <a:schemeClr val="accent1"/>
                    </a:solidFill>
                  </a:tcPr>
                </a:tc>
                <a:tc>
                  <a:txBody>
                    <a:bodyPr/>
                    <a:lstStyle/>
                    <a:p>
                      <a:pPr algn="ctr"/>
                      <a:r>
                        <a:rPr lang="en-US" sz="2400" b="0" dirty="0">
                          <a:solidFill>
                            <a:schemeClr val="bg1"/>
                          </a:solidFill>
                          <a:latin typeface="Century Gothic" panose="020B0502020202020204" pitchFamily="34" charset="0"/>
                        </a:rPr>
                        <a:t>Intervention</a:t>
                      </a:r>
                    </a:p>
                    <a:p>
                      <a:pPr algn="ctr"/>
                      <a:r>
                        <a:rPr lang="en-US" sz="2400" b="0" dirty="0">
                          <a:solidFill>
                            <a:schemeClr val="bg1"/>
                          </a:solidFill>
                          <a:latin typeface="Century Gothic" panose="020B0502020202020204" pitchFamily="34" charset="0"/>
                        </a:rPr>
                        <a:t>(3)</a:t>
                      </a:r>
                    </a:p>
                  </a:txBody>
                  <a:tcPr>
                    <a:solidFill>
                      <a:schemeClr val="accent1"/>
                    </a:solidFill>
                  </a:tcPr>
                </a:tc>
                <a:tc>
                  <a:txBody>
                    <a:bodyPr/>
                    <a:lstStyle/>
                    <a:p>
                      <a:pPr algn="ctr"/>
                      <a:r>
                        <a:rPr lang="en-US" sz="2400" b="0" dirty="0">
                          <a:solidFill>
                            <a:schemeClr val="bg1"/>
                          </a:solidFill>
                          <a:latin typeface="Century Gothic" panose="020B0502020202020204" pitchFamily="34" charset="0"/>
                        </a:rPr>
                        <a:t>Sustain</a:t>
                      </a:r>
                    </a:p>
                    <a:p>
                      <a:pPr marL="0" marR="0" lvl="0" indent="0" algn="ctr" defTabSz="432465" rtl="0" eaLnBrk="1" fontAlgn="auto" latinLnBrk="0" hangingPunct="1">
                        <a:lnSpc>
                          <a:spcPct val="100000"/>
                        </a:lnSpc>
                        <a:spcBef>
                          <a:spcPts val="0"/>
                        </a:spcBef>
                        <a:spcAft>
                          <a:spcPts val="0"/>
                        </a:spcAft>
                        <a:buClrTx/>
                        <a:buSzTx/>
                        <a:buFontTx/>
                        <a:buNone/>
                        <a:tabLst/>
                        <a:defRPr/>
                      </a:pPr>
                      <a:r>
                        <a:rPr lang="en-US" sz="2400" b="0" dirty="0">
                          <a:solidFill>
                            <a:schemeClr val="bg1"/>
                          </a:solidFill>
                          <a:latin typeface="Century Gothic" panose="020B0502020202020204" pitchFamily="34" charset="0"/>
                        </a:rPr>
                        <a:t>(4)</a:t>
                      </a:r>
                    </a:p>
                  </a:txBody>
                  <a:tcPr>
                    <a:solidFill>
                      <a:schemeClr val="accent1"/>
                    </a:solidFill>
                  </a:tcPr>
                </a:tc>
                <a:extLst>
                  <a:ext uri="{0D108BD9-81ED-4DB2-BD59-A6C34878D82A}">
                    <a16:rowId xmlns:a16="http://schemas.microsoft.com/office/drawing/2014/main" val="1389146961"/>
                  </a:ext>
                </a:extLst>
              </a:tr>
              <a:tr h="370840">
                <a:tc>
                  <a:txBody>
                    <a:bodyPr/>
                    <a:lstStyle/>
                    <a:p>
                      <a:r>
                        <a:rPr lang="en-US" sz="2000" b="0" dirty="0">
                          <a:latin typeface="Century Gothic" panose="020B0502020202020204" pitchFamily="34" charset="0"/>
                        </a:rPr>
                        <a:t>Brief alcohol counseling</a:t>
                      </a:r>
                      <a:endParaRPr lang="en-US" sz="2400" b="0" dirty="0">
                        <a:latin typeface="Century Gothic" panose="020B0502020202020204" pitchFamily="34" charset="0"/>
                      </a:endParaRPr>
                    </a:p>
                  </a:txBody>
                  <a:tcPr/>
                </a:tc>
                <a:tc>
                  <a:txBody>
                    <a:bodyPr/>
                    <a:lstStyle/>
                    <a:p>
                      <a:pPr algn="ctr"/>
                      <a:r>
                        <a:rPr lang="en-US" sz="2400" dirty="0">
                          <a:latin typeface="Century Gothic" panose="020B0502020202020204" pitchFamily="34" charset="0"/>
                        </a:rPr>
                        <a:t>14</a:t>
                      </a:r>
                    </a:p>
                  </a:txBody>
                  <a:tcPr anchor="ctr"/>
                </a:tc>
                <a:tc>
                  <a:txBody>
                    <a:bodyPr/>
                    <a:lstStyle/>
                    <a:p>
                      <a:pPr algn="ctr"/>
                      <a:r>
                        <a:rPr lang="en-US" sz="2400" dirty="0">
                          <a:latin typeface="Century Gothic" panose="020B0502020202020204" pitchFamily="34" charset="0"/>
                        </a:rPr>
                        <a:t>20</a:t>
                      </a:r>
                    </a:p>
                  </a:txBody>
                  <a:tcPr anchor="ctr"/>
                </a:tc>
                <a:tc>
                  <a:txBody>
                    <a:bodyPr/>
                    <a:lstStyle/>
                    <a:p>
                      <a:pPr algn="ctr"/>
                      <a:r>
                        <a:rPr lang="en-US" sz="2400" dirty="0">
                          <a:latin typeface="Century Gothic" panose="020B0502020202020204" pitchFamily="34" charset="0"/>
                        </a:rPr>
                        <a:t>60</a:t>
                      </a:r>
                    </a:p>
                  </a:txBody>
                  <a:tcPr anchor="ctr"/>
                </a:tc>
                <a:tc>
                  <a:txBody>
                    <a:bodyPr/>
                    <a:lstStyle/>
                    <a:p>
                      <a:pPr algn="ctr"/>
                      <a:r>
                        <a:rPr lang="en-US" sz="2400" dirty="0">
                          <a:latin typeface="Century Gothic" panose="020B0502020202020204" pitchFamily="34" charset="0"/>
                        </a:rPr>
                        <a:t>40</a:t>
                      </a:r>
                    </a:p>
                  </a:txBody>
                  <a:tcPr anchor="ctr"/>
                </a:tc>
                <a:extLst>
                  <a:ext uri="{0D108BD9-81ED-4DB2-BD59-A6C34878D82A}">
                    <a16:rowId xmlns:a16="http://schemas.microsoft.com/office/drawing/2014/main" val="3116164950"/>
                  </a:ext>
                </a:extLst>
              </a:tr>
              <a:tr h="370840">
                <a:tc>
                  <a:txBody>
                    <a:bodyPr/>
                    <a:lstStyle/>
                    <a:p>
                      <a:r>
                        <a:rPr lang="en-US" sz="2000" dirty="0">
                          <a:latin typeface="Century Gothic" panose="020B0502020202020204" pitchFamily="34" charset="0"/>
                        </a:rPr>
                        <a:t>AUD treatment &amp; engagement </a:t>
                      </a:r>
                    </a:p>
                  </a:txBody>
                  <a:tcPr/>
                </a:tc>
                <a:tc>
                  <a:txBody>
                    <a:bodyPr/>
                    <a:lstStyle/>
                    <a:p>
                      <a:pPr algn="ctr"/>
                      <a:r>
                        <a:rPr lang="en-US" sz="2400" dirty="0">
                          <a:latin typeface="Century Gothic" panose="020B0502020202020204" pitchFamily="34" charset="0"/>
                        </a:rPr>
                        <a:t>2.1</a:t>
                      </a:r>
                    </a:p>
                  </a:txBody>
                  <a:tcPr anchor="ctr"/>
                </a:tc>
                <a:tc>
                  <a:txBody>
                    <a:bodyPr/>
                    <a:lstStyle/>
                    <a:p>
                      <a:pPr algn="ctr"/>
                      <a:r>
                        <a:rPr lang="en-US" sz="2400" dirty="0">
                          <a:latin typeface="Century Gothic" panose="020B0502020202020204" pitchFamily="34" charset="0"/>
                        </a:rPr>
                        <a:t>0.6</a:t>
                      </a:r>
                    </a:p>
                  </a:txBody>
                  <a:tcPr anchor="ctr"/>
                </a:tc>
                <a:tc>
                  <a:txBody>
                    <a:bodyPr/>
                    <a:lstStyle/>
                    <a:p>
                      <a:pPr algn="ctr"/>
                      <a:r>
                        <a:rPr lang="en-US" sz="2400" dirty="0">
                          <a:latin typeface="Century Gothic" panose="020B0502020202020204" pitchFamily="34" charset="0"/>
                        </a:rPr>
                        <a:t>1.1</a:t>
                      </a:r>
                    </a:p>
                  </a:txBody>
                  <a:tcPr anchor="ctr"/>
                </a:tc>
                <a:tc>
                  <a:txBody>
                    <a:bodyPr/>
                    <a:lstStyle/>
                    <a:p>
                      <a:pPr algn="ctr"/>
                      <a:r>
                        <a:rPr lang="en-US" sz="2400" dirty="0">
                          <a:latin typeface="Century Gothic" panose="020B0502020202020204" pitchFamily="34" charset="0"/>
                        </a:rPr>
                        <a:t>1.3</a:t>
                      </a:r>
                    </a:p>
                  </a:txBody>
                  <a:tcPr anchor="ctr"/>
                </a:tc>
                <a:extLst>
                  <a:ext uri="{0D108BD9-81ED-4DB2-BD59-A6C34878D82A}">
                    <a16:rowId xmlns:a16="http://schemas.microsoft.com/office/drawing/2014/main" val="3402609547"/>
                  </a:ext>
                </a:extLst>
              </a:tr>
            </a:tbl>
          </a:graphicData>
        </a:graphic>
      </p:graphicFrame>
      <p:sp>
        <p:nvSpPr>
          <p:cNvPr id="4" name="Slide Number Placeholder 3">
            <a:extLst>
              <a:ext uri="{FF2B5EF4-FFF2-40B4-BE49-F238E27FC236}">
                <a16:creationId xmlns:a16="http://schemas.microsoft.com/office/drawing/2014/main" id="{F31C4A8B-E381-424F-8E0B-B30F041E89BE}"/>
              </a:ext>
            </a:extLst>
          </p:cNvPr>
          <p:cNvSpPr>
            <a:spLocks noGrp="1"/>
          </p:cNvSpPr>
          <p:nvPr>
            <p:ph type="sldNum" sz="quarter" idx="12"/>
          </p:nvPr>
        </p:nvSpPr>
        <p:spPr/>
        <p:txBody>
          <a:bodyPr/>
          <a:lstStyle/>
          <a:p>
            <a:fld id="{A0C21F26-985F-9D40-A811-D6DE90C3D8D1}" type="slidenum">
              <a:rPr lang="en-US" smtClean="0">
                <a:solidFill>
                  <a:prstClr val="white">
                    <a:lumMod val="50000"/>
                  </a:prstClr>
                </a:solidFill>
              </a:rPr>
              <a:pPr/>
              <a:t>128</a:t>
            </a:fld>
            <a:endParaRPr lang="en-US">
              <a:solidFill>
                <a:prstClr val="white">
                  <a:lumMod val="50000"/>
                </a:prstClr>
              </a:solidFill>
            </a:endParaRPr>
          </a:p>
        </p:txBody>
      </p:sp>
      <p:sp>
        <p:nvSpPr>
          <p:cNvPr id="5" name="Oval 4">
            <a:extLst>
              <a:ext uri="{FF2B5EF4-FFF2-40B4-BE49-F238E27FC236}">
                <a16:creationId xmlns:a16="http://schemas.microsoft.com/office/drawing/2014/main" id="{41E50596-6D3D-4F62-9244-1C182CD5F4D0}"/>
              </a:ext>
            </a:extLst>
          </p:cNvPr>
          <p:cNvSpPr/>
          <p:nvPr/>
        </p:nvSpPr>
        <p:spPr>
          <a:xfrm>
            <a:off x="4063742" y="3429001"/>
            <a:ext cx="965459" cy="761877"/>
          </a:xfrm>
          <a:prstGeom prst="ellipse">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0C272FF8-10CE-4AED-AB96-48DE336158C6}"/>
              </a:ext>
            </a:extLst>
          </p:cNvPr>
          <p:cNvSpPr/>
          <p:nvPr/>
        </p:nvSpPr>
        <p:spPr>
          <a:xfrm>
            <a:off x="7107964" y="3446586"/>
            <a:ext cx="965459" cy="761877"/>
          </a:xfrm>
          <a:prstGeom prst="ellipse">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E45D60-451E-4B43-8B23-7C17076F7197}"/>
              </a:ext>
            </a:extLst>
          </p:cNvPr>
          <p:cNvSpPr/>
          <p:nvPr/>
        </p:nvSpPr>
        <p:spPr>
          <a:xfrm>
            <a:off x="9003016" y="3390819"/>
            <a:ext cx="965459" cy="761877"/>
          </a:xfrm>
          <a:prstGeom prst="ellipse">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7501AA54-C1F3-4B47-86B8-B7D03EA30E30}"/>
              </a:ext>
            </a:extLst>
          </p:cNvPr>
          <p:cNvSpPr txBox="1"/>
          <p:nvPr/>
        </p:nvSpPr>
        <p:spPr>
          <a:xfrm>
            <a:off x="5228494" y="4368887"/>
            <a:ext cx="3237653" cy="1569660"/>
          </a:xfrm>
          <a:prstGeom prst="rect">
            <a:avLst/>
          </a:prstGeom>
          <a:solidFill>
            <a:schemeClr val="bg1"/>
          </a:solidFill>
          <a:ln>
            <a:solidFill>
              <a:schemeClr val="tx1"/>
            </a:solidFill>
          </a:ln>
        </p:spPr>
        <p:txBody>
          <a:bodyPr wrap="square" rtlCol="0">
            <a:spAutoFit/>
          </a:bodyPr>
          <a:lstStyle/>
          <a:p>
            <a:r>
              <a:rPr lang="en-US" sz="3200" dirty="0">
                <a:solidFill>
                  <a:srgbClr val="C00000"/>
                </a:solidFill>
                <a:latin typeface="Century Gothic" panose="020B0502020202020204" pitchFamily="34" charset="0"/>
              </a:rPr>
              <a:t>1 Vs 3: &lt;0.0001</a:t>
            </a:r>
          </a:p>
          <a:p>
            <a:r>
              <a:rPr lang="en-US" sz="3200" dirty="0">
                <a:solidFill>
                  <a:srgbClr val="C00000"/>
                </a:solidFill>
                <a:latin typeface="Century Gothic" panose="020B0502020202020204" pitchFamily="34" charset="0"/>
              </a:rPr>
              <a:t>3 Vs 4: &lt;0.0001</a:t>
            </a:r>
          </a:p>
          <a:p>
            <a:r>
              <a:rPr lang="en-US" sz="3200" dirty="0">
                <a:solidFill>
                  <a:srgbClr val="C00000"/>
                </a:solidFill>
                <a:latin typeface="Century Gothic" panose="020B0502020202020204" pitchFamily="34" charset="0"/>
              </a:rPr>
              <a:t>4 Vs 1:  &lt;0.0001</a:t>
            </a:r>
          </a:p>
        </p:txBody>
      </p:sp>
    </p:spTree>
    <p:extLst>
      <p:ext uri="{BB962C8B-B14F-4D97-AF65-F5344CB8AC3E}">
        <p14:creationId xmlns:p14="http://schemas.microsoft.com/office/powerpoint/2010/main" val="413753401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CEAC6-4065-4215-8F64-867713619E69}"/>
              </a:ext>
            </a:extLst>
          </p:cNvPr>
          <p:cNvSpPr>
            <a:spLocks noGrp="1"/>
          </p:cNvSpPr>
          <p:nvPr>
            <p:ph type="title"/>
          </p:nvPr>
        </p:nvSpPr>
        <p:spPr/>
        <p:txBody>
          <a:bodyPr>
            <a:normAutofit/>
          </a:bodyPr>
          <a:lstStyle/>
          <a:p>
            <a:r>
              <a:rPr lang="en-US" sz="4000" dirty="0"/>
              <a:t>AUD Treatment &amp; Engagement</a:t>
            </a:r>
          </a:p>
        </p:txBody>
      </p:sp>
      <p:graphicFrame>
        <p:nvGraphicFramePr>
          <p:cNvPr id="7" name="Content Placeholder 6">
            <a:extLst>
              <a:ext uri="{FF2B5EF4-FFF2-40B4-BE49-F238E27FC236}">
                <a16:creationId xmlns:a16="http://schemas.microsoft.com/office/drawing/2014/main" id="{8E7FE6D7-6769-4BA2-A408-A6B1AB2709BC}"/>
              </a:ext>
            </a:extLst>
          </p:cNvPr>
          <p:cNvGraphicFramePr>
            <a:graphicFrameLocks noGrp="1"/>
          </p:cNvGraphicFramePr>
          <p:nvPr>
            <p:ph idx="1"/>
          </p:nvPr>
        </p:nvGraphicFramePr>
        <p:xfrm>
          <a:off x="1824562" y="1716500"/>
          <a:ext cx="8327624" cy="3425000"/>
        </p:xfrm>
        <a:graphic>
          <a:graphicData uri="http://schemas.openxmlformats.org/drawingml/2006/table">
            <a:tbl>
              <a:tblPr firstRow="1">
                <a:tableStyleId>{5C22544A-7EE6-4342-B048-85BDC9FD1C3A}</a:tableStyleId>
              </a:tblPr>
              <a:tblGrid>
                <a:gridCol w="1915101">
                  <a:extLst>
                    <a:ext uri="{9D8B030D-6E8A-4147-A177-3AD203B41FA5}">
                      <a16:colId xmlns:a16="http://schemas.microsoft.com/office/drawing/2014/main" val="3782665842"/>
                    </a:ext>
                  </a:extLst>
                </a:gridCol>
                <a:gridCol w="1512276">
                  <a:extLst>
                    <a:ext uri="{9D8B030D-6E8A-4147-A177-3AD203B41FA5}">
                      <a16:colId xmlns:a16="http://schemas.microsoft.com/office/drawing/2014/main" val="3528316169"/>
                    </a:ext>
                  </a:extLst>
                </a:gridCol>
                <a:gridCol w="1336431">
                  <a:extLst>
                    <a:ext uri="{9D8B030D-6E8A-4147-A177-3AD203B41FA5}">
                      <a16:colId xmlns:a16="http://schemas.microsoft.com/office/drawing/2014/main" val="2001984873"/>
                    </a:ext>
                  </a:extLst>
                </a:gridCol>
                <a:gridCol w="2133600">
                  <a:extLst>
                    <a:ext uri="{9D8B030D-6E8A-4147-A177-3AD203B41FA5}">
                      <a16:colId xmlns:a16="http://schemas.microsoft.com/office/drawing/2014/main" val="2624643585"/>
                    </a:ext>
                  </a:extLst>
                </a:gridCol>
                <a:gridCol w="1430216">
                  <a:extLst>
                    <a:ext uri="{9D8B030D-6E8A-4147-A177-3AD203B41FA5}">
                      <a16:colId xmlns:a16="http://schemas.microsoft.com/office/drawing/2014/main" val="2503521877"/>
                    </a:ext>
                  </a:extLst>
                </a:gridCol>
              </a:tblGrid>
              <a:tr h="370840">
                <a:tc gridSpan="5">
                  <a:txBody>
                    <a:bodyPr/>
                    <a:lstStyle/>
                    <a:p>
                      <a:pPr marL="0" marR="0" algn="ctr">
                        <a:lnSpc>
                          <a:spcPct val="115000"/>
                        </a:lnSpc>
                        <a:spcBef>
                          <a:spcPts val="0"/>
                        </a:spcBef>
                        <a:spcAft>
                          <a:spcPts val="0"/>
                        </a:spcAft>
                      </a:pPr>
                      <a:r>
                        <a:rPr lang="en-US" sz="2400" b="0" dirty="0">
                          <a:effectLst/>
                          <a:latin typeface="Century Gothic" panose="020B0502020202020204" pitchFamily="34" charset="0"/>
                          <a:ea typeface="Calibri" panose="020F0502020204030204" pitchFamily="34" charset="0"/>
                          <a:cs typeface="Times New Roman" panose="02020603050405020304" pitchFamily="18" charset="0"/>
                        </a:rPr>
                        <a:t>Prevention &amp; AUD Treatment</a:t>
                      </a:r>
                    </a:p>
                    <a:p>
                      <a:pPr marL="0" marR="0" algn="ctr">
                        <a:lnSpc>
                          <a:spcPct val="115000"/>
                        </a:lnSpc>
                        <a:spcBef>
                          <a:spcPts val="0"/>
                        </a:spcBef>
                        <a:spcAft>
                          <a:spcPts val="0"/>
                        </a:spcAft>
                      </a:pPr>
                      <a:r>
                        <a:rPr lang="en-US" sz="2400" b="0" dirty="0">
                          <a:effectLst/>
                          <a:latin typeface="Century Gothic" panose="020B0502020202020204" pitchFamily="34" charset="0"/>
                          <a:ea typeface="Calibri" panose="020F0502020204030204" pitchFamily="34" charset="0"/>
                          <a:cs typeface="Times New Roman" panose="02020603050405020304" pitchFamily="18" charset="0"/>
                        </a:rPr>
                        <a:t>per 10,000 PC patients</a:t>
                      </a:r>
                    </a:p>
                  </a:txBody>
                  <a:tcPr/>
                </a:tc>
                <a:tc hMerge="1">
                  <a:txBody>
                    <a:bodyPr/>
                    <a:lstStyle/>
                    <a:p>
                      <a:pPr algn="ctr"/>
                      <a:endParaRPr lang="en-US" sz="2400" b="0" dirty="0">
                        <a:latin typeface="Century Gothic" panose="020B0502020202020204" pitchFamily="34" charset="0"/>
                      </a:endParaRPr>
                    </a:p>
                  </a:txBody>
                  <a:tcPr/>
                </a:tc>
                <a:tc hMerge="1">
                  <a:txBody>
                    <a:bodyPr/>
                    <a:lstStyle/>
                    <a:p>
                      <a:pPr algn="ctr"/>
                      <a:endParaRPr lang="en-US" sz="2400" b="0" dirty="0">
                        <a:latin typeface="Century Gothic" panose="020B0502020202020204" pitchFamily="34" charset="0"/>
                      </a:endParaRPr>
                    </a:p>
                  </a:txBody>
                  <a:tcPr/>
                </a:tc>
                <a:tc hMerge="1">
                  <a:txBody>
                    <a:bodyPr/>
                    <a:lstStyle/>
                    <a:p>
                      <a:pPr algn="ctr"/>
                      <a:endParaRPr lang="en-US" sz="2400" b="0" dirty="0">
                        <a:latin typeface="Century Gothic" panose="020B0502020202020204" pitchFamily="34" charset="0"/>
                      </a:endParaRPr>
                    </a:p>
                  </a:txBody>
                  <a:tcPr/>
                </a:tc>
                <a:tc hMerge="1">
                  <a:txBody>
                    <a:bodyPr/>
                    <a:lstStyle/>
                    <a:p>
                      <a:pPr algn="ctr"/>
                      <a:endParaRPr lang="en-US" sz="2400" b="0" dirty="0">
                        <a:latin typeface="Century Gothic" panose="020B0502020202020204" pitchFamily="34" charset="0"/>
                      </a:endParaRPr>
                    </a:p>
                  </a:txBody>
                  <a:tcPr/>
                </a:tc>
                <a:extLst>
                  <a:ext uri="{0D108BD9-81ED-4DB2-BD59-A6C34878D82A}">
                    <a16:rowId xmlns:a16="http://schemas.microsoft.com/office/drawing/2014/main" val="2728275140"/>
                  </a:ext>
                </a:extLst>
              </a:tr>
              <a:tr h="370840">
                <a:tc>
                  <a:txBody>
                    <a:bodyPr/>
                    <a:lstStyle/>
                    <a:p>
                      <a:endParaRPr lang="en-US" sz="2400" dirty="0">
                        <a:latin typeface="Century Gothic" panose="020B0502020202020204" pitchFamily="34" charset="0"/>
                      </a:endParaRPr>
                    </a:p>
                  </a:txBody>
                  <a:tcPr>
                    <a:solidFill>
                      <a:schemeClr val="accent1"/>
                    </a:solidFill>
                  </a:tcPr>
                </a:tc>
                <a:tc>
                  <a:txBody>
                    <a:bodyPr/>
                    <a:lstStyle/>
                    <a:p>
                      <a:pPr algn="ctr"/>
                      <a:r>
                        <a:rPr lang="en-US" sz="2400" b="0" dirty="0">
                          <a:solidFill>
                            <a:schemeClr val="bg1"/>
                          </a:solidFill>
                          <a:latin typeface="Century Gothic" panose="020B0502020202020204" pitchFamily="34" charset="0"/>
                        </a:rPr>
                        <a:t>UC</a:t>
                      </a:r>
                    </a:p>
                    <a:p>
                      <a:pPr algn="ctr"/>
                      <a:r>
                        <a:rPr lang="en-US" sz="2400" b="0" dirty="0">
                          <a:solidFill>
                            <a:schemeClr val="bg1"/>
                          </a:solidFill>
                          <a:latin typeface="Century Gothic" panose="020B0502020202020204" pitchFamily="34" charset="0"/>
                        </a:rPr>
                        <a:t>(1)</a:t>
                      </a:r>
                    </a:p>
                  </a:txBody>
                  <a:tcPr>
                    <a:solidFill>
                      <a:schemeClr val="accent1"/>
                    </a:solidFill>
                  </a:tcPr>
                </a:tc>
                <a:tc>
                  <a:txBody>
                    <a:bodyPr/>
                    <a:lstStyle/>
                    <a:p>
                      <a:pPr algn="ctr"/>
                      <a:r>
                        <a:rPr lang="en-US" sz="2400" b="0" dirty="0">
                          <a:solidFill>
                            <a:schemeClr val="bg1"/>
                          </a:solidFill>
                          <a:latin typeface="Century Gothic" panose="020B0502020202020204" pitchFamily="34" charset="0"/>
                        </a:rPr>
                        <a:t>Prep</a:t>
                      </a:r>
                    </a:p>
                    <a:p>
                      <a:pPr algn="ctr"/>
                      <a:r>
                        <a:rPr lang="en-US" sz="2400" b="0" dirty="0">
                          <a:solidFill>
                            <a:schemeClr val="bg1"/>
                          </a:solidFill>
                          <a:latin typeface="Century Gothic" panose="020B0502020202020204" pitchFamily="34" charset="0"/>
                        </a:rPr>
                        <a:t>(2)</a:t>
                      </a:r>
                    </a:p>
                  </a:txBody>
                  <a:tcPr>
                    <a:solidFill>
                      <a:schemeClr val="accent1"/>
                    </a:solidFill>
                  </a:tcPr>
                </a:tc>
                <a:tc>
                  <a:txBody>
                    <a:bodyPr/>
                    <a:lstStyle/>
                    <a:p>
                      <a:pPr algn="ctr"/>
                      <a:r>
                        <a:rPr lang="en-US" sz="2400" b="0" dirty="0">
                          <a:solidFill>
                            <a:schemeClr val="bg1"/>
                          </a:solidFill>
                          <a:latin typeface="Century Gothic" panose="020B0502020202020204" pitchFamily="34" charset="0"/>
                        </a:rPr>
                        <a:t>Intervention</a:t>
                      </a:r>
                    </a:p>
                    <a:p>
                      <a:pPr algn="ctr"/>
                      <a:r>
                        <a:rPr lang="en-US" sz="2400" b="0" dirty="0">
                          <a:solidFill>
                            <a:schemeClr val="bg1"/>
                          </a:solidFill>
                          <a:latin typeface="Century Gothic" panose="020B0502020202020204" pitchFamily="34" charset="0"/>
                        </a:rPr>
                        <a:t>(3)</a:t>
                      </a:r>
                    </a:p>
                  </a:txBody>
                  <a:tcPr>
                    <a:solidFill>
                      <a:schemeClr val="accent1"/>
                    </a:solidFill>
                  </a:tcPr>
                </a:tc>
                <a:tc>
                  <a:txBody>
                    <a:bodyPr/>
                    <a:lstStyle/>
                    <a:p>
                      <a:pPr algn="ctr"/>
                      <a:r>
                        <a:rPr lang="en-US" sz="2400" b="0" dirty="0">
                          <a:solidFill>
                            <a:schemeClr val="bg1"/>
                          </a:solidFill>
                          <a:latin typeface="Century Gothic" panose="020B0502020202020204" pitchFamily="34" charset="0"/>
                        </a:rPr>
                        <a:t>Sustain</a:t>
                      </a:r>
                    </a:p>
                    <a:p>
                      <a:pPr marL="0" marR="0" lvl="0" indent="0" algn="ctr" defTabSz="432465" rtl="0" eaLnBrk="1" fontAlgn="auto" latinLnBrk="0" hangingPunct="1">
                        <a:lnSpc>
                          <a:spcPct val="100000"/>
                        </a:lnSpc>
                        <a:spcBef>
                          <a:spcPts val="0"/>
                        </a:spcBef>
                        <a:spcAft>
                          <a:spcPts val="0"/>
                        </a:spcAft>
                        <a:buClrTx/>
                        <a:buSzTx/>
                        <a:buFontTx/>
                        <a:buNone/>
                        <a:tabLst/>
                        <a:defRPr/>
                      </a:pPr>
                      <a:r>
                        <a:rPr lang="en-US" sz="2400" b="0" dirty="0">
                          <a:solidFill>
                            <a:schemeClr val="bg1"/>
                          </a:solidFill>
                          <a:latin typeface="Century Gothic" panose="020B0502020202020204" pitchFamily="34" charset="0"/>
                        </a:rPr>
                        <a:t>(4)</a:t>
                      </a:r>
                    </a:p>
                  </a:txBody>
                  <a:tcPr>
                    <a:solidFill>
                      <a:schemeClr val="accent1"/>
                    </a:solidFill>
                  </a:tcPr>
                </a:tc>
                <a:extLst>
                  <a:ext uri="{0D108BD9-81ED-4DB2-BD59-A6C34878D82A}">
                    <a16:rowId xmlns:a16="http://schemas.microsoft.com/office/drawing/2014/main" val="1389146961"/>
                  </a:ext>
                </a:extLst>
              </a:tr>
              <a:tr h="370840">
                <a:tc>
                  <a:txBody>
                    <a:bodyPr/>
                    <a:lstStyle/>
                    <a:p>
                      <a:r>
                        <a:rPr lang="en-US" sz="2000" b="0" dirty="0">
                          <a:latin typeface="Century Gothic" panose="020B0502020202020204" pitchFamily="34" charset="0"/>
                        </a:rPr>
                        <a:t>Brief alcohol counseling</a:t>
                      </a:r>
                      <a:endParaRPr lang="en-US" sz="2400" b="0" dirty="0">
                        <a:latin typeface="Century Gothic" panose="020B0502020202020204" pitchFamily="34" charset="0"/>
                      </a:endParaRPr>
                    </a:p>
                  </a:txBody>
                  <a:tcPr/>
                </a:tc>
                <a:tc>
                  <a:txBody>
                    <a:bodyPr/>
                    <a:lstStyle/>
                    <a:p>
                      <a:pPr algn="ctr"/>
                      <a:r>
                        <a:rPr lang="en-US" sz="2400" dirty="0">
                          <a:latin typeface="Century Gothic" panose="020B0502020202020204" pitchFamily="34" charset="0"/>
                        </a:rPr>
                        <a:t>14</a:t>
                      </a:r>
                    </a:p>
                  </a:txBody>
                  <a:tcPr anchor="ctr"/>
                </a:tc>
                <a:tc>
                  <a:txBody>
                    <a:bodyPr/>
                    <a:lstStyle/>
                    <a:p>
                      <a:pPr algn="ctr"/>
                      <a:r>
                        <a:rPr lang="en-US" sz="2400" dirty="0">
                          <a:latin typeface="Century Gothic" panose="020B0502020202020204" pitchFamily="34" charset="0"/>
                        </a:rPr>
                        <a:t>20</a:t>
                      </a:r>
                    </a:p>
                  </a:txBody>
                  <a:tcPr anchor="ctr"/>
                </a:tc>
                <a:tc>
                  <a:txBody>
                    <a:bodyPr/>
                    <a:lstStyle/>
                    <a:p>
                      <a:pPr algn="ctr"/>
                      <a:r>
                        <a:rPr lang="en-US" sz="2400" dirty="0">
                          <a:latin typeface="Century Gothic" panose="020B0502020202020204" pitchFamily="34" charset="0"/>
                        </a:rPr>
                        <a:t>60</a:t>
                      </a:r>
                    </a:p>
                  </a:txBody>
                  <a:tcPr anchor="ctr"/>
                </a:tc>
                <a:tc>
                  <a:txBody>
                    <a:bodyPr/>
                    <a:lstStyle/>
                    <a:p>
                      <a:pPr algn="ctr"/>
                      <a:r>
                        <a:rPr lang="en-US" sz="2400" dirty="0">
                          <a:latin typeface="Century Gothic" panose="020B0502020202020204" pitchFamily="34" charset="0"/>
                        </a:rPr>
                        <a:t>40</a:t>
                      </a:r>
                    </a:p>
                  </a:txBody>
                  <a:tcPr anchor="ctr"/>
                </a:tc>
                <a:extLst>
                  <a:ext uri="{0D108BD9-81ED-4DB2-BD59-A6C34878D82A}">
                    <a16:rowId xmlns:a16="http://schemas.microsoft.com/office/drawing/2014/main" val="3116164950"/>
                  </a:ext>
                </a:extLst>
              </a:tr>
              <a:tr h="370840">
                <a:tc>
                  <a:txBody>
                    <a:bodyPr/>
                    <a:lstStyle/>
                    <a:p>
                      <a:r>
                        <a:rPr lang="en-US" sz="2000" dirty="0">
                          <a:latin typeface="Century Gothic" panose="020B0502020202020204" pitchFamily="34" charset="0"/>
                        </a:rPr>
                        <a:t>AUD treatment &amp; engagement </a:t>
                      </a:r>
                    </a:p>
                  </a:txBody>
                  <a:tcPr/>
                </a:tc>
                <a:tc>
                  <a:txBody>
                    <a:bodyPr/>
                    <a:lstStyle/>
                    <a:p>
                      <a:pPr algn="ctr"/>
                      <a:r>
                        <a:rPr lang="en-US" sz="2400" dirty="0">
                          <a:latin typeface="Century Gothic" panose="020B0502020202020204" pitchFamily="34" charset="0"/>
                        </a:rPr>
                        <a:t>2.1</a:t>
                      </a:r>
                    </a:p>
                  </a:txBody>
                  <a:tcPr anchor="ctr"/>
                </a:tc>
                <a:tc>
                  <a:txBody>
                    <a:bodyPr/>
                    <a:lstStyle/>
                    <a:p>
                      <a:pPr algn="ctr"/>
                      <a:r>
                        <a:rPr lang="en-US" sz="2400" dirty="0">
                          <a:latin typeface="Century Gothic" panose="020B0502020202020204" pitchFamily="34" charset="0"/>
                        </a:rPr>
                        <a:t>0.6</a:t>
                      </a:r>
                    </a:p>
                  </a:txBody>
                  <a:tcPr anchor="ctr"/>
                </a:tc>
                <a:tc>
                  <a:txBody>
                    <a:bodyPr/>
                    <a:lstStyle/>
                    <a:p>
                      <a:pPr algn="ctr"/>
                      <a:r>
                        <a:rPr lang="en-US" sz="2400" dirty="0">
                          <a:latin typeface="Century Gothic" panose="020B0502020202020204" pitchFamily="34" charset="0"/>
                        </a:rPr>
                        <a:t>1.1</a:t>
                      </a:r>
                    </a:p>
                  </a:txBody>
                  <a:tcPr anchor="ctr"/>
                </a:tc>
                <a:tc>
                  <a:txBody>
                    <a:bodyPr/>
                    <a:lstStyle/>
                    <a:p>
                      <a:pPr algn="ctr"/>
                      <a:r>
                        <a:rPr lang="en-US" sz="2400" dirty="0">
                          <a:latin typeface="Century Gothic" panose="020B0502020202020204" pitchFamily="34" charset="0"/>
                        </a:rPr>
                        <a:t>1.3</a:t>
                      </a:r>
                    </a:p>
                  </a:txBody>
                  <a:tcPr anchor="ctr"/>
                </a:tc>
                <a:extLst>
                  <a:ext uri="{0D108BD9-81ED-4DB2-BD59-A6C34878D82A}">
                    <a16:rowId xmlns:a16="http://schemas.microsoft.com/office/drawing/2014/main" val="3402609547"/>
                  </a:ext>
                </a:extLst>
              </a:tr>
            </a:tbl>
          </a:graphicData>
        </a:graphic>
      </p:graphicFrame>
      <p:sp>
        <p:nvSpPr>
          <p:cNvPr id="4" name="Slide Number Placeholder 3">
            <a:extLst>
              <a:ext uri="{FF2B5EF4-FFF2-40B4-BE49-F238E27FC236}">
                <a16:creationId xmlns:a16="http://schemas.microsoft.com/office/drawing/2014/main" id="{F31C4A8B-E381-424F-8E0B-B30F041E89BE}"/>
              </a:ext>
            </a:extLst>
          </p:cNvPr>
          <p:cNvSpPr>
            <a:spLocks noGrp="1"/>
          </p:cNvSpPr>
          <p:nvPr>
            <p:ph type="sldNum" sz="quarter" idx="12"/>
          </p:nvPr>
        </p:nvSpPr>
        <p:spPr/>
        <p:txBody>
          <a:bodyPr/>
          <a:lstStyle/>
          <a:p>
            <a:fld id="{A0C21F26-985F-9D40-A811-D6DE90C3D8D1}" type="slidenum">
              <a:rPr lang="en-US" smtClean="0">
                <a:solidFill>
                  <a:prstClr val="white">
                    <a:lumMod val="50000"/>
                  </a:prstClr>
                </a:solidFill>
              </a:rPr>
              <a:pPr/>
              <a:t>129</a:t>
            </a:fld>
            <a:endParaRPr lang="en-US">
              <a:solidFill>
                <a:prstClr val="white">
                  <a:lumMod val="50000"/>
                </a:prstClr>
              </a:solidFill>
            </a:endParaRPr>
          </a:p>
        </p:txBody>
      </p:sp>
      <p:sp>
        <p:nvSpPr>
          <p:cNvPr id="5" name="TextBox 4">
            <a:extLst>
              <a:ext uri="{FF2B5EF4-FFF2-40B4-BE49-F238E27FC236}">
                <a16:creationId xmlns:a16="http://schemas.microsoft.com/office/drawing/2014/main" id="{02D391F3-8D5E-423D-9A39-F6B0F3393DFC}"/>
              </a:ext>
            </a:extLst>
          </p:cNvPr>
          <p:cNvSpPr txBox="1"/>
          <p:nvPr/>
        </p:nvSpPr>
        <p:spPr>
          <a:xfrm>
            <a:off x="5040925" y="5030299"/>
            <a:ext cx="3237653" cy="1569660"/>
          </a:xfrm>
          <a:prstGeom prst="rect">
            <a:avLst/>
          </a:prstGeom>
          <a:solidFill>
            <a:schemeClr val="bg1"/>
          </a:solidFill>
          <a:ln>
            <a:solidFill>
              <a:schemeClr val="tx1"/>
            </a:solidFill>
          </a:ln>
        </p:spPr>
        <p:txBody>
          <a:bodyPr wrap="square" rtlCol="0">
            <a:spAutoFit/>
          </a:bodyPr>
          <a:lstStyle/>
          <a:p>
            <a:r>
              <a:rPr lang="en-US" sz="3200" dirty="0">
                <a:solidFill>
                  <a:srgbClr val="C00000"/>
                </a:solidFill>
                <a:latin typeface="Century Gothic" panose="020B0502020202020204" pitchFamily="34" charset="0"/>
              </a:rPr>
              <a:t>1 Vs 3: 0.035</a:t>
            </a:r>
          </a:p>
          <a:p>
            <a:r>
              <a:rPr lang="en-US" sz="3200" dirty="0">
                <a:solidFill>
                  <a:srgbClr val="C00000"/>
                </a:solidFill>
                <a:latin typeface="Century Gothic" panose="020B0502020202020204" pitchFamily="34" charset="0"/>
              </a:rPr>
              <a:t>3 Vs 4: 0.62</a:t>
            </a:r>
          </a:p>
          <a:p>
            <a:r>
              <a:rPr lang="en-US" sz="3200" dirty="0">
                <a:solidFill>
                  <a:srgbClr val="C00000"/>
                </a:solidFill>
                <a:latin typeface="Century Gothic" panose="020B0502020202020204" pitchFamily="34" charset="0"/>
              </a:rPr>
              <a:t>4 Vs 1:  0.12</a:t>
            </a:r>
          </a:p>
        </p:txBody>
      </p:sp>
      <p:sp>
        <p:nvSpPr>
          <p:cNvPr id="6" name="Oval 5">
            <a:extLst>
              <a:ext uri="{FF2B5EF4-FFF2-40B4-BE49-F238E27FC236}">
                <a16:creationId xmlns:a16="http://schemas.microsoft.com/office/drawing/2014/main" id="{15F1F50F-CEFE-4C7D-A973-5C64478E7BCB}"/>
              </a:ext>
            </a:extLst>
          </p:cNvPr>
          <p:cNvSpPr/>
          <p:nvPr/>
        </p:nvSpPr>
        <p:spPr>
          <a:xfrm>
            <a:off x="3969958" y="4208463"/>
            <a:ext cx="965459" cy="761877"/>
          </a:xfrm>
          <a:prstGeom prst="ellipse">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285D6B9-D725-4831-A380-F852F2782CEC}"/>
              </a:ext>
            </a:extLst>
          </p:cNvPr>
          <p:cNvSpPr/>
          <p:nvPr/>
        </p:nvSpPr>
        <p:spPr>
          <a:xfrm>
            <a:off x="7186320" y="4208462"/>
            <a:ext cx="965459" cy="761877"/>
          </a:xfrm>
          <a:prstGeom prst="ellipse">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1C2BD92-15D6-4987-A304-9EF675B9F8CC}"/>
              </a:ext>
            </a:extLst>
          </p:cNvPr>
          <p:cNvSpPr/>
          <p:nvPr/>
        </p:nvSpPr>
        <p:spPr>
          <a:xfrm>
            <a:off x="9003016" y="4208463"/>
            <a:ext cx="965459" cy="761877"/>
          </a:xfrm>
          <a:prstGeom prst="ellipse">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2785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noAutofit/>
          </a:bodyPr>
          <a:lstStyle/>
          <a:p>
            <a:r>
              <a:rPr lang="en-US" sz="3200" dirty="0"/>
              <a:t>SPARC Trial: 25 Primary Care Clinics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24171446"/>
              </p:ext>
            </p:extLst>
          </p:nvPr>
        </p:nvGraphicFramePr>
        <p:xfrm>
          <a:off x="1827838" y="1901597"/>
          <a:ext cx="8438561" cy="4328160"/>
        </p:xfrm>
        <a:graphic>
          <a:graphicData uri="http://schemas.openxmlformats.org/drawingml/2006/table">
            <a:tbl>
              <a:tblPr firstRow="1">
                <a:tableStyleId>{1E171933-4619-4E11-9A3F-F7608DF75F80}</a:tableStyleId>
              </a:tblPr>
              <a:tblGrid>
                <a:gridCol w="2222002">
                  <a:extLst>
                    <a:ext uri="{9D8B030D-6E8A-4147-A177-3AD203B41FA5}">
                      <a16:colId xmlns:a16="http://schemas.microsoft.com/office/drawing/2014/main" val="20000"/>
                    </a:ext>
                  </a:extLst>
                </a:gridCol>
                <a:gridCol w="562656">
                  <a:extLst>
                    <a:ext uri="{9D8B030D-6E8A-4147-A177-3AD203B41FA5}">
                      <a16:colId xmlns:a16="http://schemas.microsoft.com/office/drawing/2014/main" val="20001"/>
                    </a:ext>
                  </a:extLst>
                </a:gridCol>
                <a:gridCol w="1110174">
                  <a:extLst>
                    <a:ext uri="{9D8B030D-6E8A-4147-A177-3AD203B41FA5}">
                      <a16:colId xmlns:a16="http://schemas.microsoft.com/office/drawing/2014/main" val="20002"/>
                    </a:ext>
                  </a:extLst>
                </a:gridCol>
                <a:gridCol w="554034">
                  <a:extLst>
                    <a:ext uri="{9D8B030D-6E8A-4147-A177-3AD203B41FA5}">
                      <a16:colId xmlns:a16="http://schemas.microsoft.com/office/drawing/2014/main" val="20003"/>
                    </a:ext>
                  </a:extLst>
                </a:gridCol>
                <a:gridCol w="651163">
                  <a:extLst>
                    <a:ext uri="{9D8B030D-6E8A-4147-A177-3AD203B41FA5}">
                      <a16:colId xmlns:a16="http://schemas.microsoft.com/office/drawing/2014/main" val="20004"/>
                    </a:ext>
                  </a:extLst>
                </a:gridCol>
                <a:gridCol w="692643">
                  <a:extLst>
                    <a:ext uri="{9D8B030D-6E8A-4147-A177-3AD203B41FA5}">
                      <a16:colId xmlns:a16="http://schemas.microsoft.com/office/drawing/2014/main" val="20005"/>
                    </a:ext>
                  </a:extLst>
                </a:gridCol>
                <a:gridCol w="706493">
                  <a:extLst>
                    <a:ext uri="{9D8B030D-6E8A-4147-A177-3AD203B41FA5}">
                      <a16:colId xmlns:a16="http://schemas.microsoft.com/office/drawing/2014/main" val="20006"/>
                    </a:ext>
                  </a:extLst>
                </a:gridCol>
                <a:gridCol w="678789">
                  <a:extLst>
                    <a:ext uri="{9D8B030D-6E8A-4147-A177-3AD203B41FA5}">
                      <a16:colId xmlns:a16="http://schemas.microsoft.com/office/drawing/2014/main" val="20007"/>
                    </a:ext>
                  </a:extLst>
                </a:gridCol>
                <a:gridCol w="609524">
                  <a:extLst>
                    <a:ext uri="{9D8B030D-6E8A-4147-A177-3AD203B41FA5}">
                      <a16:colId xmlns:a16="http://schemas.microsoft.com/office/drawing/2014/main" val="20008"/>
                    </a:ext>
                  </a:extLst>
                </a:gridCol>
                <a:gridCol w="651083">
                  <a:extLst>
                    <a:ext uri="{9D8B030D-6E8A-4147-A177-3AD203B41FA5}">
                      <a16:colId xmlns:a16="http://schemas.microsoft.com/office/drawing/2014/main" val="20009"/>
                    </a:ext>
                  </a:extLst>
                </a:gridCol>
              </a:tblGrid>
              <a:tr h="370840">
                <a:tc gridSpan="10">
                  <a:txBody>
                    <a:bodyPr/>
                    <a:lstStyle/>
                    <a:p>
                      <a:pPr algn="ctr"/>
                      <a:r>
                        <a:rPr lang="en-US" sz="2400" b="0" dirty="0">
                          <a:latin typeface="Century Gothic" panose="020B0502020202020204" pitchFamily="34" charset="0"/>
                        </a:rPr>
                        <a:t>Pragmatic</a:t>
                      </a:r>
                      <a:r>
                        <a:rPr lang="en-US" sz="2400" b="0" baseline="0" dirty="0">
                          <a:latin typeface="Century Gothic" panose="020B0502020202020204" pitchFamily="34" charset="0"/>
                        </a:rPr>
                        <a:t> Stepped Wedge Trial</a:t>
                      </a:r>
                    </a:p>
                  </a:txBody>
                  <a:tcPr marL="111860" marR="111860"/>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pPr algn="ctr"/>
                      <a:endParaRPr lang="en-US" sz="2400" baseline="0" dirty="0"/>
                    </a:p>
                  </a:txBody>
                  <a:tcPr/>
                </a:tc>
                <a:tc hMerge="1">
                  <a:txBody>
                    <a:bodyPr/>
                    <a:lstStyle/>
                    <a:p>
                      <a:pPr algn="ctr"/>
                      <a:endParaRPr lang="en-US" sz="2400" baseline="0" dirty="0"/>
                    </a:p>
                  </a:txBody>
                  <a:tcPr/>
                </a:tc>
                <a:tc hMerge="1">
                  <a:txBody>
                    <a:bodyPr/>
                    <a:lstStyle/>
                    <a:p>
                      <a:pPr algn="ctr"/>
                      <a:endParaRPr lang="en-US" sz="1800" baseline="0" dirty="0">
                        <a:latin typeface="Century Gothic" panose="020B0502020202020204" pitchFamily="34" charset="0"/>
                      </a:endParaRPr>
                    </a:p>
                  </a:txBody>
                  <a:tcPr/>
                </a:tc>
                <a:extLst>
                  <a:ext uri="{0D108BD9-81ED-4DB2-BD59-A6C34878D82A}">
                    <a16:rowId xmlns:a16="http://schemas.microsoft.com/office/drawing/2014/main" val="10000"/>
                  </a:ext>
                </a:extLst>
              </a:tr>
              <a:tr h="370840">
                <a:tc>
                  <a:txBody>
                    <a:bodyPr/>
                    <a:lstStyle/>
                    <a:p>
                      <a:r>
                        <a:rPr lang="en-US" sz="2000" dirty="0">
                          <a:latin typeface="Century Gothic" panose="020B0502020202020204" pitchFamily="34" charset="0"/>
                        </a:rPr>
                        <a:t>Duration:</a:t>
                      </a:r>
                      <a:r>
                        <a:rPr lang="en-US" sz="2000" baseline="0" dirty="0">
                          <a:latin typeface="Century Gothic" panose="020B0502020202020204" pitchFamily="34" charset="0"/>
                        </a:rPr>
                        <a:t> months</a:t>
                      </a:r>
                      <a:endParaRPr lang="en-US" sz="2000" dirty="0">
                        <a:latin typeface="Century Gothic" panose="020B0502020202020204" pitchFamily="34" charset="0"/>
                      </a:endParaRPr>
                    </a:p>
                  </a:txBody>
                  <a:tcPr marL="111860" marR="11186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2000" dirty="0">
                        <a:latin typeface="Century Gothic" panose="020B0502020202020204" pitchFamily="34" charset="0"/>
                      </a:endParaRPr>
                    </a:p>
                  </a:txBody>
                  <a:tcPr marL="111860" marR="111860"/>
                </a:tc>
                <a:tc>
                  <a:txBody>
                    <a:bodyPr/>
                    <a:lstStyle/>
                    <a:p>
                      <a:pPr algn="ctr"/>
                      <a:r>
                        <a:rPr lang="en-US" sz="2000" dirty="0">
                          <a:latin typeface="Century Gothic" panose="020B0502020202020204" pitchFamily="34" charset="0"/>
                        </a:rPr>
                        <a:t>1</a:t>
                      </a:r>
                      <a:r>
                        <a:rPr lang="en-US" sz="2000" baseline="0" dirty="0">
                          <a:latin typeface="Century Gothic" panose="020B0502020202020204" pitchFamily="34" charset="0"/>
                        </a:rPr>
                        <a:t>2</a:t>
                      </a:r>
                      <a:endParaRPr lang="en-US" sz="2000" dirty="0">
                        <a:latin typeface="Century Gothic" panose="020B0502020202020204" pitchFamily="34" charset="0"/>
                      </a:endParaRPr>
                    </a:p>
                  </a:txBody>
                  <a:tcPr marL="111860" marR="11186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a:latin typeface="Century Gothic" panose="020B0502020202020204" pitchFamily="34" charset="0"/>
                        </a:rPr>
                        <a:t>4</a:t>
                      </a:r>
                    </a:p>
                  </a:txBody>
                  <a:tcPr marL="111860" marR="11186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a:latin typeface="Century Gothic" panose="020B0502020202020204" pitchFamily="34" charset="0"/>
                        </a:rPr>
                        <a:t>4</a:t>
                      </a:r>
                    </a:p>
                  </a:txBody>
                  <a:tcPr marL="111860" marR="11186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a:latin typeface="Century Gothic" panose="020B0502020202020204" pitchFamily="34" charset="0"/>
                        </a:rPr>
                        <a:t>4</a:t>
                      </a:r>
                    </a:p>
                  </a:txBody>
                  <a:tcPr marL="111860" marR="11186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a:latin typeface="Century Gothic" panose="020B0502020202020204" pitchFamily="34" charset="0"/>
                        </a:rPr>
                        <a:t>4</a:t>
                      </a:r>
                    </a:p>
                  </a:txBody>
                  <a:tcPr marL="111860" marR="11186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a:latin typeface="Century Gothic" panose="020B0502020202020204" pitchFamily="34" charset="0"/>
                        </a:rPr>
                        <a:t>4</a:t>
                      </a:r>
                    </a:p>
                  </a:txBody>
                  <a:tcPr marL="111860" marR="11186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a:latin typeface="Century Gothic" panose="020B0502020202020204" pitchFamily="34" charset="0"/>
                        </a:rPr>
                        <a:t>4</a:t>
                      </a:r>
                    </a:p>
                  </a:txBody>
                  <a:tcPr marL="111860" marR="11186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2000" dirty="0">
                        <a:latin typeface="Century Gothic" panose="020B0502020202020204" pitchFamily="34" charset="0"/>
                      </a:endParaRPr>
                    </a:p>
                  </a:txBody>
                  <a:tcPr marL="111860" marR="111860"/>
                </a:tc>
                <a:extLst>
                  <a:ext uri="{0D108BD9-81ED-4DB2-BD59-A6C34878D82A}">
                    <a16:rowId xmlns:a16="http://schemas.microsoft.com/office/drawing/2014/main" val="10001"/>
                  </a:ext>
                </a:extLst>
              </a:tr>
              <a:tr h="370840">
                <a:tc gridSpan="2">
                  <a:txBody>
                    <a:bodyPr/>
                    <a:lstStyle/>
                    <a:p>
                      <a:r>
                        <a:rPr lang="en-US" sz="2000" dirty="0">
                          <a:latin typeface="Century Gothic" panose="020B0502020202020204" pitchFamily="34" charset="0"/>
                        </a:rPr>
                        <a:t>Pilot – 3 clinics</a:t>
                      </a:r>
                    </a:p>
                  </a:txBody>
                  <a:tcPr marL="111860" marR="111860"/>
                </a:tc>
                <a:tc hMerge="1">
                  <a:txBody>
                    <a:bodyPr/>
                    <a:lstStyle/>
                    <a:p>
                      <a:endParaRPr lang="en-US" dirty="0"/>
                    </a:p>
                  </a:txBody>
                  <a:tcPr>
                    <a:noFill/>
                  </a:tcPr>
                </a:tc>
                <a:tc>
                  <a:txBody>
                    <a:bodyPr/>
                    <a:lstStyle/>
                    <a:p>
                      <a:pPr algn="ctr"/>
                      <a:r>
                        <a:rPr lang="en-US" sz="2000" dirty="0">
                          <a:solidFill>
                            <a:schemeClr val="bg1"/>
                          </a:solidFill>
                          <a:latin typeface="Century Gothic" panose="020B0502020202020204" pitchFamily="34" charset="0"/>
                        </a:rPr>
                        <a:t>Pilot</a:t>
                      </a:r>
                    </a:p>
                  </a:txBody>
                  <a:tcPr marL="111860" marR="111860">
                    <a:solidFill>
                      <a:srgbClr val="79C14B"/>
                    </a:solidFill>
                  </a:tcPr>
                </a:tc>
                <a:tc>
                  <a:txBody>
                    <a:bodyPr/>
                    <a:lstStyle/>
                    <a:p>
                      <a:endParaRPr lang="en-US" sz="2000" dirty="0">
                        <a:solidFill>
                          <a:schemeClr val="bg1"/>
                        </a:solidFill>
                        <a:latin typeface="Century Gothic" panose="020B0502020202020204" pitchFamily="34" charset="0"/>
                      </a:endParaRPr>
                    </a:p>
                  </a:txBody>
                  <a:tcPr marL="111860" marR="111860">
                    <a:solidFill>
                      <a:srgbClr val="79C14B"/>
                    </a:solidFill>
                  </a:tcPr>
                </a:tc>
                <a:tc>
                  <a:txBody>
                    <a:bodyPr/>
                    <a:lstStyle/>
                    <a:p>
                      <a:endParaRPr lang="en-US" sz="2000" dirty="0">
                        <a:solidFill>
                          <a:schemeClr val="bg1"/>
                        </a:solidFill>
                        <a:latin typeface="Century Gothic" panose="020B0502020202020204" pitchFamily="34" charset="0"/>
                      </a:endParaRPr>
                    </a:p>
                  </a:txBody>
                  <a:tcPr marL="111860" marR="111860">
                    <a:solidFill>
                      <a:srgbClr val="79C14B"/>
                    </a:solidFill>
                  </a:tcPr>
                </a:tc>
                <a:tc>
                  <a:txBody>
                    <a:bodyPr/>
                    <a:lstStyle/>
                    <a:p>
                      <a:endParaRPr lang="en-US" sz="2000" dirty="0">
                        <a:solidFill>
                          <a:schemeClr val="bg1"/>
                        </a:solidFill>
                        <a:latin typeface="Century Gothic" panose="020B0502020202020204" pitchFamily="34" charset="0"/>
                      </a:endParaRPr>
                    </a:p>
                  </a:txBody>
                  <a:tcPr marL="111860" marR="111860">
                    <a:solidFill>
                      <a:srgbClr val="79C14B"/>
                    </a:solidFill>
                  </a:tcPr>
                </a:tc>
                <a:tc>
                  <a:txBody>
                    <a:bodyPr/>
                    <a:lstStyle/>
                    <a:p>
                      <a:endParaRPr lang="en-US" sz="2000" dirty="0">
                        <a:solidFill>
                          <a:schemeClr val="bg1"/>
                        </a:solidFill>
                        <a:latin typeface="Century Gothic" panose="020B0502020202020204" pitchFamily="34" charset="0"/>
                      </a:endParaRPr>
                    </a:p>
                  </a:txBody>
                  <a:tcPr marL="111860" marR="111860">
                    <a:solidFill>
                      <a:srgbClr val="79C14B"/>
                    </a:solidFill>
                  </a:tcPr>
                </a:tc>
                <a:tc>
                  <a:txBody>
                    <a:bodyPr/>
                    <a:lstStyle/>
                    <a:p>
                      <a:endParaRPr lang="en-US" sz="2000" dirty="0">
                        <a:solidFill>
                          <a:schemeClr val="bg1"/>
                        </a:solidFill>
                        <a:latin typeface="Century Gothic" panose="020B0502020202020204" pitchFamily="34" charset="0"/>
                      </a:endParaRPr>
                    </a:p>
                  </a:txBody>
                  <a:tcPr marL="111860" marR="111860">
                    <a:solidFill>
                      <a:srgbClr val="79C14B"/>
                    </a:solidFill>
                  </a:tcPr>
                </a:tc>
                <a:tc>
                  <a:txBody>
                    <a:bodyPr/>
                    <a:lstStyle/>
                    <a:p>
                      <a:endParaRPr lang="en-US" sz="2000" dirty="0">
                        <a:solidFill>
                          <a:schemeClr val="bg1"/>
                        </a:solidFill>
                        <a:latin typeface="Century Gothic" panose="020B0502020202020204" pitchFamily="34" charset="0"/>
                      </a:endParaRPr>
                    </a:p>
                  </a:txBody>
                  <a:tcPr marL="111860" marR="111860">
                    <a:solidFill>
                      <a:srgbClr val="79C14B"/>
                    </a:solidFill>
                  </a:tcPr>
                </a:tc>
                <a:tc>
                  <a:txBody>
                    <a:bodyPr/>
                    <a:lstStyle/>
                    <a:p>
                      <a:endParaRPr lang="en-US" sz="2000" dirty="0">
                        <a:solidFill>
                          <a:schemeClr val="bg1"/>
                        </a:solidFill>
                        <a:latin typeface="Century Gothic" panose="020B0502020202020204" pitchFamily="34" charset="0"/>
                      </a:endParaRPr>
                    </a:p>
                  </a:txBody>
                  <a:tcPr marL="111860" marR="111860">
                    <a:solidFill>
                      <a:srgbClr val="79C14B"/>
                    </a:solidFill>
                  </a:tcPr>
                </a:tc>
                <a:extLst>
                  <a:ext uri="{0D108BD9-81ED-4DB2-BD59-A6C34878D82A}">
                    <a16:rowId xmlns:a16="http://schemas.microsoft.com/office/drawing/2014/main" val="10003"/>
                  </a:ext>
                </a:extLst>
              </a:tr>
              <a:tr h="370840">
                <a:tc gridSpan="2">
                  <a:txBody>
                    <a:bodyPr/>
                    <a:lstStyle/>
                    <a:p>
                      <a:r>
                        <a:rPr lang="en-US" sz="2000" dirty="0">
                          <a:latin typeface="Century Gothic" panose="020B0502020202020204" pitchFamily="34" charset="0"/>
                        </a:rPr>
                        <a:t>Wave 1</a:t>
                      </a:r>
                      <a:r>
                        <a:rPr lang="en-US" sz="2000" baseline="0" dirty="0">
                          <a:latin typeface="Century Gothic" panose="020B0502020202020204" pitchFamily="34" charset="0"/>
                        </a:rPr>
                        <a:t> </a:t>
                      </a:r>
                      <a:r>
                        <a:rPr lang="en-US" sz="2000" dirty="0">
                          <a:latin typeface="Century Gothic" panose="020B0502020202020204" pitchFamily="34" charset="0"/>
                        </a:rPr>
                        <a:t> – 3 clinics</a:t>
                      </a:r>
                    </a:p>
                  </a:txBody>
                  <a:tcPr marL="111860" marR="111860"/>
                </a:tc>
                <a:tc hMerge="1">
                  <a:txBody>
                    <a:bodyPr/>
                    <a:lstStyle/>
                    <a:p>
                      <a:endParaRPr lang="en-US" dirty="0"/>
                    </a:p>
                  </a:txBody>
                  <a:tcPr>
                    <a:noFill/>
                  </a:tcPr>
                </a:tc>
                <a:tc>
                  <a:txBody>
                    <a:bodyPr/>
                    <a:lstStyle/>
                    <a:p>
                      <a:pPr algn="ctr"/>
                      <a:endParaRPr lang="en-US" sz="2000" dirty="0">
                        <a:solidFill>
                          <a:schemeClr val="bg1"/>
                        </a:solidFill>
                        <a:latin typeface="Century Gothic" panose="020B0502020202020204" pitchFamily="34" charset="0"/>
                      </a:endParaRPr>
                    </a:p>
                  </a:txBody>
                  <a:tcPr marL="111860" marR="111860"/>
                </a:tc>
                <a:tc>
                  <a:txBody>
                    <a:bodyPr/>
                    <a:lstStyle/>
                    <a:p>
                      <a:pPr algn="ctr"/>
                      <a:r>
                        <a:rPr lang="en-US" sz="2000" dirty="0">
                          <a:solidFill>
                            <a:schemeClr val="bg1"/>
                          </a:solidFill>
                          <a:latin typeface="Century Gothic" panose="020B0502020202020204" pitchFamily="34" charset="0"/>
                        </a:rPr>
                        <a:t>1</a:t>
                      </a:r>
                    </a:p>
                  </a:txBody>
                  <a:tcPr marL="111860" marR="111860">
                    <a:solidFill>
                      <a:srgbClr val="79C14B"/>
                    </a:solidFill>
                  </a:tcPr>
                </a:tc>
                <a:tc>
                  <a:txBody>
                    <a:bodyPr/>
                    <a:lstStyle/>
                    <a:p>
                      <a:pPr algn="ctr"/>
                      <a:endParaRPr lang="en-US" sz="2000" dirty="0">
                        <a:solidFill>
                          <a:schemeClr val="bg1"/>
                        </a:solidFill>
                        <a:latin typeface="Century Gothic" panose="020B0502020202020204" pitchFamily="34" charset="0"/>
                      </a:endParaRPr>
                    </a:p>
                  </a:txBody>
                  <a:tcPr marL="111860" marR="111860">
                    <a:solidFill>
                      <a:srgbClr val="79C14B"/>
                    </a:solidFill>
                  </a:tcPr>
                </a:tc>
                <a:tc>
                  <a:txBody>
                    <a:bodyPr/>
                    <a:lstStyle/>
                    <a:p>
                      <a:pPr algn="ctr"/>
                      <a:endParaRPr lang="en-US" sz="2000" dirty="0">
                        <a:solidFill>
                          <a:schemeClr val="bg1"/>
                        </a:solidFill>
                        <a:latin typeface="Century Gothic" panose="020B0502020202020204" pitchFamily="34" charset="0"/>
                      </a:endParaRPr>
                    </a:p>
                  </a:txBody>
                  <a:tcPr marL="111860" marR="111860">
                    <a:solidFill>
                      <a:srgbClr val="79C14B"/>
                    </a:solidFill>
                  </a:tcPr>
                </a:tc>
                <a:tc>
                  <a:txBody>
                    <a:bodyPr/>
                    <a:lstStyle/>
                    <a:p>
                      <a:pPr algn="ctr"/>
                      <a:endParaRPr lang="en-US" sz="2000" dirty="0">
                        <a:solidFill>
                          <a:schemeClr val="bg1"/>
                        </a:solidFill>
                        <a:latin typeface="Century Gothic" panose="020B0502020202020204" pitchFamily="34" charset="0"/>
                      </a:endParaRPr>
                    </a:p>
                  </a:txBody>
                  <a:tcPr marL="111860" marR="111860">
                    <a:solidFill>
                      <a:srgbClr val="79C14B"/>
                    </a:solidFill>
                  </a:tcPr>
                </a:tc>
                <a:tc>
                  <a:txBody>
                    <a:bodyPr/>
                    <a:lstStyle/>
                    <a:p>
                      <a:pPr algn="ctr"/>
                      <a:endParaRPr lang="en-US" sz="2000" dirty="0">
                        <a:solidFill>
                          <a:schemeClr val="bg1"/>
                        </a:solidFill>
                        <a:latin typeface="Century Gothic" panose="020B0502020202020204" pitchFamily="34" charset="0"/>
                      </a:endParaRPr>
                    </a:p>
                  </a:txBody>
                  <a:tcPr marL="111860" marR="111860">
                    <a:solidFill>
                      <a:srgbClr val="79C14B"/>
                    </a:solidFill>
                  </a:tcPr>
                </a:tc>
                <a:tc>
                  <a:txBody>
                    <a:bodyPr/>
                    <a:lstStyle/>
                    <a:p>
                      <a:pPr algn="ctr"/>
                      <a:endParaRPr lang="en-US" sz="2000" dirty="0">
                        <a:solidFill>
                          <a:schemeClr val="bg1"/>
                        </a:solidFill>
                        <a:latin typeface="Century Gothic" panose="020B0502020202020204" pitchFamily="34" charset="0"/>
                      </a:endParaRPr>
                    </a:p>
                  </a:txBody>
                  <a:tcPr marL="111860" marR="111860">
                    <a:solidFill>
                      <a:srgbClr val="79C14B"/>
                    </a:solidFill>
                  </a:tcPr>
                </a:tc>
                <a:tc>
                  <a:txBody>
                    <a:bodyPr/>
                    <a:lstStyle/>
                    <a:p>
                      <a:endParaRPr lang="en-US" sz="2000" dirty="0">
                        <a:solidFill>
                          <a:schemeClr val="bg1"/>
                        </a:solidFill>
                        <a:latin typeface="Century Gothic" panose="020B0502020202020204" pitchFamily="34" charset="0"/>
                      </a:endParaRPr>
                    </a:p>
                  </a:txBody>
                  <a:tcPr marL="111860" marR="111860">
                    <a:solidFill>
                      <a:srgbClr val="79C14B"/>
                    </a:solidFill>
                  </a:tcPr>
                </a:tc>
                <a:extLst>
                  <a:ext uri="{0D108BD9-81ED-4DB2-BD59-A6C34878D82A}">
                    <a16:rowId xmlns:a16="http://schemas.microsoft.com/office/drawing/2014/main" val="10004"/>
                  </a:ext>
                </a:extLst>
              </a:tr>
              <a:tr h="370840">
                <a:tc gridSpan="2">
                  <a:txBody>
                    <a:bodyPr/>
                    <a:lstStyle/>
                    <a:p>
                      <a:r>
                        <a:rPr lang="en-US" sz="2000" dirty="0">
                          <a:latin typeface="Century Gothic" panose="020B0502020202020204" pitchFamily="34" charset="0"/>
                        </a:rPr>
                        <a:t>Wave 2  – 3 clinics</a:t>
                      </a:r>
                    </a:p>
                  </a:txBody>
                  <a:tcPr marL="111860" marR="111860"/>
                </a:tc>
                <a:tc hMerge="1">
                  <a:txBody>
                    <a:bodyPr/>
                    <a:lstStyle/>
                    <a:p>
                      <a:endParaRPr lang="en-US" dirty="0"/>
                    </a:p>
                  </a:txBody>
                  <a:tcPr>
                    <a:noFill/>
                  </a:tcPr>
                </a:tc>
                <a:tc>
                  <a:txBody>
                    <a:bodyPr/>
                    <a:lstStyle/>
                    <a:p>
                      <a:pPr algn="ctr"/>
                      <a:endParaRPr lang="en-US" sz="2000" dirty="0">
                        <a:solidFill>
                          <a:schemeClr val="bg1"/>
                        </a:solidFill>
                        <a:latin typeface="Century Gothic" panose="020B0502020202020204" pitchFamily="34" charset="0"/>
                      </a:endParaRPr>
                    </a:p>
                  </a:txBody>
                  <a:tcPr marL="111860" marR="111860"/>
                </a:tc>
                <a:tc>
                  <a:txBody>
                    <a:bodyPr/>
                    <a:lstStyle/>
                    <a:p>
                      <a:pPr algn="ctr"/>
                      <a:endParaRPr lang="en-US" sz="2000" dirty="0">
                        <a:solidFill>
                          <a:schemeClr val="bg1"/>
                        </a:solidFill>
                        <a:latin typeface="Century Gothic" panose="020B0502020202020204" pitchFamily="34" charset="0"/>
                      </a:endParaRPr>
                    </a:p>
                  </a:txBody>
                  <a:tcPr marL="111860" marR="111860"/>
                </a:tc>
                <a:tc>
                  <a:txBody>
                    <a:bodyPr/>
                    <a:lstStyle/>
                    <a:p>
                      <a:pPr algn="ctr"/>
                      <a:r>
                        <a:rPr lang="en-US" sz="2000" dirty="0">
                          <a:solidFill>
                            <a:schemeClr val="bg1"/>
                          </a:solidFill>
                          <a:latin typeface="Century Gothic" panose="020B0502020202020204" pitchFamily="34" charset="0"/>
                        </a:rPr>
                        <a:t>2</a:t>
                      </a:r>
                    </a:p>
                  </a:txBody>
                  <a:tcPr marL="111860" marR="111860">
                    <a:solidFill>
                      <a:srgbClr val="79C14B"/>
                    </a:solidFill>
                  </a:tcPr>
                </a:tc>
                <a:tc>
                  <a:txBody>
                    <a:bodyPr/>
                    <a:lstStyle/>
                    <a:p>
                      <a:pPr algn="ctr"/>
                      <a:endParaRPr lang="en-US" sz="2000" dirty="0">
                        <a:solidFill>
                          <a:schemeClr val="bg1"/>
                        </a:solidFill>
                        <a:latin typeface="Century Gothic" panose="020B0502020202020204" pitchFamily="34" charset="0"/>
                      </a:endParaRPr>
                    </a:p>
                  </a:txBody>
                  <a:tcPr marL="111860" marR="111860">
                    <a:solidFill>
                      <a:srgbClr val="79C14B"/>
                    </a:solidFill>
                  </a:tcPr>
                </a:tc>
                <a:tc>
                  <a:txBody>
                    <a:bodyPr/>
                    <a:lstStyle/>
                    <a:p>
                      <a:pPr algn="ctr"/>
                      <a:endParaRPr lang="en-US" sz="2000" dirty="0">
                        <a:solidFill>
                          <a:schemeClr val="bg1"/>
                        </a:solidFill>
                        <a:latin typeface="Century Gothic" panose="020B0502020202020204" pitchFamily="34" charset="0"/>
                      </a:endParaRPr>
                    </a:p>
                  </a:txBody>
                  <a:tcPr marL="111860" marR="111860">
                    <a:solidFill>
                      <a:srgbClr val="79C14B"/>
                    </a:solidFill>
                  </a:tcPr>
                </a:tc>
                <a:tc>
                  <a:txBody>
                    <a:bodyPr/>
                    <a:lstStyle/>
                    <a:p>
                      <a:pPr algn="ctr"/>
                      <a:endParaRPr lang="en-US" sz="2000" dirty="0">
                        <a:solidFill>
                          <a:schemeClr val="bg1"/>
                        </a:solidFill>
                        <a:latin typeface="Century Gothic" panose="020B0502020202020204" pitchFamily="34" charset="0"/>
                      </a:endParaRPr>
                    </a:p>
                  </a:txBody>
                  <a:tcPr marL="111860" marR="111860">
                    <a:solidFill>
                      <a:srgbClr val="79C14B"/>
                    </a:solidFill>
                  </a:tcPr>
                </a:tc>
                <a:tc>
                  <a:txBody>
                    <a:bodyPr/>
                    <a:lstStyle/>
                    <a:p>
                      <a:pPr algn="ctr"/>
                      <a:endParaRPr lang="en-US" sz="2000" dirty="0">
                        <a:solidFill>
                          <a:schemeClr val="bg1"/>
                        </a:solidFill>
                        <a:latin typeface="Century Gothic" panose="020B0502020202020204" pitchFamily="34" charset="0"/>
                      </a:endParaRPr>
                    </a:p>
                  </a:txBody>
                  <a:tcPr marL="111860" marR="111860">
                    <a:solidFill>
                      <a:srgbClr val="79C14B"/>
                    </a:solidFill>
                  </a:tcPr>
                </a:tc>
                <a:tc>
                  <a:txBody>
                    <a:bodyPr/>
                    <a:lstStyle/>
                    <a:p>
                      <a:endParaRPr lang="en-US" sz="2000" dirty="0">
                        <a:solidFill>
                          <a:schemeClr val="bg1"/>
                        </a:solidFill>
                        <a:latin typeface="Century Gothic" panose="020B0502020202020204" pitchFamily="34" charset="0"/>
                      </a:endParaRPr>
                    </a:p>
                  </a:txBody>
                  <a:tcPr marL="111860" marR="111860">
                    <a:solidFill>
                      <a:srgbClr val="79C14B"/>
                    </a:solidFill>
                  </a:tcPr>
                </a:tc>
                <a:extLst>
                  <a:ext uri="{0D108BD9-81ED-4DB2-BD59-A6C34878D82A}">
                    <a16:rowId xmlns:a16="http://schemas.microsoft.com/office/drawing/2014/main" val="10005"/>
                  </a:ext>
                </a:extLst>
              </a:tr>
              <a:tr h="370840">
                <a:tc gridSpan="2">
                  <a:txBody>
                    <a:bodyPr/>
                    <a:lstStyle/>
                    <a:p>
                      <a:r>
                        <a:rPr lang="en-US" sz="2000" dirty="0">
                          <a:latin typeface="Century Gothic" panose="020B0502020202020204" pitchFamily="34" charset="0"/>
                        </a:rPr>
                        <a:t>Wave 3  – 3 clinics</a:t>
                      </a:r>
                    </a:p>
                  </a:txBody>
                  <a:tcPr marL="111860" marR="111860"/>
                </a:tc>
                <a:tc hMerge="1">
                  <a:txBody>
                    <a:bodyPr/>
                    <a:lstStyle/>
                    <a:p>
                      <a:endParaRPr lang="en-US" dirty="0"/>
                    </a:p>
                  </a:txBody>
                  <a:tcPr>
                    <a:noFill/>
                  </a:tcPr>
                </a:tc>
                <a:tc>
                  <a:txBody>
                    <a:bodyPr/>
                    <a:lstStyle/>
                    <a:p>
                      <a:pPr algn="ctr"/>
                      <a:endParaRPr lang="en-US" sz="2000" dirty="0">
                        <a:solidFill>
                          <a:schemeClr val="bg1"/>
                        </a:solidFill>
                        <a:latin typeface="Century Gothic" panose="020B0502020202020204" pitchFamily="34" charset="0"/>
                      </a:endParaRPr>
                    </a:p>
                  </a:txBody>
                  <a:tcPr marL="111860" marR="111860"/>
                </a:tc>
                <a:tc>
                  <a:txBody>
                    <a:bodyPr/>
                    <a:lstStyle/>
                    <a:p>
                      <a:pPr algn="ctr"/>
                      <a:endParaRPr lang="en-US" sz="2000" dirty="0">
                        <a:solidFill>
                          <a:schemeClr val="bg1"/>
                        </a:solidFill>
                        <a:latin typeface="Century Gothic" panose="020B0502020202020204" pitchFamily="34" charset="0"/>
                      </a:endParaRPr>
                    </a:p>
                  </a:txBody>
                  <a:tcPr marL="111860" marR="111860"/>
                </a:tc>
                <a:tc>
                  <a:txBody>
                    <a:bodyPr/>
                    <a:lstStyle/>
                    <a:p>
                      <a:pPr algn="ctr"/>
                      <a:endParaRPr lang="en-US" sz="2000" dirty="0">
                        <a:solidFill>
                          <a:schemeClr val="bg1"/>
                        </a:solidFill>
                        <a:latin typeface="Century Gothic" panose="020B0502020202020204" pitchFamily="34" charset="0"/>
                      </a:endParaRPr>
                    </a:p>
                  </a:txBody>
                  <a:tcPr marL="111860" marR="111860"/>
                </a:tc>
                <a:tc>
                  <a:txBody>
                    <a:bodyPr/>
                    <a:lstStyle/>
                    <a:p>
                      <a:pPr algn="ctr"/>
                      <a:r>
                        <a:rPr lang="en-US" sz="2000" dirty="0">
                          <a:solidFill>
                            <a:schemeClr val="bg1"/>
                          </a:solidFill>
                          <a:latin typeface="Century Gothic" panose="020B0502020202020204" pitchFamily="34" charset="0"/>
                        </a:rPr>
                        <a:t>3</a:t>
                      </a:r>
                    </a:p>
                  </a:txBody>
                  <a:tcPr marL="111860" marR="111860">
                    <a:solidFill>
                      <a:srgbClr val="79C14B"/>
                    </a:solidFill>
                  </a:tcPr>
                </a:tc>
                <a:tc>
                  <a:txBody>
                    <a:bodyPr/>
                    <a:lstStyle/>
                    <a:p>
                      <a:pPr algn="ctr"/>
                      <a:endParaRPr lang="en-US" sz="2000" dirty="0">
                        <a:solidFill>
                          <a:schemeClr val="bg1"/>
                        </a:solidFill>
                        <a:latin typeface="Century Gothic" panose="020B0502020202020204" pitchFamily="34" charset="0"/>
                      </a:endParaRPr>
                    </a:p>
                  </a:txBody>
                  <a:tcPr marL="111860" marR="111860">
                    <a:solidFill>
                      <a:srgbClr val="79C14B"/>
                    </a:solidFill>
                  </a:tcPr>
                </a:tc>
                <a:tc>
                  <a:txBody>
                    <a:bodyPr/>
                    <a:lstStyle/>
                    <a:p>
                      <a:pPr algn="ctr"/>
                      <a:endParaRPr lang="en-US" sz="2000" dirty="0">
                        <a:solidFill>
                          <a:schemeClr val="bg1"/>
                        </a:solidFill>
                        <a:latin typeface="Century Gothic" panose="020B0502020202020204" pitchFamily="34" charset="0"/>
                      </a:endParaRPr>
                    </a:p>
                  </a:txBody>
                  <a:tcPr marL="111860" marR="111860">
                    <a:solidFill>
                      <a:srgbClr val="79C14B"/>
                    </a:solidFill>
                  </a:tcPr>
                </a:tc>
                <a:tc>
                  <a:txBody>
                    <a:bodyPr/>
                    <a:lstStyle/>
                    <a:p>
                      <a:pPr algn="ctr"/>
                      <a:endParaRPr lang="en-US" sz="2000" dirty="0">
                        <a:solidFill>
                          <a:schemeClr val="bg1"/>
                        </a:solidFill>
                        <a:latin typeface="Century Gothic" panose="020B0502020202020204" pitchFamily="34" charset="0"/>
                      </a:endParaRPr>
                    </a:p>
                  </a:txBody>
                  <a:tcPr marL="111860" marR="111860">
                    <a:solidFill>
                      <a:srgbClr val="79C14B"/>
                    </a:solidFill>
                  </a:tcPr>
                </a:tc>
                <a:tc>
                  <a:txBody>
                    <a:bodyPr/>
                    <a:lstStyle/>
                    <a:p>
                      <a:endParaRPr lang="en-US" sz="2000" dirty="0">
                        <a:solidFill>
                          <a:schemeClr val="bg1"/>
                        </a:solidFill>
                        <a:latin typeface="Century Gothic" panose="020B0502020202020204" pitchFamily="34" charset="0"/>
                      </a:endParaRPr>
                    </a:p>
                  </a:txBody>
                  <a:tcPr marL="111860" marR="111860">
                    <a:solidFill>
                      <a:srgbClr val="79C14B"/>
                    </a:solidFill>
                  </a:tcPr>
                </a:tc>
                <a:extLst>
                  <a:ext uri="{0D108BD9-81ED-4DB2-BD59-A6C34878D82A}">
                    <a16:rowId xmlns:a16="http://schemas.microsoft.com/office/drawing/2014/main" val="10006"/>
                  </a:ext>
                </a:extLst>
              </a:tr>
              <a:tr h="370840">
                <a:tc gridSpan="2">
                  <a:txBody>
                    <a:bodyPr/>
                    <a:lstStyle/>
                    <a:p>
                      <a:r>
                        <a:rPr lang="en-US" sz="2000" dirty="0">
                          <a:latin typeface="Century Gothic" panose="020B0502020202020204" pitchFamily="34" charset="0"/>
                        </a:rPr>
                        <a:t>Wave 4  – 3-4 clinics</a:t>
                      </a:r>
                    </a:p>
                  </a:txBody>
                  <a:tcPr marL="111860" marR="111860"/>
                </a:tc>
                <a:tc hMerge="1">
                  <a:txBody>
                    <a:bodyPr/>
                    <a:lstStyle/>
                    <a:p>
                      <a:endParaRPr lang="en-US" dirty="0"/>
                    </a:p>
                  </a:txBody>
                  <a:tcPr>
                    <a:noFill/>
                  </a:tcPr>
                </a:tc>
                <a:tc>
                  <a:txBody>
                    <a:bodyPr/>
                    <a:lstStyle/>
                    <a:p>
                      <a:pPr algn="ctr"/>
                      <a:endParaRPr lang="en-US" sz="2000" dirty="0">
                        <a:solidFill>
                          <a:schemeClr val="bg1"/>
                        </a:solidFill>
                        <a:latin typeface="Century Gothic" panose="020B0502020202020204" pitchFamily="34" charset="0"/>
                      </a:endParaRPr>
                    </a:p>
                  </a:txBody>
                  <a:tcPr marL="111860" marR="111860"/>
                </a:tc>
                <a:tc>
                  <a:txBody>
                    <a:bodyPr/>
                    <a:lstStyle/>
                    <a:p>
                      <a:pPr algn="ctr"/>
                      <a:endParaRPr lang="en-US" sz="2000" dirty="0">
                        <a:solidFill>
                          <a:schemeClr val="bg1"/>
                        </a:solidFill>
                        <a:latin typeface="Century Gothic" panose="020B0502020202020204" pitchFamily="34" charset="0"/>
                      </a:endParaRPr>
                    </a:p>
                  </a:txBody>
                  <a:tcPr marL="111860" marR="111860"/>
                </a:tc>
                <a:tc>
                  <a:txBody>
                    <a:bodyPr/>
                    <a:lstStyle/>
                    <a:p>
                      <a:pPr algn="ctr"/>
                      <a:endParaRPr lang="en-US" sz="2000" dirty="0">
                        <a:solidFill>
                          <a:schemeClr val="bg1"/>
                        </a:solidFill>
                        <a:latin typeface="Century Gothic" panose="020B0502020202020204" pitchFamily="34" charset="0"/>
                      </a:endParaRPr>
                    </a:p>
                  </a:txBody>
                  <a:tcPr marL="111860" marR="111860"/>
                </a:tc>
                <a:tc>
                  <a:txBody>
                    <a:bodyPr/>
                    <a:lstStyle/>
                    <a:p>
                      <a:pPr algn="ctr"/>
                      <a:endParaRPr lang="en-US" sz="2000" dirty="0">
                        <a:solidFill>
                          <a:schemeClr val="bg1"/>
                        </a:solidFill>
                        <a:latin typeface="Century Gothic" panose="020B0502020202020204" pitchFamily="34" charset="0"/>
                      </a:endParaRPr>
                    </a:p>
                  </a:txBody>
                  <a:tcPr marL="111860" marR="111860"/>
                </a:tc>
                <a:tc>
                  <a:txBody>
                    <a:bodyPr/>
                    <a:lstStyle/>
                    <a:p>
                      <a:pPr algn="ctr"/>
                      <a:r>
                        <a:rPr lang="en-US" sz="2000" dirty="0">
                          <a:solidFill>
                            <a:schemeClr val="bg1"/>
                          </a:solidFill>
                          <a:latin typeface="Century Gothic" panose="020B0502020202020204" pitchFamily="34" charset="0"/>
                        </a:rPr>
                        <a:t>4</a:t>
                      </a:r>
                    </a:p>
                  </a:txBody>
                  <a:tcPr marL="111860" marR="111860">
                    <a:solidFill>
                      <a:srgbClr val="79C14B"/>
                    </a:solidFill>
                  </a:tcPr>
                </a:tc>
                <a:tc>
                  <a:txBody>
                    <a:bodyPr/>
                    <a:lstStyle/>
                    <a:p>
                      <a:pPr algn="ctr"/>
                      <a:endParaRPr lang="en-US" sz="2000" dirty="0">
                        <a:solidFill>
                          <a:schemeClr val="bg1"/>
                        </a:solidFill>
                        <a:latin typeface="Century Gothic" panose="020B0502020202020204" pitchFamily="34" charset="0"/>
                      </a:endParaRPr>
                    </a:p>
                  </a:txBody>
                  <a:tcPr marL="111860" marR="111860">
                    <a:solidFill>
                      <a:srgbClr val="79C14B"/>
                    </a:solidFill>
                  </a:tcPr>
                </a:tc>
                <a:tc>
                  <a:txBody>
                    <a:bodyPr/>
                    <a:lstStyle/>
                    <a:p>
                      <a:pPr algn="ctr"/>
                      <a:endParaRPr lang="en-US" sz="2000" dirty="0">
                        <a:solidFill>
                          <a:schemeClr val="bg1"/>
                        </a:solidFill>
                        <a:latin typeface="Century Gothic" panose="020B0502020202020204" pitchFamily="34" charset="0"/>
                      </a:endParaRPr>
                    </a:p>
                  </a:txBody>
                  <a:tcPr marL="111860" marR="111860">
                    <a:solidFill>
                      <a:srgbClr val="79C14B"/>
                    </a:solidFill>
                  </a:tcPr>
                </a:tc>
                <a:tc>
                  <a:txBody>
                    <a:bodyPr/>
                    <a:lstStyle/>
                    <a:p>
                      <a:endParaRPr lang="en-US" sz="2000" dirty="0">
                        <a:solidFill>
                          <a:schemeClr val="bg1"/>
                        </a:solidFill>
                        <a:latin typeface="Century Gothic" panose="020B0502020202020204" pitchFamily="34" charset="0"/>
                      </a:endParaRPr>
                    </a:p>
                  </a:txBody>
                  <a:tcPr marL="111860" marR="111860">
                    <a:solidFill>
                      <a:srgbClr val="79C14B"/>
                    </a:solidFill>
                  </a:tcPr>
                </a:tc>
                <a:extLst>
                  <a:ext uri="{0D108BD9-81ED-4DB2-BD59-A6C34878D82A}">
                    <a16:rowId xmlns:a16="http://schemas.microsoft.com/office/drawing/2014/main" val="10007"/>
                  </a:ext>
                </a:extLst>
              </a:tr>
              <a:tr h="370840">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latin typeface="Century Gothic" panose="020B0502020202020204" pitchFamily="34" charset="0"/>
                        </a:rPr>
                        <a:t>Wave 5  – 3-4 clinics</a:t>
                      </a:r>
                    </a:p>
                  </a:txBody>
                  <a:tcPr marL="111860" marR="111860"/>
                </a:tc>
                <a:tc hMerge="1">
                  <a:txBody>
                    <a:bodyPr/>
                    <a:lstStyle/>
                    <a:p>
                      <a:endParaRPr lang="en-US"/>
                    </a:p>
                  </a:txBody>
                  <a:tcPr/>
                </a:tc>
                <a:tc>
                  <a:txBody>
                    <a:bodyPr/>
                    <a:lstStyle/>
                    <a:p>
                      <a:pPr algn="ctr"/>
                      <a:endParaRPr lang="en-US" sz="2000" dirty="0">
                        <a:solidFill>
                          <a:schemeClr val="bg1"/>
                        </a:solidFill>
                        <a:latin typeface="Century Gothic" panose="020B0502020202020204" pitchFamily="34" charset="0"/>
                      </a:endParaRPr>
                    </a:p>
                  </a:txBody>
                  <a:tcPr marL="111860" marR="111860"/>
                </a:tc>
                <a:tc>
                  <a:txBody>
                    <a:bodyPr/>
                    <a:lstStyle/>
                    <a:p>
                      <a:pPr algn="ctr"/>
                      <a:endParaRPr lang="en-US" sz="2000" dirty="0">
                        <a:solidFill>
                          <a:schemeClr val="bg1"/>
                        </a:solidFill>
                        <a:latin typeface="Century Gothic" panose="020B0502020202020204" pitchFamily="34" charset="0"/>
                      </a:endParaRPr>
                    </a:p>
                  </a:txBody>
                  <a:tcPr marL="111860" marR="111860"/>
                </a:tc>
                <a:tc>
                  <a:txBody>
                    <a:bodyPr/>
                    <a:lstStyle/>
                    <a:p>
                      <a:pPr algn="ctr"/>
                      <a:endParaRPr lang="en-US" sz="2000" dirty="0">
                        <a:solidFill>
                          <a:schemeClr val="bg1"/>
                        </a:solidFill>
                        <a:latin typeface="Century Gothic" panose="020B0502020202020204" pitchFamily="34" charset="0"/>
                      </a:endParaRPr>
                    </a:p>
                  </a:txBody>
                  <a:tcPr marL="111860" marR="111860"/>
                </a:tc>
                <a:tc>
                  <a:txBody>
                    <a:bodyPr/>
                    <a:lstStyle/>
                    <a:p>
                      <a:pPr algn="ctr"/>
                      <a:endParaRPr lang="en-US" sz="2000" dirty="0">
                        <a:solidFill>
                          <a:schemeClr val="bg1"/>
                        </a:solidFill>
                        <a:latin typeface="Century Gothic" panose="020B0502020202020204" pitchFamily="34" charset="0"/>
                      </a:endParaRPr>
                    </a:p>
                  </a:txBody>
                  <a:tcPr marL="111860" marR="111860"/>
                </a:tc>
                <a:tc>
                  <a:txBody>
                    <a:bodyPr/>
                    <a:lstStyle/>
                    <a:p>
                      <a:pPr algn="ctr"/>
                      <a:endParaRPr lang="en-US" sz="2000" dirty="0">
                        <a:solidFill>
                          <a:schemeClr val="bg1"/>
                        </a:solidFill>
                        <a:latin typeface="Century Gothic" panose="020B0502020202020204" pitchFamily="34" charset="0"/>
                      </a:endParaRPr>
                    </a:p>
                  </a:txBody>
                  <a:tcPr marL="111860" marR="111860"/>
                </a:tc>
                <a:tc>
                  <a:txBody>
                    <a:bodyPr/>
                    <a:lstStyle/>
                    <a:p>
                      <a:pPr algn="ctr"/>
                      <a:r>
                        <a:rPr lang="en-US" sz="2000" dirty="0">
                          <a:solidFill>
                            <a:schemeClr val="bg1"/>
                          </a:solidFill>
                          <a:latin typeface="Century Gothic" panose="020B0502020202020204" pitchFamily="34" charset="0"/>
                        </a:rPr>
                        <a:t>5</a:t>
                      </a:r>
                    </a:p>
                  </a:txBody>
                  <a:tcPr marL="111860" marR="111860">
                    <a:solidFill>
                      <a:srgbClr val="79C14B"/>
                    </a:solidFill>
                  </a:tcPr>
                </a:tc>
                <a:tc>
                  <a:txBody>
                    <a:bodyPr/>
                    <a:lstStyle/>
                    <a:p>
                      <a:pPr algn="ctr"/>
                      <a:endParaRPr lang="en-US" sz="2000" dirty="0">
                        <a:solidFill>
                          <a:schemeClr val="bg1"/>
                        </a:solidFill>
                        <a:latin typeface="Century Gothic" panose="020B0502020202020204" pitchFamily="34" charset="0"/>
                      </a:endParaRPr>
                    </a:p>
                  </a:txBody>
                  <a:tcPr marL="111860" marR="111860">
                    <a:solidFill>
                      <a:srgbClr val="79C14B"/>
                    </a:solidFill>
                  </a:tcPr>
                </a:tc>
                <a:tc>
                  <a:txBody>
                    <a:bodyPr/>
                    <a:lstStyle/>
                    <a:p>
                      <a:endParaRPr lang="en-US" sz="2000" dirty="0">
                        <a:solidFill>
                          <a:schemeClr val="bg1"/>
                        </a:solidFill>
                        <a:latin typeface="Century Gothic" panose="020B0502020202020204" pitchFamily="34" charset="0"/>
                      </a:endParaRPr>
                    </a:p>
                  </a:txBody>
                  <a:tcPr marL="111860" marR="111860">
                    <a:solidFill>
                      <a:srgbClr val="79C14B"/>
                    </a:solidFill>
                  </a:tcPr>
                </a:tc>
                <a:extLst>
                  <a:ext uri="{0D108BD9-81ED-4DB2-BD59-A6C34878D82A}">
                    <a16:rowId xmlns:a16="http://schemas.microsoft.com/office/drawing/2014/main" val="10008"/>
                  </a:ext>
                </a:extLst>
              </a:tr>
              <a:tr h="370840">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latin typeface="Century Gothic" panose="020B0502020202020204" pitchFamily="34" charset="0"/>
                        </a:rPr>
                        <a:t>Wave 6  – 3-4 clinics</a:t>
                      </a:r>
                    </a:p>
                  </a:txBody>
                  <a:tcPr marL="111860" marR="111860"/>
                </a:tc>
                <a:tc hMerge="1">
                  <a:txBody>
                    <a:bodyPr/>
                    <a:lstStyle/>
                    <a:p>
                      <a:endParaRPr lang="en-US"/>
                    </a:p>
                  </a:txBody>
                  <a:tcPr/>
                </a:tc>
                <a:tc>
                  <a:txBody>
                    <a:bodyPr/>
                    <a:lstStyle/>
                    <a:p>
                      <a:pPr algn="ctr"/>
                      <a:endParaRPr lang="en-US" sz="2000" dirty="0">
                        <a:solidFill>
                          <a:schemeClr val="bg1"/>
                        </a:solidFill>
                        <a:latin typeface="Century Gothic" panose="020B0502020202020204" pitchFamily="34" charset="0"/>
                      </a:endParaRPr>
                    </a:p>
                  </a:txBody>
                  <a:tcPr marL="111860" marR="111860"/>
                </a:tc>
                <a:tc>
                  <a:txBody>
                    <a:bodyPr/>
                    <a:lstStyle/>
                    <a:p>
                      <a:pPr algn="ctr"/>
                      <a:endParaRPr lang="en-US" sz="2000" dirty="0">
                        <a:solidFill>
                          <a:schemeClr val="bg1"/>
                        </a:solidFill>
                        <a:latin typeface="Century Gothic" panose="020B0502020202020204" pitchFamily="34" charset="0"/>
                      </a:endParaRPr>
                    </a:p>
                  </a:txBody>
                  <a:tcPr marL="111860" marR="111860"/>
                </a:tc>
                <a:tc>
                  <a:txBody>
                    <a:bodyPr/>
                    <a:lstStyle/>
                    <a:p>
                      <a:pPr algn="ctr"/>
                      <a:endParaRPr lang="en-US" sz="2000" dirty="0">
                        <a:solidFill>
                          <a:schemeClr val="bg1"/>
                        </a:solidFill>
                        <a:latin typeface="Century Gothic" panose="020B0502020202020204" pitchFamily="34" charset="0"/>
                      </a:endParaRPr>
                    </a:p>
                  </a:txBody>
                  <a:tcPr marL="111860" marR="111860"/>
                </a:tc>
                <a:tc>
                  <a:txBody>
                    <a:bodyPr/>
                    <a:lstStyle/>
                    <a:p>
                      <a:pPr algn="ctr"/>
                      <a:endParaRPr lang="en-US" sz="2000" dirty="0">
                        <a:solidFill>
                          <a:schemeClr val="bg1"/>
                        </a:solidFill>
                        <a:latin typeface="Century Gothic" panose="020B0502020202020204" pitchFamily="34" charset="0"/>
                      </a:endParaRPr>
                    </a:p>
                  </a:txBody>
                  <a:tcPr marL="111860" marR="111860"/>
                </a:tc>
                <a:tc>
                  <a:txBody>
                    <a:bodyPr/>
                    <a:lstStyle/>
                    <a:p>
                      <a:pPr algn="ctr"/>
                      <a:endParaRPr lang="en-US" sz="2000" dirty="0">
                        <a:solidFill>
                          <a:schemeClr val="bg1"/>
                        </a:solidFill>
                        <a:latin typeface="Century Gothic" panose="020B0502020202020204" pitchFamily="34" charset="0"/>
                      </a:endParaRPr>
                    </a:p>
                  </a:txBody>
                  <a:tcPr marL="111860" marR="111860"/>
                </a:tc>
                <a:tc>
                  <a:txBody>
                    <a:bodyPr/>
                    <a:lstStyle/>
                    <a:p>
                      <a:pPr algn="ctr"/>
                      <a:endParaRPr lang="en-US" sz="2000" dirty="0">
                        <a:solidFill>
                          <a:schemeClr val="bg1"/>
                        </a:solidFill>
                        <a:latin typeface="Century Gothic" panose="020B0502020202020204" pitchFamily="34" charset="0"/>
                      </a:endParaRPr>
                    </a:p>
                  </a:txBody>
                  <a:tcPr marL="111860" marR="111860"/>
                </a:tc>
                <a:tc>
                  <a:txBody>
                    <a:bodyPr/>
                    <a:lstStyle/>
                    <a:p>
                      <a:pPr algn="ctr"/>
                      <a:r>
                        <a:rPr lang="en-US" sz="2000" dirty="0">
                          <a:solidFill>
                            <a:schemeClr val="bg1"/>
                          </a:solidFill>
                          <a:latin typeface="Century Gothic" panose="020B0502020202020204" pitchFamily="34" charset="0"/>
                        </a:rPr>
                        <a:t>6</a:t>
                      </a:r>
                    </a:p>
                  </a:txBody>
                  <a:tcPr marL="111860" marR="111860">
                    <a:solidFill>
                      <a:srgbClr val="79C14B"/>
                    </a:solidFill>
                  </a:tcPr>
                </a:tc>
                <a:tc>
                  <a:txBody>
                    <a:bodyPr/>
                    <a:lstStyle/>
                    <a:p>
                      <a:endParaRPr lang="en-US" sz="2000" dirty="0">
                        <a:solidFill>
                          <a:schemeClr val="bg1"/>
                        </a:solidFill>
                        <a:latin typeface="Century Gothic" panose="020B0502020202020204" pitchFamily="34" charset="0"/>
                      </a:endParaRPr>
                    </a:p>
                  </a:txBody>
                  <a:tcPr marL="111860" marR="111860">
                    <a:solidFill>
                      <a:srgbClr val="79C14B"/>
                    </a:solidFill>
                  </a:tcPr>
                </a:tc>
                <a:extLst>
                  <a:ext uri="{0D108BD9-81ED-4DB2-BD59-A6C34878D82A}">
                    <a16:rowId xmlns:a16="http://schemas.microsoft.com/office/drawing/2014/main" val="10009"/>
                  </a:ext>
                </a:extLst>
              </a:tr>
              <a:tr h="370840">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latin typeface="Century Gothic" panose="020B0502020202020204" pitchFamily="34" charset="0"/>
                        </a:rPr>
                        <a:t>Wave 7  – 3-4 clinics</a:t>
                      </a:r>
                    </a:p>
                  </a:txBody>
                  <a:tcPr marL="111860" marR="111860"/>
                </a:tc>
                <a:tc hMerge="1">
                  <a:txBody>
                    <a:bodyPr/>
                    <a:lstStyle/>
                    <a:p>
                      <a:endParaRPr lang="en-US"/>
                    </a:p>
                  </a:txBody>
                  <a:tcPr/>
                </a:tc>
                <a:tc>
                  <a:txBody>
                    <a:bodyPr/>
                    <a:lstStyle/>
                    <a:p>
                      <a:endParaRPr lang="en-US" sz="2000" dirty="0">
                        <a:solidFill>
                          <a:schemeClr val="bg1"/>
                        </a:solidFill>
                        <a:latin typeface="Century Gothic" panose="020B0502020202020204" pitchFamily="34" charset="0"/>
                      </a:endParaRPr>
                    </a:p>
                  </a:txBody>
                  <a:tcPr marL="111860" marR="111860"/>
                </a:tc>
                <a:tc>
                  <a:txBody>
                    <a:bodyPr/>
                    <a:lstStyle/>
                    <a:p>
                      <a:endParaRPr lang="en-US" sz="2000" dirty="0">
                        <a:solidFill>
                          <a:schemeClr val="bg1"/>
                        </a:solidFill>
                        <a:latin typeface="Century Gothic" panose="020B0502020202020204" pitchFamily="34" charset="0"/>
                      </a:endParaRPr>
                    </a:p>
                  </a:txBody>
                  <a:tcPr marL="111860" marR="111860"/>
                </a:tc>
                <a:tc>
                  <a:txBody>
                    <a:bodyPr/>
                    <a:lstStyle/>
                    <a:p>
                      <a:endParaRPr lang="en-US" sz="2000" dirty="0">
                        <a:solidFill>
                          <a:schemeClr val="bg1"/>
                        </a:solidFill>
                        <a:latin typeface="Century Gothic" panose="020B0502020202020204" pitchFamily="34" charset="0"/>
                      </a:endParaRPr>
                    </a:p>
                  </a:txBody>
                  <a:tcPr marL="111860" marR="111860"/>
                </a:tc>
                <a:tc>
                  <a:txBody>
                    <a:bodyPr/>
                    <a:lstStyle/>
                    <a:p>
                      <a:endParaRPr lang="en-US" sz="2000" dirty="0">
                        <a:solidFill>
                          <a:schemeClr val="bg1"/>
                        </a:solidFill>
                        <a:latin typeface="Century Gothic" panose="020B0502020202020204" pitchFamily="34" charset="0"/>
                      </a:endParaRPr>
                    </a:p>
                  </a:txBody>
                  <a:tcPr marL="111860" marR="111860"/>
                </a:tc>
                <a:tc>
                  <a:txBody>
                    <a:bodyPr/>
                    <a:lstStyle/>
                    <a:p>
                      <a:endParaRPr lang="en-US" sz="2000" dirty="0">
                        <a:solidFill>
                          <a:schemeClr val="bg1"/>
                        </a:solidFill>
                        <a:latin typeface="Century Gothic" panose="020B0502020202020204" pitchFamily="34" charset="0"/>
                      </a:endParaRPr>
                    </a:p>
                  </a:txBody>
                  <a:tcPr marL="111860" marR="111860"/>
                </a:tc>
                <a:tc>
                  <a:txBody>
                    <a:bodyPr/>
                    <a:lstStyle/>
                    <a:p>
                      <a:endParaRPr lang="en-US" sz="2000" dirty="0">
                        <a:solidFill>
                          <a:schemeClr val="bg1"/>
                        </a:solidFill>
                        <a:latin typeface="Century Gothic" panose="020B0502020202020204" pitchFamily="34" charset="0"/>
                      </a:endParaRPr>
                    </a:p>
                  </a:txBody>
                  <a:tcPr marL="111860" marR="111860"/>
                </a:tc>
                <a:tc>
                  <a:txBody>
                    <a:bodyPr/>
                    <a:lstStyle/>
                    <a:p>
                      <a:endParaRPr lang="en-US" sz="2000" dirty="0">
                        <a:solidFill>
                          <a:schemeClr val="bg1"/>
                        </a:solidFill>
                        <a:latin typeface="Century Gothic" panose="020B0502020202020204" pitchFamily="34" charset="0"/>
                      </a:endParaRPr>
                    </a:p>
                  </a:txBody>
                  <a:tcPr marL="111860" marR="111860"/>
                </a:tc>
                <a:tc>
                  <a:txBody>
                    <a:bodyPr/>
                    <a:lstStyle/>
                    <a:p>
                      <a:pPr algn="ctr"/>
                      <a:r>
                        <a:rPr lang="en-US" sz="2000" dirty="0">
                          <a:solidFill>
                            <a:schemeClr val="bg1"/>
                          </a:solidFill>
                          <a:latin typeface="Century Gothic" panose="020B0502020202020204" pitchFamily="34" charset="0"/>
                        </a:rPr>
                        <a:t>7</a:t>
                      </a:r>
                    </a:p>
                  </a:txBody>
                  <a:tcPr marL="111860" marR="111860">
                    <a:solidFill>
                      <a:srgbClr val="79C14B"/>
                    </a:solidFill>
                  </a:tcPr>
                </a:tc>
                <a:extLst>
                  <a:ext uri="{0D108BD9-81ED-4DB2-BD59-A6C34878D82A}">
                    <a16:rowId xmlns:a16="http://schemas.microsoft.com/office/drawing/2014/main" val="10010"/>
                  </a:ext>
                </a:extLst>
              </a:tr>
            </a:tbl>
          </a:graphicData>
        </a:graphic>
      </p:graphicFrame>
      <p:sp>
        <p:nvSpPr>
          <p:cNvPr id="5" name="Slide Number Placeholder 4"/>
          <p:cNvSpPr>
            <a:spLocks noGrp="1"/>
          </p:cNvSpPr>
          <p:nvPr>
            <p:ph type="sldNum" sz="quarter" idx="12"/>
          </p:nvPr>
        </p:nvSpPr>
        <p:spPr/>
        <p:txBody>
          <a:bodyPr/>
          <a:lstStyle/>
          <a:p>
            <a:fld id="{59688B50-F209-5A45-8DA6-A40598A1B2D3}" type="slidenum">
              <a:rPr lang="en-US" smtClean="0"/>
              <a:t>13</a:t>
            </a:fld>
            <a:endParaRPr lang="en-US" dirty="0"/>
          </a:p>
        </p:txBody>
      </p:sp>
    </p:spTree>
    <p:extLst>
      <p:ext uri="{BB962C8B-B14F-4D97-AF65-F5344CB8AC3E}">
        <p14:creationId xmlns:p14="http://schemas.microsoft.com/office/powerpoint/2010/main" val="52234750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a:t>Descriptive Analyses</a:t>
            </a:r>
          </a:p>
        </p:txBody>
      </p:sp>
      <p:sp>
        <p:nvSpPr>
          <p:cNvPr id="4" name="Content Placeholder 3"/>
          <p:cNvSpPr>
            <a:spLocks noGrp="1"/>
          </p:cNvSpPr>
          <p:nvPr>
            <p:ph idx="1"/>
          </p:nvPr>
        </p:nvSpPr>
        <p:spPr>
          <a:xfrm>
            <a:off x="2465408" y="1383323"/>
            <a:ext cx="7956407" cy="4958964"/>
          </a:xfrm>
        </p:spPr>
        <p:txBody>
          <a:bodyPr>
            <a:noAutofit/>
          </a:bodyPr>
          <a:lstStyle/>
          <a:p>
            <a:pPr marL="426205" indent="-342900">
              <a:buClr>
                <a:srgbClr val="F57D20"/>
              </a:buClr>
              <a:buFont typeface="Wingdings" panose="05000000000000000000" pitchFamily="2" charset="2"/>
              <a:buChar char="§"/>
            </a:pPr>
            <a:r>
              <a:rPr lang="en-US" dirty="0"/>
              <a:t>Performance metrics (latest available)</a:t>
            </a:r>
          </a:p>
          <a:p>
            <a:pPr marL="702502" lvl="1" indent="-342900">
              <a:buFont typeface="Wingdings" panose="05000000000000000000" pitchFamily="2" charset="2"/>
              <a:buChar char="ü"/>
            </a:pPr>
            <a:r>
              <a:rPr lang="en-US" dirty="0"/>
              <a:t>KP Washington PC delivery system</a:t>
            </a:r>
          </a:p>
          <a:p>
            <a:pPr marL="966787" lvl="2" indent="-342900">
              <a:buFont typeface="Courier New" panose="02070309020205020404" pitchFamily="49" charset="0"/>
              <a:buChar char="o"/>
            </a:pPr>
            <a:r>
              <a:rPr lang="en-US" dirty="0"/>
              <a:t>3 Pilot Clinics </a:t>
            </a:r>
          </a:p>
          <a:p>
            <a:pPr marL="966787" lvl="2" indent="-342900">
              <a:buFont typeface="Courier New" panose="02070309020205020404" pitchFamily="49" charset="0"/>
              <a:buChar char="o"/>
            </a:pPr>
            <a:r>
              <a:rPr lang="en-US" dirty="0"/>
              <a:t>5 New Clinics</a:t>
            </a:r>
          </a:p>
          <a:p>
            <a:pPr marL="702502" lvl="1" indent="-342900">
              <a:buFont typeface="Wingdings" panose="05000000000000000000" pitchFamily="2" charset="2"/>
              <a:buChar char="ü"/>
            </a:pPr>
            <a:r>
              <a:rPr lang="en-US" dirty="0"/>
              <a:t>October 2019</a:t>
            </a:r>
          </a:p>
          <a:p>
            <a:pPr marL="966787" lvl="2" indent="-342900">
              <a:buFont typeface="Courier New" panose="02070309020205020404" pitchFamily="49" charset="0"/>
              <a:buChar char="o"/>
            </a:pPr>
            <a:r>
              <a:rPr lang="en-US" dirty="0"/>
              <a:t>3.5 years after first clinics launched</a:t>
            </a:r>
          </a:p>
          <a:p>
            <a:pPr marL="966787" lvl="2" indent="-342900">
              <a:buFont typeface="Courier New" panose="02070309020205020404" pitchFamily="49" charset="0"/>
              <a:buChar char="o"/>
            </a:pPr>
            <a:r>
              <a:rPr lang="en-US" dirty="0"/>
              <a:t>1 year, 2 months after the last clinics finished</a:t>
            </a:r>
          </a:p>
          <a:p>
            <a:pPr marL="702502" lvl="1" indent="-342900">
              <a:buFont typeface="Wingdings" panose="05000000000000000000" pitchFamily="2" charset="2"/>
              <a:buChar char="ü"/>
            </a:pPr>
            <a:r>
              <a:rPr lang="en-US" dirty="0"/>
              <a:t>Measure process &amp; patient outcomes</a:t>
            </a:r>
          </a:p>
          <a:p>
            <a:pPr marL="966787" lvl="2" indent="-342900">
              <a:buFont typeface="Courier New" panose="02070309020205020404" pitchFamily="49" charset="0"/>
              <a:buChar char="o"/>
            </a:pPr>
            <a:r>
              <a:rPr lang="en-US" dirty="0"/>
              <a:t>Treatment cascade</a:t>
            </a:r>
          </a:p>
          <a:p>
            <a:pPr lvl="1" indent="0" algn="r">
              <a:spcBef>
                <a:spcPts val="0"/>
              </a:spcBef>
              <a:spcAft>
                <a:spcPts val="0"/>
              </a:spcAft>
              <a:buNone/>
            </a:pPr>
            <a:endParaRPr lang="en-US" sz="1600" dirty="0"/>
          </a:p>
          <a:p>
            <a:pPr lvl="1" indent="0" algn="r">
              <a:spcBef>
                <a:spcPts val="0"/>
              </a:spcBef>
              <a:spcAft>
                <a:spcPts val="0"/>
              </a:spcAft>
              <a:buNone/>
            </a:pPr>
            <a:endParaRPr lang="en-US" sz="1600" dirty="0"/>
          </a:p>
          <a:p>
            <a:pPr lvl="1" indent="0" algn="r">
              <a:spcBef>
                <a:spcPts val="0"/>
              </a:spcBef>
              <a:spcAft>
                <a:spcPts val="0"/>
              </a:spcAft>
              <a:buNone/>
            </a:pPr>
            <a:endParaRPr lang="en-US" sz="1600" dirty="0"/>
          </a:p>
          <a:p>
            <a:pPr lvl="1" indent="0" algn="r">
              <a:spcBef>
                <a:spcPts val="0"/>
              </a:spcBef>
              <a:spcAft>
                <a:spcPts val="0"/>
              </a:spcAft>
              <a:buNone/>
            </a:pPr>
            <a:endParaRPr lang="en-US" sz="1600" dirty="0"/>
          </a:p>
          <a:p>
            <a:pPr lvl="1" indent="0" algn="r">
              <a:spcBef>
                <a:spcPts val="0"/>
              </a:spcBef>
              <a:spcAft>
                <a:spcPts val="0"/>
              </a:spcAft>
              <a:buNone/>
            </a:pPr>
            <a:endParaRPr lang="en-US" sz="1600" dirty="0"/>
          </a:p>
          <a:p>
            <a:pPr lvl="1" indent="0" algn="r">
              <a:spcBef>
                <a:spcPts val="0"/>
              </a:spcBef>
              <a:spcAft>
                <a:spcPts val="0"/>
              </a:spcAft>
              <a:buNone/>
            </a:pPr>
            <a:endParaRPr lang="en-US" sz="1600" dirty="0"/>
          </a:p>
          <a:p>
            <a:pPr lvl="1" indent="0" algn="r">
              <a:spcBef>
                <a:spcPts val="0"/>
              </a:spcBef>
              <a:spcAft>
                <a:spcPts val="0"/>
              </a:spcAft>
              <a:buNone/>
            </a:pPr>
            <a:endParaRPr lang="en-US" sz="1600" dirty="0"/>
          </a:p>
          <a:p>
            <a:pPr lvl="1" indent="0" algn="r">
              <a:spcBef>
                <a:spcPts val="0"/>
              </a:spcBef>
              <a:spcAft>
                <a:spcPts val="0"/>
              </a:spcAft>
              <a:buNone/>
            </a:pPr>
            <a:endParaRPr lang="en-US" sz="1600" dirty="0"/>
          </a:p>
          <a:p>
            <a:pPr lvl="1" indent="0" algn="r">
              <a:spcBef>
                <a:spcPts val="0"/>
              </a:spcBef>
              <a:spcAft>
                <a:spcPts val="0"/>
              </a:spcAft>
              <a:buNone/>
            </a:pPr>
            <a:endParaRPr lang="en-US" sz="1600" dirty="0"/>
          </a:p>
          <a:p>
            <a:pPr lvl="1" indent="0" algn="r">
              <a:spcBef>
                <a:spcPts val="0"/>
              </a:spcBef>
              <a:spcAft>
                <a:spcPts val="0"/>
              </a:spcAft>
              <a:buNone/>
            </a:pPr>
            <a:endParaRPr lang="en-US" sz="1600" dirty="0"/>
          </a:p>
          <a:p>
            <a:pPr lvl="1" indent="0" algn="r">
              <a:spcBef>
                <a:spcPts val="0"/>
              </a:spcBef>
              <a:spcAft>
                <a:spcPts val="0"/>
              </a:spcAft>
              <a:buNone/>
            </a:pPr>
            <a:endParaRPr lang="en-US" sz="1600" dirty="0"/>
          </a:p>
          <a:p>
            <a:pPr lvl="1" indent="0" algn="r">
              <a:spcBef>
                <a:spcPts val="0"/>
              </a:spcBef>
              <a:spcAft>
                <a:spcPts val="0"/>
              </a:spcAft>
              <a:buNone/>
            </a:pPr>
            <a:endParaRPr lang="en-US" sz="1600" dirty="0"/>
          </a:p>
          <a:p>
            <a:pPr lvl="1" indent="0" algn="r">
              <a:spcBef>
                <a:spcPts val="0"/>
              </a:spcBef>
              <a:spcAft>
                <a:spcPts val="0"/>
              </a:spcAft>
              <a:buNone/>
            </a:pPr>
            <a:endParaRPr lang="en-US" sz="1600" dirty="0"/>
          </a:p>
          <a:p>
            <a:pPr lvl="1" indent="0" algn="r">
              <a:spcBef>
                <a:spcPts val="0"/>
              </a:spcBef>
              <a:spcAft>
                <a:spcPts val="0"/>
              </a:spcAft>
              <a:buNone/>
            </a:pPr>
            <a:endParaRPr lang="en-US" sz="1600" dirty="0"/>
          </a:p>
          <a:p>
            <a:pPr lvl="1" indent="0" algn="r">
              <a:spcBef>
                <a:spcPts val="0"/>
              </a:spcBef>
              <a:spcAft>
                <a:spcPts val="0"/>
              </a:spcAft>
              <a:buNone/>
            </a:pPr>
            <a:endParaRPr lang="en-US" sz="1600" dirty="0"/>
          </a:p>
          <a:p>
            <a:pPr lvl="1" indent="0" algn="r">
              <a:spcBef>
                <a:spcPts val="0"/>
              </a:spcBef>
              <a:spcAft>
                <a:spcPts val="0"/>
              </a:spcAft>
              <a:buNone/>
            </a:pPr>
            <a:endParaRPr lang="en-US" sz="1600" dirty="0"/>
          </a:p>
          <a:p>
            <a:pPr lvl="1" indent="0" algn="r">
              <a:spcBef>
                <a:spcPts val="0"/>
              </a:spcBef>
              <a:spcAft>
                <a:spcPts val="0"/>
              </a:spcAft>
              <a:buNone/>
            </a:pPr>
            <a:r>
              <a:rPr lang="en-US" sz="1600" dirty="0"/>
              <a:t>Bobb IJERPH 2017; Glass Implementation Science 2018</a:t>
            </a:r>
          </a:p>
          <a:p>
            <a:pPr marL="396875">
              <a:buClr>
                <a:srgbClr val="F57D20"/>
              </a:buClr>
              <a:buSzPct val="80000"/>
            </a:pPr>
            <a:endParaRPr lang="en-US" dirty="0"/>
          </a:p>
        </p:txBody>
      </p:sp>
      <p:sp>
        <p:nvSpPr>
          <p:cNvPr id="5" name="Slide Number Placeholder 4"/>
          <p:cNvSpPr>
            <a:spLocks noGrp="1"/>
          </p:cNvSpPr>
          <p:nvPr>
            <p:ph type="sldNum" sz="quarter" idx="12"/>
          </p:nvPr>
        </p:nvSpPr>
        <p:spPr/>
        <p:txBody>
          <a:bodyPr/>
          <a:lstStyle/>
          <a:p>
            <a:fld id="{A0C21F26-985F-9D40-A811-D6DE90C3D8D1}" type="slidenum">
              <a:rPr lang="en-US" smtClean="0"/>
              <a:t>130</a:t>
            </a:fld>
            <a:endParaRPr lang="en-US"/>
          </a:p>
        </p:txBody>
      </p:sp>
    </p:spTree>
    <p:extLst>
      <p:ext uri="{BB962C8B-B14F-4D97-AF65-F5344CB8AC3E}">
        <p14:creationId xmlns:p14="http://schemas.microsoft.com/office/powerpoint/2010/main" val="132967524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CEAC6-4065-4215-8F64-867713619E69}"/>
              </a:ext>
            </a:extLst>
          </p:cNvPr>
          <p:cNvSpPr>
            <a:spLocks noGrp="1"/>
          </p:cNvSpPr>
          <p:nvPr>
            <p:ph type="title"/>
          </p:nvPr>
        </p:nvSpPr>
        <p:spPr>
          <a:xfrm>
            <a:off x="307061" y="-52059"/>
            <a:ext cx="10325819" cy="970284"/>
          </a:xfrm>
        </p:spPr>
        <p:txBody>
          <a:bodyPr>
            <a:normAutofit/>
          </a:bodyPr>
          <a:lstStyle/>
          <a:p>
            <a:r>
              <a:rPr lang="en-US" sz="4000" dirty="0"/>
              <a:t>Performance Metrics October 2019</a:t>
            </a:r>
          </a:p>
        </p:txBody>
      </p:sp>
      <p:sp>
        <p:nvSpPr>
          <p:cNvPr id="4" name="Slide Number Placeholder 3">
            <a:extLst>
              <a:ext uri="{FF2B5EF4-FFF2-40B4-BE49-F238E27FC236}">
                <a16:creationId xmlns:a16="http://schemas.microsoft.com/office/drawing/2014/main" id="{F31C4A8B-E381-424F-8E0B-B30F041E89BE}"/>
              </a:ext>
            </a:extLst>
          </p:cNvPr>
          <p:cNvSpPr>
            <a:spLocks noGrp="1"/>
          </p:cNvSpPr>
          <p:nvPr>
            <p:ph type="sldNum" sz="quarter" idx="12"/>
          </p:nvPr>
        </p:nvSpPr>
        <p:spPr/>
        <p:txBody>
          <a:bodyPr/>
          <a:lstStyle/>
          <a:p>
            <a:fld id="{A0C21F26-985F-9D40-A811-D6DE90C3D8D1}" type="slidenum">
              <a:rPr lang="en-US" smtClean="0">
                <a:solidFill>
                  <a:prstClr val="white">
                    <a:lumMod val="50000"/>
                  </a:prstClr>
                </a:solidFill>
              </a:rPr>
              <a:pPr/>
              <a:t>131</a:t>
            </a:fld>
            <a:endParaRPr lang="en-US">
              <a:solidFill>
                <a:prstClr val="white">
                  <a:lumMod val="50000"/>
                </a:prstClr>
              </a:solidFill>
            </a:endParaRPr>
          </a:p>
        </p:txBody>
      </p:sp>
      <p:sp>
        <p:nvSpPr>
          <p:cNvPr id="14" name="TextBox 11">
            <a:extLst>
              <a:ext uri="{FF2B5EF4-FFF2-40B4-BE49-F238E27FC236}">
                <a16:creationId xmlns:a16="http://schemas.microsoft.com/office/drawing/2014/main" id="{2C803D25-E62E-4C82-BF56-8442204363DF}"/>
              </a:ext>
            </a:extLst>
          </p:cNvPr>
          <p:cNvSpPr txBox="1">
            <a:spLocks noChangeArrowheads="1"/>
          </p:cNvSpPr>
          <p:nvPr/>
        </p:nvSpPr>
        <p:spPr bwMode="auto">
          <a:xfrm>
            <a:off x="4631253" y="3494062"/>
            <a:ext cx="2233370" cy="707886"/>
          </a:xfrm>
          <a:prstGeom prst="rect">
            <a:avLst/>
          </a:prstGeom>
          <a:solidFill>
            <a:schemeClr val="bg1">
              <a:lumMod val="85000"/>
            </a:schemeClr>
          </a:solidFill>
          <a:ln w="9525">
            <a:solidFill>
              <a:schemeClr val="tx1"/>
            </a:solidFill>
            <a:miter lim="800000"/>
            <a:headEnd/>
            <a:tailEnd/>
          </a:ln>
        </p:spPr>
        <p:txBody>
          <a:bodyPr wrap="square">
            <a:spAutoFit/>
          </a:bodyPr>
          <a:lstStyle>
            <a:lvl1pPr>
              <a:lnSpc>
                <a:spcPct val="95000"/>
              </a:lnSpc>
              <a:spcBef>
                <a:spcPct val="35000"/>
              </a:spcBef>
              <a:buClr>
                <a:schemeClr val="accent1"/>
              </a:buClr>
              <a:buFont typeface="Wingdings" panose="05000000000000000000" pitchFamily="2" charset="2"/>
              <a:buChar char="§"/>
              <a:defRPr sz="2400">
                <a:solidFill>
                  <a:schemeClr val="tx1"/>
                </a:solidFill>
                <a:latin typeface="Arial Narrow" panose="020B0606020202030204" pitchFamily="34" charset="0"/>
                <a:ea typeface="MS PGothic" panose="020B0600070205080204" pitchFamily="34" charset="-128"/>
                <a:cs typeface="Arial" panose="020B0604020202020204" pitchFamily="34" charset="0"/>
              </a:defRPr>
            </a:lvl1pPr>
            <a:lvl2pPr marL="742950" indent="-285750">
              <a:lnSpc>
                <a:spcPct val="95000"/>
              </a:lnSpc>
              <a:spcBef>
                <a:spcPct val="35000"/>
              </a:spcBef>
              <a:buClr>
                <a:schemeClr val="accent1"/>
              </a:buClr>
              <a:buFont typeface="Arial" panose="020B0604020202020204" pitchFamily="34" charset="0"/>
              <a:buChar char="–"/>
              <a:defRPr sz="2000">
                <a:solidFill>
                  <a:schemeClr val="tx1"/>
                </a:solidFill>
                <a:latin typeface="Arial Narrow" panose="020B0606020202030204" pitchFamily="34" charset="0"/>
                <a:ea typeface="Arial" panose="020B0604020202020204" pitchFamily="34" charset="0"/>
                <a:cs typeface="Arial" panose="020B0604020202020204" pitchFamily="34" charset="0"/>
              </a:defRPr>
            </a:lvl2pPr>
            <a:lvl3pPr marL="1143000" indent="-228600">
              <a:lnSpc>
                <a:spcPct val="95000"/>
              </a:lnSpc>
              <a:spcBef>
                <a:spcPct val="35000"/>
              </a:spcBef>
              <a:buClr>
                <a:schemeClr val="accent1"/>
              </a:buClr>
              <a:buFont typeface="Wingdings" panose="05000000000000000000" pitchFamily="2" charset="2"/>
              <a:buChar char="§"/>
              <a:defRPr>
                <a:solidFill>
                  <a:schemeClr val="tx1"/>
                </a:solidFill>
                <a:latin typeface="Arial Narrow" panose="020B0606020202030204" pitchFamily="34" charset="0"/>
                <a:ea typeface="Arial" panose="020B0604020202020204" pitchFamily="34" charset="0"/>
                <a:cs typeface="Arial" panose="020B0604020202020204" pitchFamily="34" charset="0"/>
              </a:defRPr>
            </a:lvl3pPr>
            <a:lvl4pPr marL="1600200" indent="-228600">
              <a:lnSpc>
                <a:spcPct val="95000"/>
              </a:lnSpc>
              <a:spcBef>
                <a:spcPct val="35000"/>
              </a:spcBef>
              <a:buClr>
                <a:schemeClr val="accent1"/>
              </a:buClr>
              <a:buChar char="–"/>
              <a:defRPr sz="1600">
                <a:solidFill>
                  <a:schemeClr val="tx1"/>
                </a:solidFill>
                <a:latin typeface="Arial Narrow" panose="020B0606020202030204" pitchFamily="34" charset="0"/>
                <a:ea typeface="Arial" panose="020B0604020202020204" pitchFamily="34" charset="0"/>
                <a:cs typeface="Arial" panose="020B0604020202020204" pitchFamily="34" charset="0"/>
              </a:defRPr>
            </a:lvl4pPr>
            <a:lvl5pPr marL="2057400" indent="-228600">
              <a:lnSpc>
                <a:spcPct val="95000"/>
              </a:lnSpc>
              <a:spcBef>
                <a:spcPct val="35000"/>
              </a:spcBef>
              <a:buClr>
                <a:schemeClr val="accent1"/>
              </a:buClr>
              <a:buChar char="»"/>
              <a:defRPr sz="1600">
                <a:solidFill>
                  <a:schemeClr val="tx1"/>
                </a:solidFill>
                <a:latin typeface="Arial Narrow" panose="020B0606020202030204" pitchFamily="34" charset="0"/>
                <a:ea typeface="Arial" panose="020B0604020202020204" pitchFamily="34" charset="0"/>
                <a:cs typeface="Arial" panose="020B0604020202020204" pitchFamily="34" charset="0"/>
              </a:defRPr>
            </a:lvl5pPr>
            <a:lvl6pPr marL="2514600" indent="-228600" eaLnBrk="0" fontAlgn="base" hangingPunct="0">
              <a:lnSpc>
                <a:spcPct val="95000"/>
              </a:lnSpc>
              <a:spcBef>
                <a:spcPct val="35000"/>
              </a:spcBef>
              <a:spcAft>
                <a:spcPct val="0"/>
              </a:spcAft>
              <a:buClr>
                <a:schemeClr val="accent1"/>
              </a:buClr>
              <a:buChar char="»"/>
              <a:defRPr sz="1600">
                <a:solidFill>
                  <a:schemeClr val="tx1"/>
                </a:solidFill>
                <a:latin typeface="Arial Narrow" panose="020B0606020202030204" pitchFamily="34" charset="0"/>
                <a:ea typeface="Arial" panose="020B0604020202020204" pitchFamily="34" charset="0"/>
                <a:cs typeface="Arial" panose="020B0604020202020204" pitchFamily="34" charset="0"/>
              </a:defRPr>
            </a:lvl6pPr>
            <a:lvl7pPr marL="2971800" indent="-228600" eaLnBrk="0" fontAlgn="base" hangingPunct="0">
              <a:lnSpc>
                <a:spcPct val="95000"/>
              </a:lnSpc>
              <a:spcBef>
                <a:spcPct val="35000"/>
              </a:spcBef>
              <a:spcAft>
                <a:spcPct val="0"/>
              </a:spcAft>
              <a:buClr>
                <a:schemeClr val="accent1"/>
              </a:buClr>
              <a:buChar char="»"/>
              <a:defRPr sz="1600">
                <a:solidFill>
                  <a:schemeClr val="tx1"/>
                </a:solidFill>
                <a:latin typeface="Arial Narrow" panose="020B0606020202030204" pitchFamily="34" charset="0"/>
                <a:ea typeface="Arial" panose="020B0604020202020204" pitchFamily="34" charset="0"/>
                <a:cs typeface="Arial" panose="020B0604020202020204" pitchFamily="34" charset="0"/>
              </a:defRPr>
            </a:lvl7pPr>
            <a:lvl8pPr marL="3429000" indent="-228600" eaLnBrk="0" fontAlgn="base" hangingPunct="0">
              <a:lnSpc>
                <a:spcPct val="95000"/>
              </a:lnSpc>
              <a:spcBef>
                <a:spcPct val="35000"/>
              </a:spcBef>
              <a:spcAft>
                <a:spcPct val="0"/>
              </a:spcAft>
              <a:buClr>
                <a:schemeClr val="accent1"/>
              </a:buClr>
              <a:buChar char="»"/>
              <a:defRPr sz="1600">
                <a:solidFill>
                  <a:schemeClr val="tx1"/>
                </a:solidFill>
                <a:latin typeface="Arial Narrow" panose="020B0606020202030204" pitchFamily="34" charset="0"/>
                <a:ea typeface="Arial" panose="020B0604020202020204" pitchFamily="34" charset="0"/>
                <a:cs typeface="Arial" panose="020B0604020202020204" pitchFamily="34" charset="0"/>
              </a:defRPr>
            </a:lvl8pPr>
            <a:lvl9pPr marL="3886200" indent="-228600" eaLnBrk="0" fontAlgn="base" hangingPunct="0">
              <a:lnSpc>
                <a:spcPct val="95000"/>
              </a:lnSpc>
              <a:spcBef>
                <a:spcPct val="35000"/>
              </a:spcBef>
              <a:spcAft>
                <a:spcPct val="0"/>
              </a:spcAft>
              <a:buClr>
                <a:schemeClr val="accent1"/>
              </a:buClr>
              <a:buChar char="»"/>
              <a:defRPr sz="1600">
                <a:solidFill>
                  <a:schemeClr val="tx1"/>
                </a:solidFill>
                <a:latin typeface="Arial Narrow" panose="020B0606020202030204" pitchFamily="34" charset="0"/>
                <a:ea typeface="Arial" panose="020B0604020202020204" pitchFamily="34" charset="0"/>
                <a:cs typeface="Arial" panose="020B0604020202020204" pitchFamily="34" charset="0"/>
              </a:defRPr>
            </a:lvl9pPr>
          </a:lstStyle>
          <a:p>
            <a:pPr algn="ctr" eaLnBrk="1" hangingPunct="1">
              <a:lnSpc>
                <a:spcPct val="100000"/>
              </a:lnSpc>
              <a:spcBef>
                <a:spcPct val="0"/>
              </a:spcBef>
              <a:buClr>
                <a:srgbClr val="9AC96F"/>
              </a:buClr>
              <a:buFontTx/>
              <a:buNone/>
              <a:defRPr/>
            </a:pPr>
            <a:r>
              <a:rPr lang="en-US" altLang="en-US" sz="2000" dirty="0">
                <a:solidFill>
                  <a:schemeClr val="tx1">
                    <a:lumMod val="50000"/>
                  </a:schemeClr>
                </a:solidFill>
              </a:rPr>
              <a:t>2% AUDIT-C </a:t>
            </a:r>
          </a:p>
          <a:p>
            <a:pPr algn="ctr" eaLnBrk="1" hangingPunct="1">
              <a:lnSpc>
                <a:spcPct val="100000"/>
              </a:lnSpc>
              <a:spcBef>
                <a:spcPct val="0"/>
              </a:spcBef>
              <a:buClr>
                <a:srgbClr val="9AC96F"/>
              </a:buClr>
              <a:buFontTx/>
              <a:buNone/>
              <a:defRPr/>
            </a:pPr>
            <a:r>
              <a:rPr lang="en-US" altLang="en-US" sz="2000" dirty="0">
                <a:solidFill>
                  <a:schemeClr val="tx1">
                    <a:lumMod val="50000"/>
                  </a:schemeClr>
                </a:solidFill>
              </a:rPr>
              <a:t>Score 7-12</a:t>
            </a:r>
          </a:p>
        </p:txBody>
      </p:sp>
      <p:sp>
        <p:nvSpPr>
          <p:cNvPr id="15" name="TextBox 1">
            <a:extLst>
              <a:ext uri="{FF2B5EF4-FFF2-40B4-BE49-F238E27FC236}">
                <a16:creationId xmlns:a16="http://schemas.microsoft.com/office/drawing/2014/main" id="{35245C71-F48F-46F9-99F8-589139E184B5}"/>
              </a:ext>
            </a:extLst>
          </p:cNvPr>
          <p:cNvSpPr txBox="1">
            <a:spLocks noChangeArrowheads="1"/>
          </p:cNvSpPr>
          <p:nvPr/>
        </p:nvSpPr>
        <p:spPr bwMode="auto">
          <a:xfrm>
            <a:off x="4361922" y="2740009"/>
            <a:ext cx="2775208" cy="4001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5000"/>
              </a:lnSpc>
              <a:spcBef>
                <a:spcPct val="35000"/>
              </a:spcBef>
              <a:buClr>
                <a:schemeClr val="tx2"/>
              </a:buClr>
              <a:buFont typeface="Wingdings" panose="05000000000000000000" pitchFamily="2" charset="2"/>
              <a:buChar char="§"/>
              <a:defRPr sz="2400">
                <a:solidFill>
                  <a:schemeClr val="tx1"/>
                </a:solidFill>
                <a:latin typeface="Arial Narrow" panose="020B0606020202030204" pitchFamily="34" charset="0"/>
                <a:cs typeface="Arial" panose="020B0604020202020204" pitchFamily="34" charset="0"/>
              </a:defRPr>
            </a:lvl1pPr>
            <a:lvl2pPr marL="742950" indent="-285750">
              <a:lnSpc>
                <a:spcPct val="95000"/>
              </a:lnSpc>
              <a:spcBef>
                <a:spcPct val="35000"/>
              </a:spcBef>
              <a:buClr>
                <a:schemeClr val="tx2"/>
              </a:buClr>
              <a:buFont typeface="Arial" panose="020B0604020202020204" pitchFamily="34" charset="0"/>
              <a:buChar char="–"/>
              <a:defRPr sz="2000">
                <a:solidFill>
                  <a:schemeClr val="tx1"/>
                </a:solidFill>
                <a:latin typeface="Arial Narrow" panose="020B0606020202030204" pitchFamily="34" charset="0"/>
                <a:cs typeface="Arial" panose="020B0604020202020204" pitchFamily="34" charset="0"/>
              </a:defRPr>
            </a:lvl2pPr>
            <a:lvl3pPr marL="1143000" indent="-228600">
              <a:lnSpc>
                <a:spcPct val="95000"/>
              </a:lnSpc>
              <a:spcBef>
                <a:spcPct val="35000"/>
              </a:spcBef>
              <a:buClr>
                <a:schemeClr val="tx2"/>
              </a:buClr>
              <a:buFont typeface="Wingdings" panose="05000000000000000000" pitchFamily="2" charset="2"/>
              <a:buChar char="§"/>
              <a:defRPr>
                <a:solidFill>
                  <a:schemeClr val="tx1"/>
                </a:solidFill>
                <a:latin typeface="Arial Narrow" panose="020B0606020202030204" pitchFamily="34" charset="0"/>
                <a:cs typeface="Arial" panose="020B0604020202020204" pitchFamily="34" charset="0"/>
              </a:defRPr>
            </a:lvl3pPr>
            <a:lvl4pPr marL="1600200" indent="-228600">
              <a:lnSpc>
                <a:spcPct val="95000"/>
              </a:lnSpc>
              <a:spcBef>
                <a:spcPct val="35000"/>
              </a:spcBef>
              <a:buClr>
                <a:schemeClr val="tx2"/>
              </a:buClr>
              <a:buChar char="–"/>
              <a:defRPr sz="1600">
                <a:solidFill>
                  <a:schemeClr val="tx1"/>
                </a:solidFill>
                <a:latin typeface="Arial Narrow" panose="020B0606020202030204" pitchFamily="34" charset="0"/>
                <a:cs typeface="Arial" panose="020B0604020202020204" pitchFamily="34" charset="0"/>
              </a:defRPr>
            </a:lvl4pPr>
            <a:lvl5pPr marL="2057400" indent="-228600">
              <a:lnSpc>
                <a:spcPct val="95000"/>
              </a:lnSpc>
              <a:spcBef>
                <a:spcPct val="35000"/>
              </a:spcBef>
              <a:buClr>
                <a:schemeClr val="tx2"/>
              </a:buClr>
              <a:buChar char="»"/>
              <a:defRPr sz="1600">
                <a:solidFill>
                  <a:schemeClr val="tx1"/>
                </a:solidFill>
                <a:latin typeface="Arial Narrow" panose="020B0606020202030204" pitchFamily="34" charset="0"/>
                <a:cs typeface="Arial" panose="020B0604020202020204" pitchFamily="34" charset="0"/>
              </a:defRPr>
            </a:lvl5pPr>
            <a:lvl6pPr marL="25146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6pPr>
            <a:lvl7pPr marL="29718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7pPr>
            <a:lvl8pPr marL="34290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8pPr>
            <a:lvl9pPr marL="38862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9pPr>
          </a:lstStyle>
          <a:p>
            <a:pPr algn="ctr" eaLnBrk="1" hangingPunct="1">
              <a:lnSpc>
                <a:spcPct val="100000"/>
              </a:lnSpc>
              <a:spcBef>
                <a:spcPct val="0"/>
              </a:spcBef>
              <a:buClr>
                <a:srgbClr val="9AC96F"/>
              </a:buClr>
              <a:buFontTx/>
              <a:buNone/>
              <a:defRPr/>
            </a:pPr>
            <a:r>
              <a:rPr lang="en-US" altLang="en-US" sz="2000" dirty="0">
                <a:solidFill>
                  <a:schemeClr val="tx1">
                    <a:lumMod val="50000"/>
                  </a:schemeClr>
                </a:solidFill>
                <a:ea typeface="MS PGothic" panose="020B0600070205080204" pitchFamily="34" charset="-128"/>
              </a:rPr>
              <a:t>90% Screened by AUDIT-C</a:t>
            </a:r>
          </a:p>
        </p:txBody>
      </p:sp>
      <p:sp>
        <p:nvSpPr>
          <p:cNvPr id="16" name="TextBox 9">
            <a:extLst>
              <a:ext uri="{FF2B5EF4-FFF2-40B4-BE49-F238E27FC236}">
                <a16:creationId xmlns:a16="http://schemas.microsoft.com/office/drawing/2014/main" id="{16862792-A51D-4848-B494-077F017F632B}"/>
              </a:ext>
            </a:extLst>
          </p:cNvPr>
          <p:cNvSpPr txBox="1">
            <a:spLocks noChangeArrowheads="1"/>
          </p:cNvSpPr>
          <p:nvPr/>
        </p:nvSpPr>
        <p:spPr bwMode="auto">
          <a:xfrm>
            <a:off x="4631253" y="4520646"/>
            <a:ext cx="2236546" cy="70788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5000"/>
              </a:lnSpc>
              <a:spcBef>
                <a:spcPct val="35000"/>
              </a:spcBef>
              <a:buClr>
                <a:schemeClr val="tx2"/>
              </a:buClr>
              <a:buFont typeface="Wingdings" panose="05000000000000000000" pitchFamily="2" charset="2"/>
              <a:buChar char="§"/>
              <a:defRPr sz="2400">
                <a:solidFill>
                  <a:schemeClr val="tx1"/>
                </a:solidFill>
                <a:latin typeface="Arial Narrow" panose="020B0606020202030204" pitchFamily="34" charset="0"/>
                <a:cs typeface="Arial" panose="020B0604020202020204" pitchFamily="34" charset="0"/>
              </a:defRPr>
            </a:lvl1pPr>
            <a:lvl2pPr marL="742950" indent="-285750">
              <a:lnSpc>
                <a:spcPct val="95000"/>
              </a:lnSpc>
              <a:spcBef>
                <a:spcPct val="35000"/>
              </a:spcBef>
              <a:buClr>
                <a:schemeClr val="tx2"/>
              </a:buClr>
              <a:buFont typeface="Arial" panose="020B0604020202020204" pitchFamily="34" charset="0"/>
              <a:buChar char="–"/>
              <a:defRPr sz="2000">
                <a:solidFill>
                  <a:schemeClr val="tx1"/>
                </a:solidFill>
                <a:latin typeface="Arial Narrow" panose="020B0606020202030204" pitchFamily="34" charset="0"/>
                <a:cs typeface="Arial" panose="020B0604020202020204" pitchFamily="34" charset="0"/>
              </a:defRPr>
            </a:lvl2pPr>
            <a:lvl3pPr marL="1143000" indent="-228600">
              <a:lnSpc>
                <a:spcPct val="95000"/>
              </a:lnSpc>
              <a:spcBef>
                <a:spcPct val="35000"/>
              </a:spcBef>
              <a:buClr>
                <a:schemeClr val="tx2"/>
              </a:buClr>
              <a:buFont typeface="Wingdings" panose="05000000000000000000" pitchFamily="2" charset="2"/>
              <a:buChar char="§"/>
              <a:defRPr>
                <a:solidFill>
                  <a:schemeClr val="tx1"/>
                </a:solidFill>
                <a:latin typeface="Arial Narrow" panose="020B0606020202030204" pitchFamily="34" charset="0"/>
                <a:cs typeface="Arial" panose="020B0604020202020204" pitchFamily="34" charset="0"/>
              </a:defRPr>
            </a:lvl3pPr>
            <a:lvl4pPr marL="1600200" indent="-228600">
              <a:lnSpc>
                <a:spcPct val="95000"/>
              </a:lnSpc>
              <a:spcBef>
                <a:spcPct val="35000"/>
              </a:spcBef>
              <a:buClr>
                <a:schemeClr val="tx2"/>
              </a:buClr>
              <a:buChar char="–"/>
              <a:defRPr sz="1600">
                <a:solidFill>
                  <a:schemeClr val="tx1"/>
                </a:solidFill>
                <a:latin typeface="Arial Narrow" panose="020B0606020202030204" pitchFamily="34" charset="0"/>
                <a:cs typeface="Arial" panose="020B0604020202020204" pitchFamily="34" charset="0"/>
              </a:defRPr>
            </a:lvl4pPr>
            <a:lvl5pPr marL="2057400" indent="-228600">
              <a:lnSpc>
                <a:spcPct val="95000"/>
              </a:lnSpc>
              <a:spcBef>
                <a:spcPct val="35000"/>
              </a:spcBef>
              <a:buClr>
                <a:schemeClr val="tx2"/>
              </a:buClr>
              <a:buChar char="»"/>
              <a:defRPr sz="1600">
                <a:solidFill>
                  <a:schemeClr val="tx1"/>
                </a:solidFill>
                <a:latin typeface="Arial Narrow" panose="020B0606020202030204" pitchFamily="34" charset="0"/>
                <a:cs typeface="Arial" panose="020B0604020202020204" pitchFamily="34" charset="0"/>
              </a:defRPr>
            </a:lvl5pPr>
            <a:lvl6pPr marL="25146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6pPr>
            <a:lvl7pPr marL="29718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7pPr>
            <a:lvl8pPr marL="34290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8pPr>
            <a:lvl9pPr marL="38862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9pPr>
          </a:lstStyle>
          <a:p>
            <a:pPr algn="ctr" eaLnBrk="1" hangingPunct="1">
              <a:lnSpc>
                <a:spcPct val="100000"/>
              </a:lnSpc>
              <a:spcBef>
                <a:spcPct val="0"/>
              </a:spcBef>
              <a:buClr>
                <a:srgbClr val="9AC96F"/>
              </a:buClr>
              <a:buFontTx/>
              <a:buNone/>
              <a:defRPr/>
            </a:pPr>
            <a:r>
              <a:rPr lang="en-US" altLang="en-US" sz="2000" dirty="0">
                <a:solidFill>
                  <a:schemeClr val="tx1">
                    <a:lumMod val="50000"/>
                  </a:schemeClr>
                </a:solidFill>
                <a:ea typeface="MS PGothic" panose="020B0600070205080204" pitchFamily="34" charset="-128"/>
              </a:rPr>
              <a:t>73% Assessed AUD Symptom Checklist</a:t>
            </a:r>
          </a:p>
        </p:txBody>
      </p:sp>
      <p:sp>
        <p:nvSpPr>
          <p:cNvPr id="19" name="TextBox 18">
            <a:extLst>
              <a:ext uri="{FF2B5EF4-FFF2-40B4-BE49-F238E27FC236}">
                <a16:creationId xmlns:a16="http://schemas.microsoft.com/office/drawing/2014/main" id="{24A7E9F9-5C5A-4408-AFA0-B3A350978355}"/>
              </a:ext>
            </a:extLst>
          </p:cNvPr>
          <p:cNvSpPr txBox="1">
            <a:spLocks noChangeArrowheads="1"/>
          </p:cNvSpPr>
          <p:nvPr/>
        </p:nvSpPr>
        <p:spPr bwMode="auto">
          <a:xfrm>
            <a:off x="4631253" y="5593911"/>
            <a:ext cx="2236546" cy="707886"/>
          </a:xfrm>
          <a:prstGeom prst="rect">
            <a:avLst/>
          </a:prstGeom>
          <a:solidFill>
            <a:schemeClr val="bg1">
              <a:lumMod val="85000"/>
            </a:schemeClr>
          </a:solidFill>
          <a:ln w="9525">
            <a:solidFill>
              <a:schemeClr val="tx1"/>
            </a:solidFill>
            <a:miter lim="800000"/>
            <a:headEnd/>
            <a:tailEnd/>
          </a:ln>
        </p:spPr>
        <p:txBody>
          <a:bodyPr wrap="square">
            <a:spAutoFit/>
          </a:bodyPr>
          <a:lstStyle>
            <a:lvl1pPr>
              <a:lnSpc>
                <a:spcPct val="95000"/>
              </a:lnSpc>
              <a:spcBef>
                <a:spcPct val="35000"/>
              </a:spcBef>
              <a:buClr>
                <a:schemeClr val="accent1"/>
              </a:buClr>
              <a:buFont typeface="Wingdings" panose="05000000000000000000" pitchFamily="2" charset="2"/>
              <a:buChar char="§"/>
              <a:defRPr sz="2400">
                <a:solidFill>
                  <a:schemeClr val="tx1"/>
                </a:solidFill>
                <a:latin typeface="Arial Narrow" panose="020B0606020202030204" pitchFamily="34" charset="0"/>
                <a:ea typeface="MS PGothic" panose="020B0600070205080204" pitchFamily="34" charset="-128"/>
                <a:cs typeface="Arial" panose="020B0604020202020204" pitchFamily="34" charset="0"/>
              </a:defRPr>
            </a:lvl1pPr>
            <a:lvl2pPr marL="742950" indent="-285750">
              <a:lnSpc>
                <a:spcPct val="95000"/>
              </a:lnSpc>
              <a:spcBef>
                <a:spcPct val="35000"/>
              </a:spcBef>
              <a:buClr>
                <a:schemeClr val="accent1"/>
              </a:buClr>
              <a:buFont typeface="Arial" panose="020B0604020202020204" pitchFamily="34" charset="0"/>
              <a:buChar char="–"/>
              <a:defRPr sz="2000">
                <a:solidFill>
                  <a:schemeClr val="tx1"/>
                </a:solidFill>
                <a:latin typeface="Arial Narrow" panose="020B0606020202030204" pitchFamily="34" charset="0"/>
                <a:ea typeface="Arial" panose="020B0604020202020204" pitchFamily="34" charset="0"/>
                <a:cs typeface="Arial" panose="020B0604020202020204" pitchFamily="34" charset="0"/>
              </a:defRPr>
            </a:lvl2pPr>
            <a:lvl3pPr marL="1143000" indent="-228600">
              <a:lnSpc>
                <a:spcPct val="95000"/>
              </a:lnSpc>
              <a:spcBef>
                <a:spcPct val="35000"/>
              </a:spcBef>
              <a:buClr>
                <a:schemeClr val="accent1"/>
              </a:buClr>
              <a:buFont typeface="Wingdings" panose="05000000000000000000" pitchFamily="2" charset="2"/>
              <a:buChar char="§"/>
              <a:defRPr>
                <a:solidFill>
                  <a:schemeClr val="tx1"/>
                </a:solidFill>
                <a:latin typeface="Arial Narrow" panose="020B0606020202030204" pitchFamily="34" charset="0"/>
                <a:ea typeface="Arial" panose="020B0604020202020204" pitchFamily="34" charset="0"/>
                <a:cs typeface="Arial" panose="020B0604020202020204" pitchFamily="34" charset="0"/>
              </a:defRPr>
            </a:lvl3pPr>
            <a:lvl4pPr marL="1600200" indent="-228600">
              <a:lnSpc>
                <a:spcPct val="95000"/>
              </a:lnSpc>
              <a:spcBef>
                <a:spcPct val="35000"/>
              </a:spcBef>
              <a:buClr>
                <a:schemeClr val="accent1"/>
              </a:buClr>
              <a:buChar char="–"/>
              <a:defRPr sz="1600">
                <a:solidFill>
                  <a:schemeClr val="tx1"/>
                </a:solidFill>
                <a:latin typeface="Arial Narrow" panose="020B0606020202030204" pitchFamily="34" charset="0"/>
                <a:ea typeface="Arial" panose="020B0604020202020204" pitchFamily="34" charset="0"/>
                <a:cs typeface="Arial" panose="020B0604020202020204" pitchFamily="34" charset="0"/>
              </a:defRPr>
            </a:lvl4pPr>
            <a:lvl5pPr marL="2057400" indent="-228600">
              <a:lnSpc>
                <a:spcPct val="95000"/>
              </a:lnSpc>
              <a:spcBef>
                <a:spcPct val="35000"/>
              </a:spcBef>
              <a:buClr>
                <a:schemeClr val="accent1"/>
              </a:buClr>
              <a:buChar char="»"/>
              <a:defRPr sz="1600">
                <a:solidFill>
                  <a:schemeClr val="tx1"/>
                </a:solidFill>
                <a:latin typeface="Arial Narrow" panose="020B0606020202030204" pitchFamily="34" charset="0"/>
                <a:ea typeface="Arial" panose="020B0604020202020204" pitchFamily="34" charset="0"/>
                <a:cs typeface="Arial" panose="020B0604020202020204" pitchFamily="34" charset="0"/>
              </a:defRPr>
            </a:lvl5pPr>
            <a:lvl6pPr marL="2514600" indent="-228600" eaLnBrk="0" fontAlgn="base" hangingPunct="0">
              <a:lnSpc>
                <a:spcPct val="95000"/>
              </a:lnSpc>
              <a:spcBef>
                <a:spcPct val="35000"/>
              </a:spcBef>
              <a:spcAft>
                <a:spcPct val="0"/>
              </a:spcAft>
              <a:buClr>
                <a:schemeClr val="accent1"/>
              </a:buClr>
              <a:buChar char="»"/>
              <a:defRPr sz="1600">
                <a:solidFill>
                  <a:schemeClr val="tx1"/>
                </a:solidFill>
                <a:latin typeface="Arial Narrow" panose="020B0606020202030204" pitchFamily="34" charset="0"/>
                <a:ea typeface="Arial" panose="020B0604020202020204" pitchFamily="34" charset="0"/>
                <a:cs typeface="Arial" panose="020B0604020202020204" pitchFamily="34" charset="0"/>
              </a:defRPr>
            </a:lvl6pPr>
            <a:lvl7pPr marL="2971800" indent="-228600" eaLnBrk="0" fontAlgn="base" hangingPunct="0">
              <a:lnSpc>
                <a:spcPct val="95000"/>
              </a:lnSpc>
              <a:spcBef>
                <a:spcPct val="35000"/>
              </a:spcBef>
              <a:spcAft>
                <a:spcPct val="0"/>
              </a:spcAft>
              <a:buClr>
                <a:schemeClr val="accent1"/>
              </a:buClr>
              <a:buChar char="»"/>
              <a:defRPr sz="1600">
                <a:solidFill>
                  <a:schemeClr val="tx1"/>
                </a:solidFill>
                <a:latin typeface="Arial Narrow" panose="020B0606020202030204" pitchFamily="34" charset="0"/>
                <a:ea typeface="Arial" panose="020B0604020202020204" pitchFamily="34" charset="0"/>
                <a:cs typeface="Arial" panose="020B0604020202020204" pitchFamily="34" charset="0"/>
              </a:defRPr>
            </a:lvl7pPr>
            <a:lvl8pPr marL="3429000" indent="-228600" eaLnBrk="0" fontAlgn="base" hangingPunct="0">
              <a:lnSpc>
                <a:spcPct val="95000"/>
              </a:lnSpc>
              <a:spcBef>
                <a:spcPct val="35000"/>
              </a:spcBef>
              <a:spcAft>
                <a:spcPct val="0"/>
              </a:spcAft>
              <a:buClr>
                <a:schemeClr val="accent1"/>
              </a:buClr>
              <a:buChar char="»"/>
              <a:defRPr sz="1600">
                <a:solidFill>
                  <a:schemeClr val="tx1"/>
                </a:solidFill>
                <a:latin typeface="Arial Narrow" panose="020B0606020202030204" pitchFamily="34" charset="0"/>
                <a:ea typeface="Arial" panose="020B0604020202020204" pitchFamily="34" charset="0"/>
                <a:cs typeface="Arial" panose="020B0604020202020204" pitchFamily="34" charset="0"/>
              </a:defRPr>
            </a:lvl8pPr>
            <a:lvl9pPr marL="3886200" indent="-228600" eaLnBrk="0" fontAlgn="base" hangingPunct="0">
              <a:lnSpc>
                <a:spcPct val="95000"/>
              </a:lnSpc>
              <a:spcBef>
                <a:spcPct val="35000"/>
              </a:spcBef>
              <a:spcAft>
                <a:spcPct val="0"/>
              </a:spcAft>
              <a:buClr>
                <a:schemeClr val="accent1"/>
              </a:buClr>
              <a:buChar char="»"/>
              <a:defRPr sz="1600">
                <a:solidFill>
                  <a:schemeClr val="tx1"/>
                </a:solidFill>
                <a:latin typeface="Arial Narrow" panose="020B0606020202030204" pitchFamily="34" charset="0"/>
                <a:ea typeface="Arial" panose="020B0604020202020204" pitchFamily="34" charset="0"/>
                <a:cs typeface="Arial" panose="020B0604020202020204" pitchFamily="34" charset="0"/>
              </a:defRPr>
            </a:lvl9pPr>
          </a:lstStyle>
          <a:p>
            <a:pPr algn="ctr" eaLnBrk="1" hangingPunct="1">
              <a:lnSpc>
                <a:spcPct val="100000"/>
              </a:lnSpc>
              <a:spcBef>
                <a:spcPct val="0"/>
              </a:spcBef>
              <a:buClr>
                <a:srgbClr val="9AC96F"/>
              </a:buClr>
              <a:buFontTx/>
              <a:buNone/>
              <a:defRPr/>
            </a:pPr>
            <a:r>
              <a:rPr lang="en-US" altLang="en-US" sz="2000" dirty="0">
                <a:solidFill>
                  <a:schemeClr val="tx1">
                    <a:lumMod val="50000"/>
                  </a:schemeClr>
                </a:solidFill>
              </a:rPr>
              <a:t>53% AUD </a:t>
            </a:r>
          </a:p>
          <a:p>
            <a:pPr algn="ctr" eaLnBrk="1" hangingPunct="1">
              <a:lnSpc>
                <a:spcPct val="100000"/>
              </a:lnSpc>
              <a:spcBef>
                <a:spcPct val="0"/>
              </a:spcBef>
              <a:buClr>
                <a:srgbClr val="9AC96F"/>
              </a:buClr>
              <a:buFontTx/>
              <a:buNone/>
              <a:defRPr/>
            </a:pPr>
            <a:r>
              <a:rPr lang="en-US" altLang="en-US" sz="2000" dirty="0">
                <a:solidFill>
                  <a:schemeClr val="tx1">
                    <a:lumMod val="50000"/>
                  </a:schemeClr>
                </a:solidFill>
              </a:rPr>
              <a:t>Checklist ≥ 2</a:t>
            </a:r>
          </a:p>
        </p:txBody>
      </p:sp>
      <p:cxnSp>
        <p:nvCxnSpPr>
          <p:cNvPr id="21" name="Straight Arrow Connector 20">
            <a:extLst>
              <a:ext uri="{FF2B5EF4-FFF2-40B4-BE49-F238E27FC236}">
                <a16:creationId xmlns:a16="http://schemas.microsoft.com/office/drawing/2014/main" id="{179168D7-B974-48BB-8BDE-A7DC73A7D723}"/>
              </a:ext>
            </a:extLst>
          </p:cNvPr>
          <p:cNvCxnSpPr>
            <a:cxnSpLocks/>
            <a:stCxn id="15" idx="2"/>
            <a:endCxn id="14" idx="0"/>
          </p:cNvCxnSpPr>
          <p:nvPr/>
        </p:nvCxnSpPr>
        <p:spPr bwMode="auto">
          <a:xfrm flipH="1">
            <a:off x="5747938" y="3140120"/>
            <a:ext cx="1588" cy="353943"/>
          </a:xfrm>
          <a:prstGeom prst="straightConnector1">
            <a:avLst/>
          </a:prstGeom>
          <a:solidFill>
            <a:schemeClr val="tx2"/>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2" name="Straight Arrow Connector 21">
            <a:extLst>
              <a:ext uri="{FF2B5EF4-FFF2-40B4-BE49-F238E27FC236}">
                <a16:creationId xmlns:a16="http://schemas.microsoft.com/office/drawing/2014/main" id="{E8C8FB13-9CF2-41B2-8AEB-557E3B065CA5}"/>
              </a:ext>
            </a:extLst>
          </p:cNvPr>
          <p:cNvCxnSpPr>
            <a:cxnSpLocks/>
            <a:stCxn id="14" idx="2"/>
          </p:cNvCxnSpPr>
          <p:nvPr/>
        </p:nvCxnSpPr>
        <p:spPr bwMode="auto">
          <a:xfrm>
            <a:off x="5747938" y="4201948"/>
            <a:ext cx="0" cy="318698"/>
          </a:xfrm>
          <a:prstGeom prst="straightConnector1">
            <a:avLst/>
          </a:prstGeom>
          <a:solidFill>
            <a:schemeClr val="tx2"/>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3" name="Straight Arrow Connector 22">
            <a:extLst>
              <a:ext uri="{FF2B5EF4-FFF2-40B4-BE49-F238E27FC236}">
                <a16:creationId xmlns:a16="http://schemas.microsoft.com/office/drawing/2014/main" id="{CDDD5EB8-EFC4-45F0-B644-3AD1F62EFC8D}"/>
              </a:ext>
            </a:extLst>
          </p:cNvPr>
          <p:cNvCxnSpPr>
            <a:cxnSpLocks/>
          </p:cNvCxnSpPr>
          <p:nvPr/>
        </p:nvCxnSpPr>
        <p:spPr bwMode="auto">
          <a:xfrm flipH="1">
            <a:off x="5747938" y="5250369"/>
            <a:ext cx="1588" cy="343543"/>
          </a:xfrm>
          <a:prstGeom prst="straightConnector1">
            <a:avLst/>
          </a:prstGeom>
          <a:solidFill>
            <a:schemeClr val="tx2"/>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25" name="TextBox 1">
            <a:extLst>
              <a:ext uri="{FF2B5EF4-FFF2-40B4-BE49-F238E27FC236}">
                <a16:creationId xmlns:a16="http://schemas.microsoft.com/office/drawing/2014/main" id="{EDBD2CBB-10B4-452A-96D1-F2784ED783DD}"/>
              </a:ext>
            </a:extLst>
          </p:cNvPr>
          <p:cNvSpPr txBox="1">
            <a:spLocks noChangeArrowheads="1"/>
          </p:cNvSpPr>
          <p:nvPr/>
        </p:nvSpPr>
        <p:spPr bwMode="auto">
          <a:xfrm>
            <a:off x="4361922" y="2001623"/>
            <a:ext cx="2775208" cy="4001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5000"/>
              </a:lnSpc>
              <a:spcBef>
                <a:spcPct val="35000"/>
              </a:spcBef>
              <a:buClr>
                <a:schemeClr val="tx2"/>
              </a:buClr>
              <a:buFont typeface="Wingdings" panose="05000000000000000000" pitchFamily="2" charset="2"/>
              <a:buChar char="§"/>
              <a:defRPr sz="2400">
                <a:solidFill>
                  <a:schemeClr val="tx1"/>
                </a:solidFill>
                <a:latin typeface="Arial Narrow" panose="020B0606020202030204" pitchFamily="34" charset="0"/>
                <a:cs typeface="Arial" panose="020B0604020202020204" pitchFamily="34" charset="0"/>
              </a:defRPr>
            </a:lvl1pPr>
            <a:lvl2pPr marL="742950" indent="-285750">
              <a:lnSpc>
                <a:spcPct val="95000"/>
              </a:lnSpc>
              <a:spcBef>
                <a:spcPct val="35000"/>
              </a:spcBef>
              <a:buClr>
                <a:schemeClr val="tx2"/>
              </a:buClr>
              <a:buFont typeface="Arial" panose="020B0604020202020204" pitchFamily="34" charset="0"/>
              <a:buChar char="–"/>
              <a:defRPr sz="2000">
                <a:solidFill>
                  <a:schemeClr val="tx1"/>
                </a:solidFill>
                <a:latin typeface="Arial Narrow" panose="020B0606020202030204" pitchFamily="34" charset="0"/>
                <a:cs typeface="Arial" panose="020B0604020202020204" pitchFamily="34" charset="0"/>
              </a:defRPr>
            </a:lvl2pPr>
            <a:lvl3pPr marL="1143000" indent="-228600">
              <a:lnSpc>
                <a:spcPct val="95000"/>
              </a:lnSpc>
              <a:spcBef>
                <a:spcPct val="35000"/>
              </a:spcBef>
              <a:buClr>
                <a:schemeClr val="tx2"/>
              </a:buClr>
              <a:buFont typeface="Wingdings" panose="05000000000000000000" pitchFamily="2" charset="2"/>
              <a:buChar char="§"/>
              <a:defRPr>
                <a:solidFill>
                  <a:schemeClr val="tx1"/>
                </a:solidFill>
                <a:latin typeface="Arial Narrow" panose="020B0606020202030204" pitchFamily="34" charset="0"/>
                <a:cs typeface="Arial" panose="020B0604020202020204" pitchFamily="34" charset="0"/>
              </a:defRPr>
            </a:lvl3pPr>
            <a:lvl4pPr marL="1600200" indent="-228600">
              <a:lnSpc>
                <a:spcPct val="95000"/>
              </a:lnSpc>
              <a:spcBef>
                <a:spcPct val="35000"/>
              </a:spcBef>
              <a:buClr>
                <a:schemeClr val="tx2"/>
              </a:buClr>
              <a:buChar char="–"/>
              <a:defRPr sz="1600">
                <a:solidFill>
                  <a:schemeClr val="tx1"/>
                </a:solidFill>
                <a:latin typeface="Arial Narrow" panose="020B0606020202030204" pitchFamily="34" charset="0"/>
                <a:cs typeface="Arial" panose="020B0604020202020204" pitchFamily="34" charset="0"/>
              </a:defRPr>
            </a:lvl4pPr>
            <a:lvl5pPr marL="2057400" indent="-228600">
              <a:lnSpc>
                <a:spcPct val="95000"/>
              </a:lnSpc>
              <a:spcBef>
                <a:spcPct val="35000"/>
              </a:spcBef>
              <a:buClr>
                <a:schemeClr val="tx2"/>
              </a:buClr>
              <a:buChar char="»"/>
              <a:defRPr sz="1600">
                <a:solidFill>
                  <a:schemeClr val="tx1"/>
                </a:solidFill>
                <a:latin typeface="Arial Narrow" panose="020B0606020202030204" pitchFamily="34" charset="0"/>
                <a:cs typeface="Arial" panose="020B0604020202020204" pitchFamily="34" charset="0"/>
              </a:defRPr>
            </a:lvl5pPr>
            <a:lvl6pPr marL="25146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6pPr>
            <a:lvl7pPr marL="29718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7pPr>
            <a:lvl8pPr marL="34290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8pPr>
            <a:lvl9pPr marL="38862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9pPr>
          </a:lstStyle>
          <a:p>
            <a:pPr algn="ctr" eaLnBrk="1" hangingPunct="1">
              <a:lnSpc>
                <a:spcPct val="100000"/>
              </a:lnSpc>
              <a:spcBef>
                <a:spcPct val="0"/>
              </a:spcBef>
              <a:buClr>
                <a:srgbClr val="9AC96F"/>
              </a:buClr>
              <a:buFontTx/>
              <a:buNone/>
              <a:defRPr/>
            </a:pPr>
            <a:r>
              <a:rPr lang="en-US" altLang="en-US" sz="2000" dirty="0">
                <a:solidFill>
                  <a:schemeClr val="tx1">
                    <a:lumMod val="50000"/>
                  </a:schemeClr>
                </a:solidFill>
                <a:ea typeface="MS PGothic" panose="020B0600070205080204" pitchFamily="34" charset="-128"/>
              </a:rPr>
              <a:t>66,671 patient visits</a:t>
            </a:r>
            <a:endParaRPr lang="en-US" altLang="en-US" sz="2000" i="1" dirty="0">
              <a:solidFill>
                <a:srgbClr val="7030A0"/>
              </a:solidFill>
              <a:ea typeface="MS PGothic" panose="020B0600070205080204" pitchFamily="34" charset="-128"/>
            </a:endParaRPr>
          </a:p>
        </p:txBody>
      </p:sp>
      <p:pic>
        <p:nvPicPr>
          <p:cNvPr id="11" name="Picture 10">
            <a:extLst>
              <a:ext uri="{FF2B5EF4-FFF2-40B4-BE49-F238E27FC236}">
                <a16:creationId xmlns:a16="http://schemas.microsoft.com/office/drawing/2014/main" id="{44FE2386-5D76-4A64-A9D0-68DEDD7D9ACD}"/>
              </a:ext>
            </a:extLst>
          </p:cNvPr>
          <p:cNvPicPr>
            <a:picLocks noChangeAspect="1"/>
          </p:cNvPicPr>
          <p:nvPr/>
        </p:nvPicPr>
        <p:blipFill>
          <a:blip r:embed="rId3"/>
          <a:stretch>
            <a:fillRect/>
          </a:stretch>
        </p:blipFill>
        <p:spPr>
          <a:xfrm>
            <a:off x="3475198" y="1016416"/>
            <a:ext cx="886725" cy="893875"/>
          </a:xfrm>
          <a:prstGeom prst="rect">
            <a:avLst/>
          </a:prstGeom>
        </p:spPr>
      </p:pic>
      <p:pic>
        <p:nvPicPr>
          <p:cNvPr id="17" name="Picture 16">
            <a:extLst>
              <a:ext uri="{FF2B5EF4-FFF2-40B4-BE49-F238E27FC236}">
                <a16:creationId xmlns:a16="http://schemas.microsoft.com/office/drawing/2014/main" id="{E3606F70-1BCA-401D-B4CC-5EA8C844EF81}"/>
              </a:ext>
            </a:extLst>
          </p:cNvPr>
          <p:cNvPicPr>
            <a:picLocks noChangeAspect="1"/>
          </p:cNvPicPr>
          <p:nvPr/>
        </p:nvPicPr>
        <p:blipFill>
          <a:blip r:embed="rId4"/>
          <a:stretch>
            <a:fillRect/>
          </a:stretch>
        </p:blipFill>
        <p:spPr>
          <a:xfrm>
            <a:off x="4361923" y="1041648"/>
            <a:ext cx="3378269" cy="934742"/>
          </a:xfrm>
          <a:prstGeom prst="rect">
            <a:avLst/>
          </a:prstGeom>
        </p:spPr>
      </p:pic>
      <p:cxnSp>
        <p:nvCxnSpPr>
          <p:cNvPr id="33" name="Straight Arrow Connector 32">
            <a:extLst>
              <a:ext uri="{FF2B5EF4-FFF2-40B4-BE49-F238E27FC236}">
                <a16:creationId xmlns:a16="http://schemas.microsoft.com/office/drawing/2014/main" id="{70993097-CDEE-4035-9527-F2DF33A07B52}"/>
              </a:ext>
            </a:extLst>
          </p:cNvPr>
          <p:cNvCxnSpPr>
            <a:cxnSpLocks/>
            <a:stCxn id="25" idx="2"/>
            <a:endCxn id="15" idx="0"/>
          </p:cNvCxnSpPr>
          <p:nvPr/>
        </p:nvCxnSpPr>
        <p:spPr bwMode="auto">
          <a:xfrm>
            <a:off x="5749526" y="2401733"/>
            <a:ext cx="0" cy="338276"/>
          </a:xfrm>
          <a:prstGeom prst="straightConnector1">
            <a:avLst/>
          </a:prstGeom>
          <a:solidFill>
            <a:schemeClr val="tx2"/>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Tree>
    <p:extLst>
      <p:ext uri="{BB962C8B-B14F-4D97-AF65-F5344CB8AC3E}">
        <p14:creationId xmlns:p14="http://schemas.microsoft.com/office/powerpoint/2010/main" val="310217363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7061" y="101341"/>
            <a:ext cx="10325819" cy="970284"/>
          </a:xfrm>
        </p:spPr>
        <p:txBody>
          <a:bodyPr>
            <a:normAutofit/>
          </a:bodyPr>
          <a:lstStyle/>
          <a:p>
            <a:r>
              <a:rPr lang="en-US" sz="4000" dirty="0"/>
              <a:t>Treatment Cascade October 2019</a:t>
            </a:r>
          </a:p>
        </p:txBody>
      </p:sp>
      <p:sp>
        <p:nvSpPr>
          <p:cNvPr id="5" name="Slide Number Placeholder 4"/>
          <p:cNvSpPr>
            <a:spLocks noGrp="1"/>
          </p:cNvSpPr>
          <p:nvPr>
            <p:ph type="sldNum" sz="quarter" idx="12"/>
          </p:nvPr>
        </p:nvSpPr>
        <p:spPr/>
        <p:txBody>
          <a:bodyPr/>
          <a:lstStyle/>
          <a:p>
            <a:fld id="{A0C21F26-985F-9D40-A811-D6DE90C3D8D1}" type="slidenum">
              <a:rPr lang="en-US" smtClean="0"/>
              <a:t>132</a:t>
            </a:fld>
            <a:endParaRPr lang="en-US"/>
          </a:p>
        </p:txBody>
      </p:sp>
      <p:graphicFrame>
        <p:nvGraphicFramePr>
          <p:cNvPr id="7" name="Chart 6">
            <a:extLst>
              <a:ext uri="{FF2B5EF4-FFF2-40B4-BE49-F238E27FC236}">
                <a16:creationId xmlns:a16="http://schemas.microsoft.com/office/drawing/2014/main" id="{46E01A78-0AF3-4B59-B9FB-DC306D6C9598}"/>
              </a:ext>
            </a:extLst>
          </p:cNvPr>
          <p:cNvGraphicFramePr/>
          <p:nvPr/>
        </p:nvGraphicFramePr>
        <p:xfrm>
          <a:off x="1894391" y="1122745"/>
          <a:ext cx="8241175" cy="48960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5456698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a:t>Key Take-Away</a:t>
            </a:r>
          </a:p>
        </p:txBody>
      </p:sp>
      <p:sp>
        <p:nvSpPr>
          <p:cNvPr id="5" name="Slide Number Placeholder 4"/>
          <p:cNvSpPr>
            <a:spLocks noGrp="1"/>
          </p:cNvSpPr>
          <p:nvPr>
            <p:ph type="sldNum" sz="quarter" idx="12"/>
          </p:nvPr>
        </p:nvSpPr>
        <p:spPr/>
        <p:txBody>
          <a:bodyPr/>
          <a:lstStyle/>
          <a:p>
            <a:fld id="{A0C21F26-985F-9D40-A811-D6DE90C3D8D1}" type="slidenum">
              <a:rPr lang="en-US" smtClean="0"/>
              <a:t>133</a:t>
            </a:fld>
            <a:endParaRPr lang="en-US"/>
          </a:p>
        </p:txBody>
      </p:sp>
      <p:sp>
        <p:nvSpPr>
          <p:cNvPr id="6" name="Content Placeholder 2">
            <a:extLst>
              <a:ext uri="{FF2B5EF4-FFF2-40B4-BE49-F238E27FC236}">
                <a16:creationId xmlns:a16="http://schemas.microsoft.com/office/drawing/2014/main" id="{2D05D390-0466-432A-A4B5-017F30AD00E3}"/>
              </a:ext>
            </a:extLst>
          </p:cNvPr>
          <p:cNvSpPr txBox="1">
            <a:spLocks/>
          </p:cNvSpPr>
          <p:nvPr/>
        </p:nvSpPr>
        <p:spPr>
          <a:xfrm>
            <a:off x="960699" y="1270146"/>
            <a:ext cx="9491159" cy="5278511"/>
          </a:xfrm>
          <a:prstGeom prst="rect">
            <a:avLst/>
          </a:prstGeom>
        </p:spPr>
        <p:txBody>
          <a:bodyPr vert="horz" lIns="86493" tIns="43247" rIns="86493" bIns="43247" rtlCol="0">
            <a:normAutofit/>
          </a:bodyPr>
          <a:lstStyle>
            <a:lvl1pPr marL="0" indent="0" algn="l" defTabSz="432465" rtl="0" eaLnBrk="1" latinLnBrk="0" hangingPunct="1">
              <a:spcBef>
                <a:spcPts val="378"/>
              </a:spcBef>
              <a:spcAft>
                <a:spcPts val="568"/>
              </a:spcAft>
              <a:buClr>
                <a:srgbClr val="78BE20"/>
              </a:buClr>
              <a:buSzPct val="90000"/>
              <a:buFont typeface="Wingdings" charset="2"/>
              <a:buNone/>
              <a:defRPr sz="2800" kern="1200">
                <a:solidFill>
                  <a:schemeClr val="tx1"/>
                </a:solidFill>
                <a:latin typeface="Century Gothic" panose="020B0502020202020204" pitchFamily="34" charset="0"/>
                <a:ea typeface="+mn-ea"/>
                <a:cs typeface="+mn-cs"/>
              </a:defRPr>
            </a:lvl1pPr>
            <a:lvl2pPr marL="276297" indent="-168181" algn="l" defTabSz="432465" rtl="0" eaLnBrk="1" latinLnBrk="0" hangingPunct="1">
              <a:spcBef>
                <a:spcPts val="378"/>
              </a:spcBef>
              <a:spcAft>
                <a:spcPts val="568"/>
              </a:spcAft>
              <a:buClr>
                <a:schemeClr val="accent2">
                  <a:lumMod val="60000"/>
                  <a:lumOff val="40000"/>
                </a:schemeClr>
              </a:buClr>
              <a:buSzPct val="80000"/>
              <a:buFont typeface="Wingdings" charset="2"/>
              <a:buChar char="§"/>
              <a:defRPr sz="2800" kern="1200">
                <a:solidFill>
                  <a:schemeClr val="tx1"/>
                </a:solidFill>
                <a:latin typeface="Century Gothic" panose="020B0502020202020204" pitchFamily="34" charset="0"/>
                <a:ea typeface="+mn-ea"/>
                <a:cs typeface="+mn-cs"/>
              </a:defRPr>
            </a:lvl2pPr>
            <a:lvl3pPr marL="540582" indent="-156168" algn="l" defTabSz="432465" rtl="0" eaLnBrk="1" latinLnBrk="0" hangingPunct="1">
              <a:spcBef>
                <a:spcPts val="378"/>
              </a:spcBef>
              <a:spcAft>
                <a:spcPts val="568"/>
              </a:spcAft>
              <a:buClr>
                <a:schemeClr val="accent2">
                  <a:lumMod val="60000"/>
                  <a:lumOff val="40000"/>
                </a:schemeClr>
              </a:buClr>
              <a:buSzPct val="80000"/>
              <a:buFont typeface="Wingdings" charset="2"/>
              <a:buChar char="§"/>
              <a:defRPr sz="2800" kern="1200">
                <a:solidFill>
                  <a:schemeClr val="tx1"/>
                </a:solidFill>
                <a:latin typeface="Century Gothic" panose="020B0502020202020204" pitchFamily="34" charset="0"/>
                <a:ea typeface="+mn-ea"/>
                <a:cs typeface="+mn-cs"/>
              </a:defRPr>
            </a:lvl3pPr>
            <a:lvl4pPr marL="756815" indent="-156168" algn="l" defTabSz="432465" rtl="0" eaLnBrk="1" latinLnBrk="0" hangingPunct="1">
              <a:spcBef>
                <a:spcPts val="378"/>
              </a:spcBef>
              <a:spcAft>
                <a:spcPts val="568"/>
              </a:spcAft>
              <a:buClr>
                <a:schemeClr val="accent2">
                  <a:lumMod val="60000"/>
                  <a:lumOff val="40000"/>
                </a:schemeClr>
              </a:buClr>
              <a:buSzPct val="80000"/>
              <a:buFont typeface="Wingdings" charset="2"/>
              <a:buChar char="§"/>
              <a:defRPr sz="2800" kern="1200">
                <a:solidFill>
                  <a:schemeClr val="tx1"/>
                </a:solidFill>
                <a:latin typeface="Century Gothic" panose="020B0502020202020204" pitchFamily="34" charset="0"/>
                <a:ea typeface="+mn-ea"/>
                <a:cs typeface="+mn-cs"/>
              </a:defRPr>
            </a:lvl4pPr>
            <a:lvl5pPr marL="973047" indent="-156168" algn="l" defTabSz="432465" rtl="0" eaLnBrk="1" latinLnBrk="0" hangingPunct="1">
              <a:spcBef>
                <a:spcPts val="378"/>
              </a:spcBef>
              <a:spcAft>
                <a:spcPts val="568"/>
              </a:spcAft>
              <a:buClr>
                <a:schemeClr val="accent2">
                  <a:lumMod val="60000"/>
                  <a:lumOff val="40000"/>
                </a:schemeClr>
              </a:buClr>
              <a:buSzPct val="80000"/>
              <a:buFont typeface="Wingdings" charset="2"/>
              <a:buChar char="§"/>
              <a:defRPr sz="2800" kern="1200">
                <a:solidFill>
                  <a:schemeClr val="tx1"/>
                </a:solidFill>
                <a:latin typeface="Century Gothic" panose="020B0502020202020204" pitchFamily="34" charset="0"/>
                <a:ea typeface="+mn-ea"/>
                <a:cs typeface="+mn-cs"/>
              </a:defRPr>
            </a:lvl5pPr>
            <a:lvl6pPr marL="2378560" indent="-216233" algn="l" defTabSz="432465" rtl="0" eaLnBrk="1" latinLnBrk="0" hangingPunct="1">
              <a:spcBef>
                <a:spcPct val="20000"/>
              </a:spcBef>
              <a:buFont typeface="Arial"/>
              <a:buChar char="•"/>
              <a:defRPr sz="1900" kern="1200">
                <a:solidFill>
                  <a:schemeClr val="tx1"/>
                </a:solidFill>
                <a:latin typeface="+mn-lt"/>
                <a:ea typeface="+mn-ea"/>
                <a:cs typeface="+mn-cs"/>
              </a:defRPr>
            </a:lvl6pPr>
            <a:lvl7pPr marL="2811026" indent="-216233" algn="l" defTabSz="432465" rtl="0" eaLnBrk="1" latinLnBrk="0" hangingPunct="1">
              <a:spcBef>
                <a:spcPct val="20000"/>
              </a:spcBef>
              <a:buFont typeface="Arial"/>
              <a:buChar char="•"/>
              <a:defRPr sz="1900" kern="1200">
                <a:solidFill>
                  <a:schemeClr val="tx1"/>
                </a:solidFill>
                <a:latin typeface="+mn-lt"/>
                <a:ea typeface="+mn-ea"/>
                <a:cs typeface="+mn-cs"/>
              </a:defRPr>
            </a:lvl7pPr>
            <a:lvl8pPr marL="3243491" indent="-216233" algn="l" defTabSz="432465" rtl="0" eaLnBrk="1" latinLnBrk="0" hangingPunct="1">
              <a:spcBef>
                <a:spcPct val="20000"/>
              </a:spcBef>
              <a:buFont typeface="Arial"/>
              <a:buChar char="•"/>
              <a:defRPr sz="1900" kern="1200">
                <a:solidFill>
                  <a:schemeClr val="tx1"/>
                </a:solidFill>
                <a:latin typeface="+mn-lt"/>
                <a:ea typeface="+mn-ea"/>
                <a:cs typeface="+mn-cs"/>
              </a:defRPr>
            </a:lvl8pPr>
            <a:lvl9pPr marL="3675957" indent="-216233" algn="l" defTabSz="432465" rtl="0" eaLnBrk="1" latinLnBrk="0" hangingPunct="1">
              <a:spcBef>
                <a:spcPct val="20000"/>
              </a:spcBef>
              <a:buFont typeface="Arial"/>
              <a:buChar char="•"/>
              <a:defRPr sz="1900" kern="1200">
                <a:solidFill>
                  <a:schemeClr val="tx1"/>
                </a:solidFill>
                <a:latin typeface="+mn-lt"/>
                <a:ea typeface="+mn-ea"/>
                <a:cs typeface="+mn-cs"/>
              </a:defRPr>
            </a:lvl9pPr>
          </a:lstStyle>
          <a:p>
            <a:pPr>
              <a:spcBef>
                <a:spcPts val="600"/>
              </a:spcBef>
              <a:spcAft>
                <a:spcPts val="600"/>
              </a:spcAft>
              <a:buClr>
                <a:srgbClr val="F57D20"/>
              </a:buClr>
              <a:buSzPct val="80000"/>
            </a:pPr>
            <a:r>
              <a:rPr lang="en-US" sz="3600" dirty="0"/>
              <a:t>SPARC implementation strategies helped sustain prevention-related activities for unhealthy alcohol use, but not treatment engagement for AUDs. </a:t>
            </a:r>
          </a:p>
          <a:p>
            <a:pPr>
              <a:spcBef>
                <a:spcPts val="600"/>
              </a:spcBef>
              <a:spcAft>
                <a:spcPts val="600"/>
              </a:spcAft>
              <a:buClr>
                <a:srgbClr val="F57D20"/>
              </a:buClr>
              <a:buSzPct val="80000"/>
            </a:pPr>
            <a:endParaRPr lang="en-US" sz="3600" dirty="0"/>
          </a:p>
          <a:p>
            <a:pPr marL="398462" lvl="1" indent="0">
              <a:spcBef>
                <a:spcPts val="0"/>
              </a:spcBef>
              <a:spcAft>
                <a:spcPts val="0"/>
              </a:spcAft>
              <a:buNone/>
            </a:pPr>
            <a:endParaRPr lang="en-US" dirty="0"/>
          </a:p>
          <a:p>
            <a:pPr lvl="1" indent="0" algn="r">
              <a:spcBef>
                <a:spcPts val="0"/>
              </a:spcBef>
              <a:spcAft>
                <a:spcPts val="0"/>
              </a:spcAft>
              <a:buNone/>
            </a:pPr>
            <a:endParaRPr lang="en-US" sz="1600" dirty="0"/>
          </a:p>
          <a:p>
            <a:pPr lvl="1" indent="0" algn="r">
              <a:spcBef>
                <a:spcPts val="0"/>
              </a:spcBef>
              <a:spcAft>
                <a:spcPts val="0"/>
              </a:spcAft>
              <a:buNone/>
            </a:pPr>
            <a:endParaRPr lang="en-US" sz="1600" dirty="0">
              <a:highlight>
                <a:srgbClr val="FFFF00"/>
              </a:highlight>
            </a:endParaRPr>
          </a:p>
        </p:txBody>
      </p:sp>
    </p:spTree>
    <p:extLst>
      <p:ext uri="{BB962C8B-B14F-4D97-AF65-F5344CB8AC3E}">
        <p14:creationId xmlns:p14="http://schemas.microsoft.com/office/powerpoint/2010/main" val="150416938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a:t>Key Take-Away</a:t>
            </a:r>
          </a:p>
        </p:txBody>
      </p:sp>
      <p:sp>
        <p:nvSpPr>
          <p:cNvPr id="5" name="Slide Number Placeholder 4"/>
          <p:cNvSpPr>
            <a:spLocks noGrp="1"/>
          </p:cNvSpPr>
          <p:nvPr>
            <p:ph type="sldNum" sz="quarter" idx="12"/>
          </p:nvPr>
        </p:nvSpPr>
        <p:spPr/>
        <p:txBody>
          <a:bodyPr/>
          <a:lstStyle/>
          <a:p>
            <a:fld id="{A0C21F26-985F-9D40-A811-D6DE90C3D8D1}" type="slidenum">
              <a:rPr lang="en-US" smtClean="0"/>
              <a:t>134</a:t>
            </a:fld>
            <a:endParaRPr lang="en-US"/>
          </a:p>
        </p:txBody>
      </p:sp>
      <p:sp>
        <p:nvSpPr>
          <p:cNvPr id="6" name="Content Placeholder 2">
            <a:extLst>
              <a:ext uri="{FF2B5EF4-FFF2-40B4-BE49-F238E27FC236}">
                <a16:creationId xmlns:a16="http://schemas.microsoft.com/office/drawing/2014/main" id="{2D05D390-0466-432A-A4B5-017F30AD00E3}"/>
              </a:ext>
            </a:extLst>
          </p:cNvPr>
          <p:cNvSpPr txBox="1">
            <a:spLocks/>
          </p:cNvSpPr>
          <p:nvPr/>
        </p:nvSpPr>
        <p:spPr>
          <a:xfrm>
            <a:off x="1493136" y="1394060"/>
            <a:ext cx="9641630" cy="5278511"/>
          </a:xfrm>
          <a:prstGeom prst="rect">
            <a:avLst/>
          </a:prstGeom>
        </p:spPr>
        <p:txBody>
          <a:bodyPr vert="horz" lIns="86493" tIns="43247" rIns="86493" bIns="43247" rtlCol="0">
            <a:normAutofit/>
          </a:bodyPr>
          <a:lstStyle>
            <a:lvl1pPr marL="0" indent="0" algn="l" defTabSz="432465" rtl="0" eaLnBrk="1" latinLnBrk="0" hangingPunct="1">
              <a:spcBef>
                <a:spcPts val="378"/>
              </a:spcBef>
              <a:spcAft>
                <a:spcPts val="568"/>
              </a:spcAft>
              <a:buClr>
                <a:srgbClr val="78BE20"/>
              </a:buClr>
              <a:buSzPct val="90000"/>
              <a:buFont typeface="Wingdings" charset="2"/>
              <a:buNone/>
              <a:defRPr sz="2800" kern="1200">
                <a:solidFill>
                  <a:schemeClr val="tx1"/>
                </a:solidFill>
                <a:latin typeface="Century Gothic" panose="020B0502020202020204" pitchFamily="34" charset="0"/>
                <a:ea typeface="+mn-ea"/>
                <a:cs typeface="+mn-cs"/>
              </a:defRPr>
            </a:lvl1pPr>
            <a:lvl2pPr marL="276297" indent="-168181" algn="l" defTabSz="432465" rtl="0" eaLnBrk="1" latinLnBrk="0" hangingPunct="1">
              <a:spcBef>
                <a:spcPts val="378"/>
              </a:spcBef>
              <a:spcAft>
                <a:spcPts val="568"/>
              </a:spcAft>
              <a:buClr>
                <a:schemeClr val="accent2">
                  <a:lumMod val="60000"/>
                  <a:lumOff val="40000"/>
                </a:schemeClr>
              </a:buClr>
              <a:buSzPct val="80000"/>
              <a:buFont typeface="Wingdings" charset="2"/>
              <a:buChar char="§"/>
              <a:defRPr sz="2800" kern="1200">
                <a:solidFill>
                  <a:schemeClr val="tx1"/>
                </a:solidFill>
                <a:latin typeface="Century Gothic" panose="020B0502020202020204" pitchFamily="34" charset="0"/>
                <a:ea typeface="+mn-ea"/>
                <a:cs typeface="+mn-cs"/>
              </a:defRPr>
            </a:lvl2pPr>
            <a:lvl3pPr marL="540582" indent="-156168" algn="l" defTabSz="432465" rtl="0" eaLnBrk="1" latinLnBrk="0" hangingPunct="1">
              <a:spcBef>
                <a:spcPts val="378"/>
              </a:spcBef>
              <a:spcAft>
                <a:spcPts val="568"/>
              </a:spcAft>
              <a:buClr>
                <a:schemeClr val="accent2">
                  <a:lumMod val="60000"/>
                  <a:lumOff val="40000"/>
                </a:schemeClr>
              </a:buClr>
              <a:buSzPct val="80000"/>
              <a:buFont typeface="Wingdings" charset="2"/>
              <a:buChar char="§"/>
              <a:defRPr sz="2800" kern="1200">
                <a:solidFill>
                  <a:schemeClr val="tx1"/>
                </a:solidFill>
                <a:latin typeface="Century Gothic" panose="020B0502020202020204" pitchFamily="34" charset="0"/>
                <a:ea typeface="+mn-ea"/>
                <a:cs typeface="+mn-cs"/>
              </a:defRPr>
            </a:lvl3pPr>
            <a:lvl4pPr marL="756815" indent="-156168" algn="l" defTabSz="432465" rtl="0" eaLnBrk="1" latinLnBrk="0" hangingPunct="1">
              <a:spcBef>
                <a:spcPts val="378"/>
              </a:spcBef>
              <a:spcAft>
                <a:spcPts val="568"/>
              </a:spcAft>
              <a:buClr>
                <a:schemeClr val="accent2">
                  <a:lumMod val="60000"/>
                  <a:lumOff val="40000"/>
                </a:schemeClr>
              </a:buClr>
              <a:buSzPct val="80000"/>
              <a:buFont typeface="Wingdings" charset="2"/>
              <a:buChar char="§"/>
              <a:defRPr sz="2800" kern="1200">
                <a:solidFill>
                  <a:schemeClr val="tx1"/>
                </a:solidFill>
                <a:latin typeface="Century Gothic" panose="020B0502020202020204" pitchFamily="34" charset="0"/>
                <a:ea typeface="+mn-ea"/>
                <a:cs typeface="+mn-cs"/>
              </a:defRPr>
            </a:lvl4pPr>
            <a:lvl5pPr marL="973047" indent="-156168" algn="l" defTabSz="432465" rtl="0" eaLnBrk="1" latinLnBrk="0" hangingPunct="1">
              <a:spcBef>
                <a:spcPts val="378"/>
              </a:spcBef>
              <a:spcAft>
                <a:spcPts val="568"/>
              </a:spcAft>
              <a:buClr>
                <a:schemeClr val="accent2">
                  <a:lumMod val="60000"/>
                  <a:lumOff val="40000"/>
                </a:schemeClr>
              </a:buClr>
              <a:buSzPct val="80000"/>
              <a:buFont typeface="Wingdings" charset="2"/>
              <a:buChar char="§"/>
              <a:defRPr sz="2800" kern="1200">
                <a:solidFill>
                  <a:schemeClr val="tx1"/>
                </a:solidFill>
                <a:latin typeface="Century Gothic" panose="020B0502020202020204" pitchFamily="34" charset="0"/>
                <a:ea typeface="+mn-ea"/>
                <a:cs typeface="+mn-cs"/>
              </a:defRPr>
            </a:lvl5pPr>
            <a:lvl6pPr marL="2378560" indent="-216233" algn="l" defTabSz="432465" rtl="0" eaLnBrk="1" latinLnBrk="0" hangingPunct="1">
              <a:spcBef>
                <a:spcPct val="20000"/>
              </a:spcBef>
              <a:buFont typeface="Arial"/>
              <a:buChar char="•"/>
              <a:defRPr sz="1900" kern="1200">
                <a:solidFill>
                  <a:schemeClr val="tx1"/>
                </a:solidFill>
                <a:latin typeface="+mn-lt"/>
                <a:ea typeface="+mn-ea"/>
                <a:cs typeface="+mn-cs"/>
              </a:defRPr>
            </a:lvl6pPr>
            <a:lvl7pPr marL="2811026" indent="-216233" algn="l" defTabSz="432465" rtl="0" eaLnBrk="1" latinLnBrk="0" hangingPunct="1">
              <a:spcBef>
                <a:spcPct val="20000"/>
              </a:spcBef>
              <a:buFont typeface="Arial"/>
              <a:buChar char="•"/>
              <a:defRPr sz="1900" kern="1200">
                <a:solidFill>
                  <a:schemeClr val="tx1"/>
                </a:solidFill>
                <a:latin typeface="+mn-lt"/>
                <a:ea typeface="+mn-ea"/>
                <a:cs typeface="+mn-cs"/>
              </a:defRPr>
            </a:lvl7pPr>
            <a:lvl8pPr marL="3243491" indent="-216233" algn="l" defTabSz="432465" rtl="0" eaLnBrk="1" latinLnBrk="0" hangingPunct="1">
              <a:spcBef>
                <a:spcPct val="20000"/>
              </a:spcBef>
              <a:buFont typeface="Arial"/>
              <a:buChar char="•"/>
              <a:defRPr sz="1900" kern="1200">
                <a:solidFill>
                  <a:schemeClr val="tx1"/>
                </a:solidFill>
                <a:latin typeface="+mn-lt"/>
                <a:ea typeface="+mn-ea"/>
                <a:cs typeface="+mn-cs"/>
              </a:defRPr>
            </a:lvl8pPr>
            <a:lvl9pPr marL="3675957" indent="-216233" algn="l" defTabSz="432465" rtl="0" eaLnBrk="1" latinLnBrk="0" hangingPunct="1">
              <a:spcBef>
                <a:spcPct val="20000"/>
              </a:spcBef>
              <a:buFont typeface="Arial"/>
              <a:buChar char="•"/>
              <a:defRPr sz="1900" kern="1200">
                <a:solidFill>
                  <a:schemeClr val="tx1"/>
                </a:solidFill>
                <a:latin typeface="+mn-lt"/>
                <a:ea typeface="+mn-ea"/>
                <a:cs typeface="+mn-cs"/>
              </a:defRPr>
            </a:lvl9pPr>
          </a:lstStyle>
          <a:p>
            <a:pPr>
              <a:spcBef>
                <a:spcPts val="600"/>
              </a:spcBef>
              <a:spcAft>
                <a:spcPts val="600"/>
              </a:spcAft>
              <a:buClr>
                <a:srgbClr val="F57D20"/>
              </a:buClr>
              <a:buSzPct val="80000"/>
            </a:pPr>
            <a:r>
              <a:rPr lang="en-US" sz="3600" dirty="0"/>
              <a:t>SPARC implementation strategies helped sustain prevention-related activities for unhealthy alcohol use, but not treatment engagement for AUDs. </a:t>
            </a:r>
          </a:p>
          <a:p>
            <a:pPr>
              <a:spcBef>
                <a:spcPts val="600"/>
              </a:spcBef>
              <a:spcAft>
                <a:spcPts val="600"/>
              </a:spcAft>
              <a:buClr>
                <a:srgbClr val="F57D20"/>
              </a:buClr>
              <a:buSzPct val="80000"/>
            </a:pPr>
            <a:r>
              <a:rPr lang="en-US" sz="3600" b="1" dirty="0"/>
              <a:t>							</a:t>
            </a:r>
            <a:endParaRPr lang="en-US" sz="1600" dirty="0"/>
          </a:p>
          <a:p>
            <a:pPr lvl="1" indent="0" algn="r">
              <a:spcBef>
                <a:spcPts val="0"/>
              </a:spcBef>
              <a:spcAft>
                <a:spcPts val="0"/>
              </a:spcAft>
              <a:buNone/>
            </a:pPr>
            <a:endParaRPr lang="en-US" sz="1600" dirty="0">
              <a:highlight>
                <a:srgbClr val="FFFF00"/>
              </a:highlight>
            </a:endParaRPr>
          </a:p>
        </p:txBody>
      </p:sp>
      <p:pic>
        <p:nvPicPr>
          <p:cNvPr id="4" name="Picture 3">
            <a:extLst>
              <a:ext uri="{FF2B5EF4-FFF2-40B4-BE49-F238E27FC236}">
                <a16:creationId xmlns:a16="http://schemas.microsoft.com/office/drawing/2014/main" id="{BE71694A-94FE-4824-A0A7-8F5EB55E7699}"/>
              </a:ext>
            </a:extLst>
          </p:cNvPr>
          <p:cNvPicPr>
            <a:picLocks noChangeAspect="1"/>
          </p:cNvPicPr>
          <p:nvPr/>
        </p:nvPicPr>
        <p:blipFill>
          <a:blip r:embed="rId3"/>
          <a:stretch>
            <a:fillRect/>
          </a:stretch>
        </p:blipFill>
        <p:spPr>
          <a:xfrm>
            <a:off x="5002412" y="3909400"/>
            <a:ext cx="2187176" cy="2187176"/>
          </a:xfrm>
          <a:prstGeom prst="rect">
            <a:avLst/>
          </a:prstGeom>
        </p:spPr>
      </p:pic>
    </p:spTree>
    <p:extLst>
      <p:ext uri="{BB962C8B-B14F-4D97-AF65-F5344CB8AC3E}">
        <p14:creationId xmlns:p14="http://schemas.microsoft.com/office/powerpoint/2010/main" val="217144440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a:t>Discussion</a:t>
            </a:r>
          </a:p>
        </p:txBody>
      </p:sp>
      <p:sp>
        <p:nvSpPr>
          <p:cNvPr id="4" name="Content Placeholder 3"/>
          <p:cNvSpPr>
            <a:spLocks noGrp="1"/>
          </p:cNvSpPr>
          <p:nvPr>
            <p:ph idx="1"/>
          </p:nvPr>
        </p:nvSpPr>
        <p:spPr>
          <a:xfrm>
            <a:off x="972273" y="1591341"/>
            <a:ext cx="9660607" cy="5165318"/>
          </a:xfrm>
        </p:spPr>
        <p:txBody>
          <a:bodyPr vert="horz" lIns="86493" tIns="43247" rIns="86493" bIns="43247" rtlCol="0">
            <a:noAutofit/>
          </a:bodyPr>
          <a:lstStyle/>
          <a:p>
            <a:pPr marL="619197" lvl="1" indent="-342900">
              <a:buFont typeface="Wingdings" panose="05000000000000000000" pitchFamily="2" charset="2"/>
              <a:buChar char="§"/>
            </a:pPr>
            <a:r>
              <a:rPr lang="en-US" sz="3200" dirty="0"/>
              <a:t>SPARC focused on screening &amp; assessment </a:t>
            </a:r>
          </a:p>
          <a:p>
            <a:pPr marL="883482" lvl="2" indent="-342900">
              <a:buFont typeface="Wingdings" panose="05000000000000000000" pitchFamily="2" charset="2"/>
              <a:buChar char="ü"/>
            </a:pPr>
            <a:r>
              <a:rPr lang="en-US" sz="3200" dirty="0"/>
              <a:t>EHR Tools</a:t>
            </a:r>
          </a:p>
          <a:p>
            <a:pPr marL="883482" lvl="2" indent="-342900">
              <a:buFont typeface="Wingdings" panose="05000000000000000000" pitchFamily="2" charset="2"/>
              <a:buChar char="ü"/>
            </a:pPr>
            <a:r>
              <a:rPr lang="en-US" sz="3200" dirty="0"/>
              <a:t>Performance monitoring</a:t>
            </a:r>
          </a:p>
          <a:p>
            <a:pPr marL="619197" lvl="1" indent="-342900">
              <a:buFont typeface="Wingdings" panose="05000000000000000000" pitchFamily="2" charset="2"/>
              <a:buChar char="§"/>
            </a:pPr>
            <a:r>
              <a:rPr lang="en-US" sz="3200" dirty="0"/>
              <a:t>Reluctance to focus on brief alcohol counseling and AUD treatment engagement</a:t>
            </a:r>
          </a:p>
          <a:p>
            <a:pPr marL="883482" lvl="2" indent="-342900">
              <a:buFont typeface="Wingdings" panose="05000000000000000000" pitchFamily="2" charset="2"/>
              <a:buChar char="ü"/>
            </a:pPr>
            <a:r>
              <a:rPr lang="en-US" sz="3200" dirty="0"/>
              <a:t>Foundation necessary</a:t>
            </a:r>
          </a:p>
          <a:p>
            <a:pPr lvl="1" indent="0">
              <a:buNone/>
            </a:pPr>
            <a:endParaRPr lang="en-US" dirty="0"/>
          </a:p>
          <a:p>
            <a:pPr marL="619197" lvl="1" indent="-342900">
              <a:buFont typeface="Wingdings" panose="05000000000000000000" pitchFamily="2" charset="2"/>
              <a:buChar char="§"/>
            </a:pPr>
            <a:endParaRPr lang="en-US" dirty="0"/>
          </a:p>
          <a:p>
            <a:pPr marL="396875" lvl="1" indent="0">
              <a:buNone/>
            </a:pPr>
            <a:endParaRPr lang="en-US" dirty="0"/>
          </a:p>
          <a:p>
            <a:pPr marL="396875" lvl="1" indent="0" algn="r">
              <a:buNone/>
            </a:pPr>
            <a:endParaRPr lang="en-US" sz="1600" dirty="0"/>
          </a:p>
          <a:p>
            <a:pPr marL="342900" indent="-342900">
              <a:buClr>
                <a:srgbClr val="F57D20"/>
              </a:buClr>
              <a:buSzPct val="80000"/>
              <a:buFont typeface="Wingdings" panose="05000000000000000000" pitchFamily="2" charset="2"/>
              <a:buChar char="§"/>
            </a:pPr>
            <a:endParaRPr lang="en-US" dirty="0"/>
          </a:p>
        </p:txBody>
      </p:sp>
      <p:sp>
        <p:nvSpPr>
          <p:cNvPr id="5" name="Slide Number Placeholder 4"/>
          <p:cNvSpPr>
            <a:spLocks noGrp="1"/>
          </p:cNvSpPr>
          <p:nvPr>
            <p:ph type="sldNum" sz="quarter" idx="12"/>
          </p:nvPr>
        </p:nvSpPr>
        <p:spPr/>
        <p:txBody>
          <a:bodyPr/>
          <a:lstStyle/>
          <a:p>
            <a:fld id="{A0C21F26-985F-9D40-A811-D6DE90C3D8D1}" type="slidenum">
              <a:rPr lang="en-US" smtClean="0"/>
              <a:t>135</a:t>
            </a:fld>
            <a:endParaRPr lang="en-US"/>
          </a:p>
        </p:txBody>
      </p:sp>
    </p:spTree>
    <p:extLst>
      <p:ext uri="{BB962C8B-B14F-4D97-AF65-F5344CB8AC3E}">
        <p14:creationId xmlns:p14="http://schemas.microsoft.com/office/powerpoint/2010/main" val="38082244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Discussion</a:t>
            </a:r>
          </a:p>
        </p:txBody>
      </p:sp>
      <p:sp>
        <p:nvSpPr>
          <p:cNvPr id="4" name="Content Placeholder 3"/>
          <p:cNvSpPr>
            <a:spLocks noGrp="1"/>
          </p:cNvSpPr>
          <p:nvPr>
            <p:ph idx="1"/>
          </p:nvPr>
        </p:nvSpPr>
        <p:spPr>
          <a:xfrm>
            <a:off x="1045398" y="1882328"/>
            <a:ext cx="9446549" cy="5165318"/>
          </a:xfrm>
        </p:spPr>
        <p:txBody>
          <a:bodyPr vert="horz" lIns="86493" tIns="43247" rIns="86493" bIns="43247" rtlCol="0">
            <a:noAutofit/>
          </a:bodyPr>
          <a:lstStyle/>
          <a:p>
            <a:pPr marL="619197" lvl="1" indent="-342900">
              <a:buFont typeface="Wingdings" panose="05000000000000000000" pitchFamily="2" charset="2"/>
              <a:buChar char="§"/>
            </a:pPr>
            <a:r>
              <a:rPr lang="en-US" sz="3200" dirty="0"/>
              <a:t>Brief counseling increased &amp; treatment engagement decreased</a:t>
            </a:r>
          </a:p>
          <a:p>
            <a:pPr marL="883482" lvl="2" indent="-342900">
              <a:buFont typeface="Wingdings" panose="05000000000000000000" pitchFamily="2" charset="2"/>
              <a:buChar char="ü"/>
            </a:pPr>
            <a:r>
              <a:rPr lang="en-US" sz="3200" dirty="0"/>
              <a:t>Preventive brief counseling substituted for AUD treatment engagement????</a:t>
            </a:r>
          </a:p>
          <a:p>
            <a:pPr marL="619197" lvl="1" indent="-342900">
              <a:buFont typeface="Wingdings" panose="05000000000000000000" pitchFamily="2" charset="2"/>
              <a:buChar char="§"/>
            </a:pPr>
            <a:endParaRPr lang="en-US" dirty="0"/>
          </a:p>
          <a:p>
            <a:pPr marL="619197" lvl="1" indent="-342900">
              <a:buFont typeface="Wingdings" panose="05000000000000000000" pitchFamily="2" charset="2"/>
              <a:buChar char="§"/>
            </a:pPr>
            <a:endParaRPr lang="en-US" dirty="0"/>
          </a:p>
          <a:p>
            <a:pPr marL="396875" lvl="1" indent="0">
              <a:buNone/>
            </a:pPr>
            <a:endParaRPr lang="en-US" dirty="0"/>
          </a:p>
          <a:p>
            <a:pPr marL="396875" lvl="1" indent="0" algn="r">
              <a:buNone/>
            </a:pPr>
            <a:endParaRPr lang="en-US" sz="1600" dirty="0"/>
          </a:p>
          <a:p>
            <a:pPr marL="342900" indent="-342900">
              <a:buClr>
                <a:srgbClr val="F57D20"/>
              </a:buClr>
              <a:buSzPct val="80000"/>
              <a:buFont typeface="Wingdings" panose="05000000000000000000" pitchFamily="2" charset="2"/>
              <a:buChar char="§"/>
            </a:pPr>
            <a:endParaRPr lang="en-US" dirty="0"/>
          </a:p>
        </p:txBody>
      </p:sp>
      <p:sp>
        <p:nvSpPr>
          <p:cNvPr id="5" name="Slide Number Placeholder 4"/>
          <p:cNvSpPr>
            <a:spLocks noGrp="1"/>
          </p:cNvSpPr>
          <p:nvPr>
            <p:ph type="sldNum" sz="quarter" idx="12"/>
          </p:nvPr>
        </p:nvSpPr>
        <p:spPr/>
        <p:txBody>
          <a:bodyPr/>
          <a:lstStyle/>
          <a:p>
            <a:fld id="{A0C21F26-985F-9D40-A811-D6DE90C3D8D1}" type="slidenum">
              <a:rPr lang="en-US" smtClean="0"/>
              <a:t>136</a:t>
            </a:fld>
            <a:endParaRPr lang="en-US"/>
          </a:p>
        </p:txBody>
      </p:sp>
      <p:sp>
        <p:nvSpPr>
          <p:cNvPr id="6" name="Rectangle 5">
            <a:extLst>
              <a:ext uri="{FF2B5EF4-FFF2-40B4-BE49-F238E27FC236}">
                <a16:creationId xmlns:a16="http://schemas.microsoft.com/office/drawing/2014/main" id="{8A10F412-0598-44FA-AF49-BF2115AE532D}"/>
              </a:ext>
            </a:extLst>
          </p:cNvPr>
          <p:cNvSpPr/>
          <p:nvPr/>
        </p:nvSpPr>
        <p:spPr>
          <a:xfrm>
            <a:off x="2297635" y="5333893"/>
            <a:ext cx="7982174" cy="1138773"/>
          </a:xfrm>
          <a:prstGeom prst="rect">
            <a:avLst/>
          </a:prstGeom>
        </p:spPr>
        <p:txBody>
          <a:bodyPr wrap="square">
            <a:spAutoFit/>
          </a:bodyPr>
          <a:lstStyle/>
          <a:p>
            <a:pPr lvl="1" algn="r"/>
            <a:endParaRPr lang="en-US" sz="1600" dirty="0">
              <a:highlight>
                <a:srgbClr val="FFFF00"/>
              </a:highlight>
              <a:latin typeface="Century Gothic" panose="020B0502020202020204" pitchFamily="34" charset="0"/>
            </a:endParaRPr>
          </a:p>
          <a:p>
            <a:pPr lvl="1" algn="r"/>
            <a:r>
              <a:rPr lang="en-US" sz="2000" dirty="0">
                <a:latin typeface="Century Gothic" panose="020B0502020202020204" pitchFamily="34" charset="0"/>
              </a:rPr>
              <a:t>Frost, Addiction, 2019 in press</a:t>
            </a:r>
          </a:p>
          <a:p>
            <a:pPr lvl="1" algn="r"/>
            <a:endParaRPr lang="en-US" sz="1600" dirty="0">
              <a:latin typeface="Century Gothic" panose="020B0502020202020204" pitchFamily="34" charset="0"/>
            </a:endParaRPr>
          </a:p>
          <a:p>
            <a:pPr lvl="1" algn="r"/>
            <a:r>
              <a:rPr lang="en-US" sz="1600" dirty="0">
                <a:latin typeface="Century Gothic" panose="020B0502020202020204" pitchFamily="34" charset="0"/>
              </a:rPr>
              <a:t>   </a:t>
            </a:r>
          </a:p>
        </p:txBody>
      </p:sp>
    </p:spTree>
    <p:extLst>
      <p:ext uri="{BB962C8B-B14F-4D97-AF65-F5344CB8AC3E}">
        <p14:creationId xmlns:p14="http://schemas.microsoft.com/office/powerpoint/2010/main" val="301156604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Limitations</a:t>
            </a:r>
          </a:p>
        </p:txBody>
      </p:sp>
      <p:sp>
        <p:nvSpPr>
          <p:cNvPr id="4" name="Content Placeholder 3"/>
          <p:cNvSpPr>
            <a:spLocks noGrp="1"/>
          </p:cNvSpPr>
          <p:nvPr>
            <p:ph idx="1"/>
          </p:nvPr>
        </p:nvSpPr>
        <p:spPr>
          <a:xfrm>
            <a:off x="1863524" y="1749199"/>
            <a:ext cx="9434139" cy="4839284"/>
          </a:xfrm>
        </p:spPr>
        <p:txBody>
          <a:bodyPr vert="horz" lIns="86493" tIns="43247" rIns="86493" bIns="43247" rtlCol="0">
            <a:noAutofit/>
          </a:bodyPr>
          <a:lstStyle/>
          <a:p>
            <a:pPr marL="619197" lvl="1" indent="-342900">
              <a:buFont typeface="Wingdings" panose="05000000000000000000" pitchFamily="2" charset="2"/>
              <a:buChar char="§"/>
            </a:pPr>
            <a:r>
              <a:rPr lang="en-US" sz="3200" dirty="0"/>
              <a:t>Generalizability</a:t>
            </a:r>
          </a:p>
          <a:p>
            <a:pPr marL="619197" lvl="1" indent="-342900">
              <a:buFont typeface="Wingdings" panose="05000000000000000000" pitchFamily="2" charset="2"/>
              <a:buChar char="§"/>
            </a:pPr>
            <a:r>
              <a:rPr lang="en-US" sz="3200" dirty="0"/>
              <a:t>Under-estimating brief alcohol counselling and AUD treatment?</a:t>
            </a:r>
          </a:p>
          <a:p>
            <a:pPr marL="619197" lvl="1" indent="-342900">
              <a:buFont typeface="Wingdings" panose="05000000000000000000" pitchFamily="2" charset="2"/>
              <a:buChar char="§"/>
            </a:pPr>
            <a:r>
              <a:rPr lang="en-US" sz="3200" dirty="0"/>
              <a:t>Patient outcomes unknown</a:t>
            </a:r>
          </a:p>
          <a:p>
            <a:pPr marL="883482" lvl="2" indent="-342900">
              <a:buFont typeface="Wingdings" panose="05000000000000000000" pitchFamily="2" charset="2"/>
              <a:buChar char="ü"/>
            </a:pPr>
            <a:r>
              <a:rPr lang="en-US" sz="3200" dirty="0"/>
              <a:t>Health outcomes</a:t>
            </a:r>
          </a:p>
          <a:p>
            <a:pPr marL="883482" lvl="2" indent="-342900">
              <a:buFont typeface="Wingdings" panose="05000000000000000000" pitchFamily="2" charset="2"/>
              <a:buChar char="ü"/>
            </a:pPr>
            <a:r>
              <a:rPr lang="en-US" sz="3200" dirty="0"/>
              <a:t>Qualitative experiences</a:t>
            </a:r>
          </a:p>
          <a:p>
            <a:pPr marL="619197" lvl="1" indent="-342900">
              <a:buFont typeface="Wingdings" panose="05000000000000000000" pitchFamily="2" charset="2"/>
              <a:buChar char="§"/>
            </a:pPr>
            <a:endParaRPr lang="en-US" dirty="0"/>
          </a:p>
          <a:p>
            <a:pPr lvl="1" indent="0">
              <a:buNone/>
            </a:pPr>
            <a:endParaRPr lang="en-US" dirty="0"/>
          </a:p>
          <a:p>
            <a:pPr marL="619197" lvl="1" indent="-342900">
              <a:buFont typeface="Wingdings" panose="05000000000000000000" pitchFamily="2" charset="2"/>
              <a:buChar char="§"/>
            </a:pPr>
            <a:endParaRPr lang="en-US" dirty="0">
              <a:solidFill>
                <a:srgbClr val="FF0000"/>
              </a:solidFill>
            </a:endParaRPr>
          </a:p>
          <a:p>
            <a:pPr marL="739775" lvl="1" indent="-342900">
              <a:buFont typeface="Wingdings" panose="05000000000000000000" pitchFamily="2" charset="2"/>
              <a:buChar char="ü"/>
            </a:pPr>
            <a:endParaRPr lang="en-US" dirty="0"/>
          </a:p>
          <a:p>
            <a:pPr marL="396875" lvl="1" indent="0">
              <a:buNone/>
            </a:pPr>
            <a:endParaRPr lang="en-US" dirty="0"/>
          </a:p>
          <a:p>
            <a:pPr marL="396875" lvl="1" indent="0" algn="r">
              <a:buNone/>
            </a:pPr>
            <a:endParaRPr lang="en-US" sz="1600" dirty="0"/>
          </a:p>
          <a:p>
            <a:pPr marL="342900" indent="-342900">
              <a:buClr>
                <a:srgbClr val="F57D20"/>
              </a:buClr>
              <a:buSzPct val="80000"/>
              <a:buFont typeface="Wingdings" panose="05000000000000000000" pitchFamily="2" charset="2"/>
              <a:buChar char="§"/>
            </a:pPr>
            <a:endParaRPr lang="en-US" dirty="0"/>
          </a:p>
        </p:txBody>
      </p:sp>
      <p:sp>
        <p:nvSpPr>
          <p:cNvPr id="5" name="Slide Number Placeholder 4"/>
          <p:cNvSpPr>
            <a:spLocks noGrp="1"/>
          </p:cNvSpPr>
          <p:nvPr>
            <p:ph type="sldNum" sz="quarter" idx="12"/>
          </p:nvPr>
        </p:nvSpPr>
        <p:spPr/>
        <p:txBody>
          <a:bodyPr/>
          <a:lstStyle/>
          <a:p>
            <a:fld id="{A0C21F26-985F-9D40-A811-D6DE90C3D8D1}" type="slidenum">
              <a:rPr lang="en-US" smtClean="0"/>
              <a:t>137</a:t>
            </a:fld>
            <a:endParaRPr lang="en-US"/>
          </a:p>
        </p:txBody>
      </p:sp>
    </p:spTree>
    <p:extLst>
      <p:ext uri="{BB962C8B-B14F-4D97-AF65-F5344CB8AC3E}">
        <p14:creationId xmlns:p14="http://schemas.microsoft.com/office/powerpoint/2010/main" val="233800391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Future Directions?</a:t>
            </a:r>
          </a:p>
        </p:txBody>
      </p:sp>
      <p:sp>
        <p:nvSpPr>
          <p:cNvPr id="3" name="Slide Number Placeholder 2"/>
          <p:cNvSpPr>
            <a:spLocks noGrp="1"/>
          </p:cNvSpPr>
          <p:nvPr>
            <p:ph type="sldNum" sz="quarter" idx="12"/>
          </p:nvPr>
        </p:nvSpPr>
        <p:spPr/>
        <p:txBody>
          <a:bodyPr/>
          <a:lstStyle/>
          <a:p>
            <a:pPr>
              <a:defRPr/>
            </a:pPr>
            <a:fld id="{59688B50-F209-5A45-8DA6-A40598A1B2D3}" type="slidenum">
              <a:rPr lang="en-US">
                <a:solidFill>
                  <a:prstClr val="white">
                    <a:lumMod val="50000"/>
                  </a:prstClr>
                </a:solidFill>
                <a:latin typeface="Calibri"/>
              </a:rPr>
              <a:pPr>
                <a:defRPr/>
              </a:pPr>
              <a:t>138</a:t>
            </a:fld>
            <a:endParaRPr lang="en-US">
              <a:solidFill>
                <a:prstClr val="white">
                  <a:lumMod val="50000"/>
                </a:prstClr>
              </a:solidFill>
              <a:latin typeface="Calibri"/>
            </a:endParaRPr>
          </a:p>
        </p:txBody>
      </p:sp>
      <p:graphicFrame>
        <p:nvGraphicFramePr>
          <p:cNvPr id="4" name="Diagram 3"/>
          <p:cNvGraphicFramePr/>
          <p:nvPr/>
        </p:nvGraphicFramePr>
        <p:xfrm>
          <a:off x="2824771" y="1066265"/>
          <a:ext cx="6330953" cy="42794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A8205183-0C9E-4A70-B764-9E8960494A67}"/>
              </a:ext>
            </a:extLst>
          </p:cNvPr>
          <p:cNvSpPr txBox="1"/>
          <p:nvPr/>
        </p:nvSpPr>
        <p:spPr>
          <a:xfrm>
            <a:off x="2209306" y="5505075"/>
            <a:ext cx="2278514" cy="584775"/>
          </a:xfrm>
          <a:prstGeom prst="rect">
            <a:avLst/>
          </a:prstGeom>
          <a:noFill/>
        </p:spPr>
        <p:txBody>
          <a:bodyPr wrap="square" rtlCol="0">
            <a:spAutoFit/>
          </a:bodyPr>
          <a:lstStyle/>
          <a:p>
            <a:r>
              <a:rPr lang="en-US" sz="3200" b="1" dirty="0">
                <a:solidFill>
                  <a:srgbClr val="C00000"/>
                </a:solidFill>
              </a:rPr>
              <a:t>Complexity</a:t>
            </a:r>
          </a:p>
        </p:txBody>
      </p:sp>
      <p:sp>
        <p:nvSpPr>
          <p:cNvPr id="8" name="Oval 7">
            <a:extLst>
              <a:ext uri="{FF2B5EF4-FFF2-40B4-BE49-F238E27FC236}">
                <a16:creationId xmlns:a16="http://schemas.microsoft.com/office/drawing/2014/main" id="{609E5DEC-3F84-4CCD-9274-6B2EABD92052}"/>
              </a:ext>
            </a:extLst>
          </p:cNvPr>
          <p:cNvSpPr/>
          <p:nvPr/>
        </p:nvSpPr>
        <p:spPr>
          <a:xfrm>
            <a:off x="3036277" y="3895345"/>
            <a:ext cx="3420860" cy="1844225"/>
          </a:xfrm>
          <a:prstGeom prst="ellipse">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66BCC038-113B-42D4-B839-D160477FEFAF}"/>
              </a:ext>
            </a:extLst>
          </p:cNvPr>
          <p:cNvCxnSpPr/>
          <p:nvPr/>
        </p:nvCxnSpPr>
        <p:spPr>
          <a:xfrm flipV="1">
            <a:off x="2209306" y="5505074"/>
            <a:ext cx="0" cy="584775"/>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920903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5473" y="713343"/>
            <a:ext cx="4382947" cy="797272"/>
          </a:xfrm>
        </p:spPr>
        <p:txBody>
          <a:bodyPr>
            <a:noAutofit/>
          </a:bodyPr>
          <a:lstStyle/>
          <a:p>
            <a:r>
              <a:rPr lang="en-US" sz="4000" b="1" dirty="0"/>
              <a:t>THANK YOU!</a:t>
            </a:r>
          </a:p>
        </p:txBody>
      </p:sp>
      <p:sp>
        <p:nvSpPr>
          <p:cNvPr id="3" name="Slide Number Placeholder 2"/>
          <p:cNvSpPr>
            <a:spLocks noGrp="1"/>
          </p:cNvSpPr>
          <p:nvPr>
            <p:ph type="sldNum" sz="quarter" idx="12"/>
          </p:nvPr>
        </p:nvSpPr>
        <p:spPr/>
        <p:txBody>
          <a:bodyPr/>
          <a:lstStyle/>
          <a:p>
            <a:pPr>
              <a:defRPr/>
            </a:pPr>
            <a:fld id="{59688B50-F209-5A45-8DA6-A40598A1B2D3}" type="slidenum">
              <a:rPr lang="en-US">
                <a:solidFill>
                  <a:prstClr val="white">
                    <a:lumMod val="50000"/>
                  </a:prstClr>
                </a:solidFill>
                <a:latin typeface="Calibri"/>
              </a:rPr>
              <a:pPr>
                <a:defRPr/>
              </a:pPr>
              <a:t>139</a:t>
            </a:fld>
            <a:endParaRPr lang="en-US">
              <a:solidFill>
                <a:prstClr val="white">
                  <a:lumMod val="50000"/>
                </a:prstClr>
              </a:solidFill>
              <a:latin typeface="Calibri"/>
            </a:endParaRPr>
          </a:p>
        </p:txBody>
      </p:sp>
      <p:sp>
        <p:nvSpPr>
          <p:cNvPr id="9" name="Subtitle 6">
            <a:extLst>
              <a:ext uri="{FF2B5EF4-FFF2-40B4-BE49-F238E27FC236}">
                <a16:creationId xmlns:a16="http://schemas.microsoft.com/office/drawing/2014/main" id="{F9986C50-5393-490F-9042-47A899158025}"/>
              </a:ext>
            </a:extLst>
          </p:cNvPr>
          <p:cNvSpPr txBox="1">
            <a:spLocks/>
          </p:cNvSpPr>
          <p:nvPr/>
        </p:nvSpPr>
        <p:spPr>
          <a:xfrm>
            <a:off x="2065917" y="2498567"/>
            <a:ext cx="8060167" cy="2575414"/>
          </a:xfrm>
          <a:prstGeom prst="rect">
            <a:avLst/>
          </a:prstGeom>
        </p:spPr>
        <p:txBody>
          <a:bodyPr>
            <a:normAutofit/>
          </a:bodyPr>
          <a:lstStyle>
            <a:lvl1pPr marL="0" indent="0" algn="l" defTabSz="432465" rtl="0" eaLnBrk="1" latinLnBrk="0" hangingPunct="1">
              <a:spcBef>
                <a:spcPts val="378"/>
              </a:spcBef>
              <a:spcAft>
                <a:spcPts val="568"/>
              </a:spcAft>
              <a:buClr>
                <a:srgbClr val="78BE20"/>
              </a:buClr>
              <a:buSzPct val="90000"/>
              <a:buFont typeface="Wingdings" charset="2"/>
              <a:buNone/>
              <a:defRPr sz="2800" kern="1200">
                <a:solidFill>
                  <a:schemeClr val="tx1"/>
                </a:solidFill>
                <a:latin typeface="Century Gothic" panose="020B0502020202020204" pitchFamily="34" charset="0"/>
                <a:ea typeface="+mn-ea"/>
                <a:cs typeface="+mn-cs"/>
              </a:defRPr>
            </a:lvl1pPr>
            <a:lvl2pPr marL="276297" indent="-168181" algn="l" defTabSz="432465" rtl="0" eaLnBrk="1" latinLnBrk="0" hangingPunct="1">
              <a:spcBef>
                <a:spcPts val="378"/>
              </a:spcBef>
              <a:spcAft>
                <a:spcPts val="568"/>
              </a:spcAft>
              <a:buClr>
                <a:schemeClr val="accent2">
                  <a:lumMod val="60000"/>
                  <a:lumOff val="40000"/>
                </a:schemeClr>
              </a:buClr>
              <a:buSzPct val="80000"/>
              <a:buFont typeface="Wingdings" charset="2"/>
              <a:buChar char="§"/>
              <a:defRPr sz="2800" kern="1200">
                <a:solidFill>
                  <a:schemeClr val="tx1"/>
                </a:solidFill>
                <a:latin typeface="Century Gothic" panose="020B0502020202020204" pitchFamily="34" charset="0"/>
                <a:ea typeface="+mn-ea"/>
                <a:cs typeface="+mn-cs"/>
              </a:defRPr>
            </a:lvl2pPr>
            <a:lvl3pPr marL="540582" indent="-156168" algn="l" defTabSz="432465" rtl="0" eaLnBrk="1" latinLnBrk="0" hangingPunct="1">
              <a:spcBef>
                <a:spcPts val="378"/>
              </a:spcBef>
              <a:spcAft>
                <a:spcPts val="568"/>
              </a:spcAft>
              <a:buClr>
                <a:schemeClr val="accent2">
                  <a:lumMod val="60000"/>
                  <a:lumOff val="40000"/>
                </a:schemeClr>
              </a:buClr>
              <a:buSzPct val="80000"/>
              <a:buFont typeface="Wingdings" charset="2"/>
              <a:buChar char="§"/>
              <a:defRPr sz="2800" kern="1200">
                <a:solidFill>
                  <a:schemeClr val="tx1"/>
                </a:solidFill>
                <a:latin typeface="Century Gothic" panose="020B0502020202020204" pitchFamily="34" charset="0"/>
                <a:ea typeface="+mn-ea"/>
                <a:cs typeface="+mn-cs"/>
              </a:defRPr>
            </a:lvl3pPr>
            <a:lvl4pPr marL="756815" indent="-156168" algn="l" defTabSz="432465" rtl="0" eaLnBrk="1" latinLnBrk="0" hangingPunct="1">
              <a:spcBef>
                <a:spcPts val="378"/>
              </a:spcBef>
              <a:spcAft>
                <a:spcPts val="568"/>
              </a:spcAft>
              <a:buClr>
                <a:schemeClr val="accent2">
                  <a:lumMod val="60000"/>
                  <a:lumOff val="40000"/>
                </a:schemeClr>
              </a:buClr>
              <a:buSzPct val="80000"/>
              <a:buFont typeface="Wingdings" charset="2"/>
              <a:buChar char="§"/>
              <a:defRPr sz="2800" kern="1200">
                <a:solidFill>
                  <a:schemeClr val="tx1"/>
                </a:solidFill>
                <a:latin typeface="Century Gothic" panose="020B0502020202020204" pitchFamily="34" charset="0"/>
                <a:ea typeface="+mn-ea"/>
                <a:cs typeface="+mn-cs"/>
              </a:defRPr>
            </a:lvl4pPr>
            <a:lvl5pPr marL="973047" indent="-156168" algn="l" defTabSz="432465" rtl="0" eaLnBrk="1" latinLnBrk="0" hangingPunct="1">
              <a:spcBef>
                <a:spcPts val="378"/>
              </a:spcBef>
              <a:spcAft>
                <a:spcPts val="568"/>
              </a:spcAft>
              <a:buClr>
                <a:schemeClr val="accent2">
                  <a:lumMod val="60000"/>
                  <a:lumOff val="40000"/>
                </a:schemeClr>
              </a:buClr>
              <a:buSzPct val="80000"/>
              <a:buFont typeface="Wingdings" charset="2"/>
              <a:buChar char="§"/>
              <a:defRPr sz="2800" kern="1200">
                <a:solidFill>
                  <a:schemeClr val="tx1"/>
                </a:solidFill>
                <a:latin typeface="Century Gothic" panose="020B0502020202020204" pitchFamily="34" charset="0"/>
                <a:ea typeface="+mn-ea"/>
                <a:cs typeface="+mn-cs"/>
              </a:defRPr>
            </a:lvl5pPr>
            <a:lvl6pPr marL="2378560" indent="-216233" algn="l" defTabSz="432465" rtl="0" eaLnBrk="1" latinLnBrk="0" hangingPunct="1">
              <a:spcBef>
                <a:spcPct val="20000"/>
              </a:spcBef>
              <a:buFont typeface="Arial"/>
              <a:buChar char="•"/>
              <a:defRPr sz="1900" kern="1200">
                <a:solidFill>
                  <a:schemeClr val="tx1"/>
                </a:solidFill>
                <a:latin typeface="+mn-lt"/>
                <a:ea typeface="+mn-ea"/>
                <a:cs typeface="+mn-cs"/>
              </a:defRPr>
            </a:lvl6pPr>
            <a:lvl7pPr marL="2811026" indent="-216233" algn="l" defTabSz="432465" rtl="0" eaLnBrk="1" latinLnBrk="0" hangingPunct="1">
              <a:spcBef>
                <a:spcPct val="20000"/>
              </a:spcBef>
              <a:buFont typeface="Arial"/>
              <a:buChar char="•"/>
              <a:defRPr sz="1900" kern="1200">
                <a:solidFill>
                  <a:schemeClr val="tx1"/>
                </a:solidFill>
                <a:latin typeface="+mn-lt"/>
                <a:ea typeface="+mn-ea"/>
                <a:cs typeface="+mn-cs"/>
              </a:defRPr>
            </a:lvl7pPr>
            <a:lvl8pPr marL="3243491" indent="-216233" algn="l" defTabSz="432465" rtl="0" eaLnBrk="1" latinLnBrk="0" hangingPunct="1">
              <a:spcBef>
                <a:spcPct val="20000"/>
              </a:spcBef>
              <a:buFont typeface="Arial"/>
              <a:buChar char="•"/>
              <a:defRPr sz="1900" kern="1200">
                <a:solidFill>
                  <a:schemeClr val="tx1"/>
                </a:solidFill>
                <a:latin typeface="+mn-lt"/>
                <a:ea typeface="+mn-ea"/>
                <a:cs typeface="+mn-cs"/>
              </a:defRPr>
            </a:lvl8pPr>
            <a:lvl9pPr marL="3675957" indent="-216233" algn="l" defTabSz="432465" rtl="0" eaLnBrk="1" latinLnBrk="0" hangingPunct="1">
              <a:spcBef>
                <a:spcPct val="20000"/>
              </a:spcBef>
              <a:buFont typeface="Arial"/>
              <a:buChar char="•"/>
              <a:defRPr sz="1900" kern="1200">
                <a:solidFill>
                  <a:schemeClr val="tx1"/>
                </a:solidFill>
                <a:latin typeface="+mn-lt"/>
                <a:ea typeface="+mn-ea"/>
                <a:cs typeface="+mn-cs"/>
              </a:defRPr>
            </a:lvl9pPr>
          </a:lstStyle>
          <a:p>
            <a:pPr algn="ctr"/>
            <a:r>
              <a:rPr lang="en-US" sz="3200" dirty="0"/>
              <a:t>Katharine A. Bradley, MD, MPH</a:t>
            </a:r>
          </a:p>
          <a:p>
            <a:pPr algn="ctr"/>
            <a:r>
              <a:rPr lang="en-US" sz="3200" dirty="0"/>
              <a:t>Carol </a:t>
            </a:r>
            <a:r>
              <a:rPr lang="en-US" sz="3200" dirty="0" err="1"/>
              <a:t>Achtmeyer</a:t>
            </a:r>
            <a:r>
              <a:rPr lang="en-US" sz="3200" dirty="0"/>
              <a:t>, ARNP, MN</a:t>
            </a:r>
          </a:p>
          <a:p>
            <a:pPr algn="ctr"/>
            <a:r>
              <a:rPr lang="en-US" sz="3200" dirty="0"/>
              <a:t>Julie Richards, PhD, MPH</a:t>
            </a:r>
          </a:p>
          <a:p>
            <a:pPr algn="ctr"/>
            <a:endParaRPr lang="en-US" dirty="0"/>
          </a:p>
        </p:txBody>
      </p:sp>
      <p:pic>
        <p:nvPicPr>
          <p:cNvPr id="10" name="Picture 9">
            <a:extLst>
              <a:ext uri="{FF2B5EF4-FFF2-40B4-BE49-F238E27FC236}">
                <a16:creationId xmlns:a16="http://schemas.microsoft.com/office/drawing/2014/main" id="{F31D057A-6000-44B1-8C52-81294B7165A2}"/>
              </a:ext>
            </a:extLst>
          </p:cNvPr>
          <p:cNvPicPr>
            <a:picLocks noChangeAspect="1"/>
          </p:cNvPicPr>
          <p:nvPr/>
        </p:nvPicPr>
        <p:blipFill>
          <a:blip r:embed="rId3"/>
          <a:stretch>
            <a:fillRect/>
          </a:stretch>
        </p:blipFill>
        <p:spPr>
          <a:xfrm>
            <a:off x="3977834" y="4190966"/>
            <a:ext cx="1609344" cy="934554"/>
          </a:xfrm>
          <a:prstGeom prst="rect">
            <a:avLst/>
          </a:prstGeom>
        </p:spPr>
      </p:pic>
      <p:sp>
        <p:nvSpPr>
          <p:cNvPr id="12" name="TextBox 11">
            <a:extLst>
              <a:ext uri="{FF2B5EF4-FFF2-40B4-BE49-F238E27FC236}">
                <a16:creationId xmlns:a16="http://schemas.microsoft.com/office/drawing/2014/main" id="{CA0261E7-8BD5-4C1C-8807-28FF89EC9989}"/>
              </a:ext>
            </a:extLst>
          </p:cNvPr>
          <p:cNvSpPr txBox="1"/>
          <p:nvPr/>
        </p:nvSpPr>
        <p:spPr>
          <a:xfrm>
            <a:off x="5129977" y="4365856"/>
            <a:ext cx="3419856" cy="584775"/>
          </a:xfrm>
          <a:prstGeom prst="rect">
            <a:avLst/>
          </a:prstGeom>
          <a:noFill/>
        </p:spPr>
        <p:txBody>
          <a:bodyPr wrap="square" rtlCol="0">
            <a:spAutoFit/>
          </a:bodyPr>
          <a:lstStyle/>
          <a:p>
            <a:r>
              <a:rPr lang="en-US" sz="3200" dirty="0"/>
              <a:t>@</a:t>
            </a:r>
            <a:r>
              <a:rPr lang="en-US" sz="3200" dirty="0" err="1"/>
              <a:t>jangerhofer</a:t>
            </a:r>
            <a:endParaRPr lang="en-US" sz="3200" dirty="0"/>
          </a:p>
        </p:txBody>
      </p:sp>
    </p:spTree>
    <p:extLst>
      <p:ext uri="{BB962C8B-B14F-4D97-AF65-F5344CB8AC3E}">
        <p14:creationId xmlns:p14="http://schemas.microsoft.com/office/powerpoint/2010/main" val="18334598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11080" y="2483557"/>
            <a:ext cx="8484781" cy="2114070"/>
          </a:xfrm>
        </p:spPr>
        <p:txBody>
          <a:bodyPr>
            <a:noAutofit/>
          </a:bodyPr>
          <a:lstStyle/>
          <a:p>
            <a:pPr algn="ctr">
              <a:lnSpc>
                <a:spcPct val="100000"/>
              </a:lnSpc>
            </a:pPr>
            <a:br>
              <a:rPr lang="en-US" altLang="en-US" sz="4800" dirty="0"/>
            </a:br>
            <a:r>
              <a:rPr lang="en-US" altLang="en-US" sz="4800" dirty="0"/>
              <a:t>SPARC Intervention: Refinements Based on Pilot </a:t>
            </a:r>
            <a:endParaRPr lang="en-US" sz="4800" dirty="0"/>
          </a:p>
        </p:txBody>
      </p:sp>
      <p:sp>
        <p:nvSpPr>
          <p:cNvPr id="5" name="Slide Number Placeholder 4"/>
          <p:cNvSpPr>
            <a:spLocks noGrp="1"/>
          </p:cNvSpPr>
          <p:nvPr>
            <p:ph type="sldNum" sz="quarter" idx="4294967295"/>
          </p:nvPr>
        </p:nvSpPr>
        <p:spPr>
          <a:xfrm>
            <a:off x="8534400" y="6553200"/>
            <a:ext cx="2133600" cy="242888"/>
          </a:xfrm>
        </p:spPr>
        <p:txBody>
          <a:bodyPr/>
          <a:lstStyle/>
          <a:p>
            <a:pPr>
              <a:defRPr/>
            </a:pPr>
            <a:fld id="{59688B50-F209-5A45-8DA6-A40598A1B2D3}" type="slidenum">
              <a:rPr lang="en-US">
                <a:solidFill>
                  <a:prstClr val="white">
                    <a:lumMod val="50000"/>
                  </a:prstClr>
                </a:solidFill>
                <a:latin typeface="Calibri"/>
              </a:rPr>
              <a:pPr>
                <a:defRPr/>
              </a:pPr>
              <a:t>14</a:t>
            </a:fld>
            <a:endParaRPr lang="en-US" dirty="0">
              <a:solidFill>
                <a:prstClr val="white">
                  <a:lumMod val="50000"/>
                </a:prstClr>
              </a:solidFill>
              <a:latin typeface="Calibri"/>
            </a:endParaRPr>
          </a:p>
        </p:txBody>
      </p:sp>
    </p:spTree>
    <p:extLst>
      <p:ext uri="{BB962C8B-B14F-4D97-AF65-F5344CB8AC3E}">
        <p14:creationId xmlns:p14="http://schemas.microsoft.com/office/powerpoint/2010/main" val="3373026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SPARC Leadership</a:t>
            </a:r>
          </a:p>
        </p:txBody>
      </p:sp>
      <p:sp>
        <p:nvSpPr>
          <p:cNvPr id="4" name="Content Placeholder 3"/>
          <p:cNvSpPr>
            <a:spLocks noGrp="1"/>
          </p:cNvSpPr>
          <p:nvPr>
            <p:ph idx="1"/>
          </p:nvPr>
        </p:nvSpPr>
        <p:spPr>
          <a:xfrm>
            <a:off x="2130665" y="1610176"/>
            <a:ext cx="8040946" cy="4839284"/>
          </a:xfrm>
        </p:spPr>
        <p:txBody>
          <a:bodyPr>
            <a:noAutofit/>
          </a:bodyPr>
          <a:lstStyle/>
          <a:p>
            <a:pPr>
              <a:spcAft>
                <a:spcPts val="0"/>
              </a:spcAft>
              <a:buClr>
                <a:srgbClr val="F57D20"/>
              </a:buClr>
              <a:buSzPct val="80000"/>
            </a:pPr>
            <a:endParaRPr lang="en-US" dirty="0"/>
          </a:p>
          <a:p>
            <a:pPr>
              <a:spcAft>
                <a:spcPts val="0"/>
              </a:spcAft>
              <a:buClr>
                <a:srgbClr val="F57D20"/>
              </a:buClr>
              <a:buSzPct val="80000"/>
            </a:pPr>
            <a:r>
              <a:rPr lang="en-US" dirty="0"/>
              <a:t>Partnership</a:t>
            </a:r>
          </a:p>
          <a:p>
            <a:pPr marL="733425" lvl="1" indent="-388938">
              <a:spcAft>
                <a:spcPts val="0"/>
              </a:spcAft>
              <a:buClr>
                <a:srgbClr val="79C14B"/>
              </a:buClr>
              <a:buFont typeface="Wingdings" panose="05000000000000000000" pitchFamily="2" charset="2"/>
              <a:buChar char="§"/>
            </a:pPr>
            <a:r>
              <a:rPr lang="en-US" dirty="0"/>
              <a:t>Clinical leaders</a:t>
            </a:r>
          </a:p>
          <a:p>
            <a:pPr marL="733425" lvl="1" indent="-388938">
              <a:spcAft>
                <a:spcPts val="0"/>
              </a:spcAft>
              <a:buClr>
                <a:srgbClr val="79C14B"/>
              </a:buClr>
              <a:buFont typeface="Wingdings" panose="05000000000000000000" pitchFamily="2" charset="2"/>
              <a:buChar char="§"/>
            </a:pPr>
            <a:r>
              <a:rPr lang="en-US" dirty="0"/>
              <a:t>Researchers</a:t>
            </a:r>
          </a:p>
          <a:p>
            <a:pPr marL="344487" lvl="1" indent="0">
              <a:spcAft>
                <a:spcPts val="0"/>
              </a:spcAft>
              <a:buNone/>
            </a:pPr>
            <a:endParaRPr lang="en-US" dirty="0"/>
          </a:p>
          <a:p>
            <a:pPr marL="344487" lvl="1" indent="0">
              <a:spcAft>
                <a:spcPts val="0"/>
              </a:spcAft>
              <a:buNone/>
            </a:pPr>
            <a:endParaRPr lang="en-US" dirty="0"/>
          </a:p>
          <a:p>
            <a:pPr lvl="1" indent="0">
              <a:buNone/>
            </a:pPr>
            <a:endParaRPr lang="en-US" dirty="0"/>
          </a:p>
          <a:p>
            <a:pPr lvl="1" indent="0">
              <a:buNone/>
            </a:pPr>
            <a:endParaRPr lang="en-US" dirty="0"/>
          </a:p>
          <a:p>
            <a:pPr marL="619197" lvl="1" indent="-342900">
              <a:buFont typeface="Wingdings" panose="05000000000000000000" pitchFamily="2" charset="2"/>
              <a:buChar char="ü"/>
            </a:pPr>
            <a:endParaRPr lang="en-US" dirty="0"/>
          </a:p>
          <a:p>
            <a:pPr marL="619197" lvl="1" indent="-342900">
              <a:buFont typeface="Wingdings" panose="05000000000000000000" pitchFamily="2" charset="2"/>
              <a:buChar char="ü"/>
            </a:pPr>
            <a:endParaRPr lang="en-US" dirty="0"/>
          </a:p>
        </p:txBody>
      </p:sp>
      <p:sp>
        <p:nvSpPr>
          <p:cNvPr id="5" name="Slide Number Placeholder 4"/>
          <p:cNvSpPr>
            <a:spLocks noGrp="1"/>
          </p:cNvSpPr>
          <p:nvPr>
            <p:ph type="sldNum" sz="quarter" idx="12"/>
          </p:nvPr>
        </p:nvSpPr>
        <p:spPr/>
        <p:txBody>
          <a:bodyPr/>
          <a:lstStyle/>
          <a:p>
            <a:fld id="{A0C21F26-985F-9D40-A811-D6DE90C3D8D1}" type="slidenum">
              <a:rPr lang="en-US" smtClean="0"/>
              <a:t>15</a:t>
            </a:fld>
            <a:endParaRPr lang="en-US"/>
          </a:p>
        </p:txBody>
      </p:sp>
      <p:sp>
        <p:nvSpPr>
          <p:cNvPr id="2" name="Rectangle 1">
            <a:extLst>
              <a:ext uri="{FF2B5EF4-FFF2-40B4-BE49-F238E27FC236}">
                <a16:creationId xmlns:a16="http://schemas.microsoft.com/office/drawing/2014/main" id="{D419708B-EA74-472C-9688-CBDD881574E4}"/>
              </a:ext>
            </a:extLst>
          </p:cNvPr>
          <p:cNvSpPr/>
          <p:nvPr/>
        </p:nvSpPr>
        <p:spPr>
          <a:xfrm>
            <a:off x="2284316" y="5318354"/>
            <a:ext cx="7982174" cy="1600438"/>
          </a:xfrm>
          <a:prstGeom prst="rect">
            <a:avLst/>
          </a:prstGeom>
        </p:spPr>
        <p:txBody>
          <a:bodyPr wrap="square">
            <a:spAutoFit/>
          </a:bodyPr>
          <a:lstStyle/>
          <a:p>
            <a:pPr lvl="1" algn="r"/>
            <a:endParaRPr lang="en-US" sz="1600" dirty="0">
              <a:highlight>
                <a:srgbClr val="FFFF00"/>
              </a:highlight>
              <a:latin typeface="Century Gothic" panose="020B0502020202020204" pitchFamily="34" charset="0"/>
            </a:endParaRPr>
          </a:p>
          <a:p>
            <a:pPr lvl="1" algn="r"/>
            <a:endParaRPr lang="en-US" sz="1600" dirty="0">
              <a:highlight>
                <a:srgbClr val="FFFF00"/>
              </a:highlight>
              <a:latin typeface="Century Gothic" panose="020B0502020202020204" pitchFamily="34" charset="0"/>
            </a:endParaRPr>
          </a:p>
          <a:p>
            <a:pPr lvl="1" algn="r"/>
            <a:r>
              <a:rPr lang="en-US" sz="1600" dirty="0">
                <a:latin typeface="Century Gothic" panose="020B0502020202020204" pitchFamily="34" charset="0"/>
              </a:rPr>
              <a:t>Bobb IJERPH 2017; Glass Implementation Science 2018</a:t>
            </a:r>
          </a:p>
          <a:p>
            <a:pPr lvl="1" algn="r"/>
            <a:r>
              <a:rPr lang="en-US" dirty="0">
                <a:latin typeface="Century Gothic" panose="020B0502020202020204" pitchFamily="34" charset="0"/>
                <a:hlinkClick r:id="rId3"/>
              </a:rPr>
              <a:t>https://www.youtube.com/watch?v=tbKbq2IytC4</a:t>
            </a:r>
            <a:endParaRPr lang="en-US" sz="2400" dirty="0">
              <a:latin typeface="Century Gothic" panose="020B0502020202020204" pitchFamily="34" charset="0"/>
            </a:endParaRPr>
          </a:p>
          <a:p>
            <a:pPr lvl="1" algn="r"/>
            <a:endParaRPr lang="en-US" sz="1600" dirty="0">
              <a:latin typeface="Century Gothic" panose="020B0502020202020204" pitchFamily="34" charset="0"/>
            </a:endParaRPr>
          </a:p>
          <a:p>
            <a:pPr lvl="1" algn="r"/>
            <a:r>
              <a:rPr lang="en-US" sz="1600" dirty="0">
                <a:latin typeface="Century Gothic" panose="020B0502020202020204" pitchFamily="34" charset="0"/>
              </a:rPr>
              <a:t>   </a:t>
            </a:r>
          </a:p>
        </p:txBody>
      </p:sp>
    </p:spTree>
    <p:extLst>
      <p:ext uri="{BB962C8B-B14F-4D97-AF65-F5344CB8AC3E}">
        <p14:creationId xmlns:p14="http://schemas.microsoft.com/office/powerpoint/2010/main" val="23559190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SPARC – Scope</a:t>
            </a:r>
          </a:p>
        </p:txBody>
      </p:sp>
      <p:sp>
        <p:nvSpPr>
          <p:cNvPr id="4" name="Content Placeholder 3"/>
          <p:cNvSpPr>
            <a:spLocks noGrp="1"/>
          </p:cNvSpPr>
          <p:nvPr>
            <p:ph idx="1"/>
          </p:nvPr>
        </p:nvSpPr>
        <p:spPr>
          <a:xfrm>
            <a:off x="2130666" y="1610176"/>
            <a:ext cx="8374049" cy="4839284"/>
          </a:xfrm>
        </p:spPr>
        <p:txBody>
          <a:bodyPr>
            <a:noAutofit/>
          </a:bodyPr>
          <a:lstStyle/>
          <a:p>
            <a:pPr>
              <a:spcAft>
                <a:spcPts val="0"/>
              </a:spcAft>
              <a:buClr>
                <a:srgbClr val="F57D20"/>
              </a:buClr>
              <a:buSzPct val="80000"/>
            </a:pPr>
            <a:endParaRPr lang="en-US" dirty="0">
              <a:solidFill>
                <a:srgbClr val="FF0000"/>
              </a:solidFill>
            </a:endParaRPr>
          </a:p>
          <a:p>
            <a:pPr>
              <a:spcAft>
                <a:spcPts val="0"/>
              </a:spcAft>
              <a:buClr>
                <a:srgbClr val="F57D20"/>
              </a:buClr>
              <a:buSzPct val="80000"/>
            </a:pPr>
            <a:endParaRPr lang="en-US" dirty="0">
              <a:solidFill>
                <a:srgbClr val="FF0000"/>
              </a:solidFill>
            </a:endParaRPr>
          </a:p>
          <a:p>
            <a:pPr>
              <a:spcAft>
                <a:spcPts val="0"/>
              </a:spcAft>
              <a:buClr>
                <a:srgbClr val="F57D20"/>
              </a:buClr>
              <a:buSzPct val="80000"/>
            </a:pPr>
            <a:r>
              <a:rPr lang="en-US" dirty="0"/>
              <a:t>Expansion of scope of clinical care </a:t>
            </a:r>
          </a:p>
          <a:p>
            <a:pPr marL="653223" lvl="2" indent="-388938">
              <a:spcAft>
                <a:spcPts val="0"/>
              </a:spcAft>
              <a:buClr>
                <a:srgbClr val="79C14B"/>
              </a:buClr>
              <a:buFont typeface="Wingdings" panose="05000000000000000000" pitchFamily="2" charset="2"/>
              <a:buChar char="§"/>
            </a:pPr>
            <a:r>
              <a:rPr lang="en-US" dirty="0"/>
              <a:t>Implement w/ “Behavioral Health Integration (BHI)”</a:t>
            </a:r>
          </a:p>
          <a:p>
            <a:pPr marL="653223" lvl="2" indent="-388938">
              <a:spcAft>
                <a:spcPts val="0"/>
              </a:spcAft>
              <a:buClr>
                <a:srgbClr val="79C14B"/>
              </a:buClr>
              <a:buFont typeface="Wingdings" panose="05000000000000000000" pitchFamily="2" charset="2"/>
              <a:buChar char="§"/>
            </a:pPr>
            <a:r>
              <a:rPr lang="en-US" dirty="0"/>
              <a:t>Adding depression, suicidality and other drug use</a:t>
            </a:r>
          </a:p>
          <a:p>
            <a:pPr marL="653223" lvl="2" indent="-388938">
              <a:spcAft>
                <a:spcPts val="0"/>
              </a:spcAft>
              <a:buClr>
                <a:srgbClr val="79C14B"/>
              </a:buClr>
              <a:buFont typeface="Wingdings" panose="05000000000000000000" pitchFamily="2" charset="2"/>
              <a:buChar char="§"/>
            </a:pPr>
            <a:r>
              <a:rPr lang="en-US" dirty="0"/>
              <a:t>Social workers </a:t>
            </a:r>
            <a:r>
              <a:rPr lang="en-US" dirty="0">
                <a:sym typeface="Wingdings" panose="05000000000000000000" pitchFamily="2" charset="2"/>
              </a:rPr>
              <a:t> </a:t>
            </a:r>
            <a:r>
              <a:rPr lang="en-US" dirty="0"/>
              <a:t>integrated BH clinicians</a:t>
            </a:r>
          </a:p>
          <a:p>
            <a:pPr lvl="1" indent="0">
              <a:buNone/>
            </a:pPr>
            <a:endParaRPr lang="en-US" dirty="0"/>
          </a:p>
          <a:p>
            <a:pPr marL="619197" lvl="1" indent="-342900">
              <a:buFont typeface="Wingdings" panose="05000000000000000000" pitchFamily="2" charset="2"/>
              <a:buChar char="ü"/>
            </a:pPr>
            <a:endParaRPr lang="en-US" dirty="0"/>
          </a:p>
          <a:p>
            <a:pPr marL="619197" lvl="1" indent="-342900">
              <a:buFont typeface="Wingdings" panose="05000000000000000000" pitchFamily="2" charset="2"/>
              <a:buChar char="ü"/>
            </a:pPr>
            <a:endParaRPr lang="en-US" dirty="0"/>
          </a:p>
        </p:txBody>
      </p:sp>
      <p:sp>
        <p:nvSpPr>
          <p:cNvPr id="5" name="Slide Number Placeholder 4"/>
          <p:cNvSpPr>
            <a:spLocks noGrp="1"/>
          </p:cNvSpPr>
          <p:nvPr>
            <p:ph type="sldNum" sz="quarter" idx="12"/>
          </p:nvPr>
        </p:nvSpPr>
        <p:spPr/>
        <p:txBody>
          <a:bodyPr/>
          <a:lstStyle/>
          <a:p>
            <a:fld id="{A0C21F26-985F-9D40-A811-D6DE90C3D8D1}" type="slidenum">
              <a:rPr lang="en-US" smtClean="0"/>
              <a:t>16</a:t>
            </a:fld>
            <a:endParaRPr lang="en-US"/>
          </a:p>
        </p:txBody>
      </p:sp>
      <p:sp>
        <p:nvSpPr>
          <p:cNvPr id="2" name="Rectangle 1">
            <a:extLst>
              <a:ext uri="{FF2B5EF4-FFF2-40B4-BE49-F238E27FC236}">
                <a16:creationId xmlns:a16="http://schemas.microsoft.com/office/drawing/2014/main" id="{D419708B-EA74-472C-9688-CBDD881574E4}"/>
              </a:ext>
            </a:extLst>
          </p:cNvPr>
          <p:cNvSpPr/>
          <p:nvPr/>
        </p:nvSpPr>
        <p:spPr>
          <a:xfrm>
            <a:off x="2284316" y="5318355"/>
            <a:ext cx="7982174" cy="1354217"/>
          </a:xfrm>
          <a:prstGeom prst="rect">
            <a:avLst/>
          </a:prstGeom>
        </p:spPr>
        <p:txBody>
          <a:bodyPr wrap="square">
            <a:spAutoFit/>
          </a:bodyPr>
          <a:lstStyle/>
          <a:p>
            <a:pPr lvl="1" algn="r"/>
            <a:endParaRPr lang="en-US" sz="1600" dirty="0">
              <a:highlight>
                <a:srgbClr val="FFFF00"/>
              </a:highlight>
              <a:latin typeface="Century Gothic" panose="020B0502020202020204" pitchFamily="34" charset="0"/>
            </a:endParaRPr>
          </a:p>
          <a:p>
            <a:pPr lvl="1" algn="r"/>
            <a:r>
              <a:rPr lang="en-US" sz="1600" dirty="0">
                <a:latin typeface="Century Gothic" panose="020B0502020202020204" pitchFamily="34" charset="0"/>
              </a:rPr>
              <a:t>Bobb IJERPH 2017; Glass Implementation Science 2018</a:t>
            </a:r>
          </a:p>
          <a:p>
            <a:pPr lvl="1" algn="r"/>
            <a:r>
              <a:rPr lang="en-US" dirty="0">
                <a:latin typeface="Century Gothic" panose="020B0502020202020204" pitchFamily="34" charset="0"/>
                <a:hlinkClick r:id="rId2"/>
              </a:rPr>
              <a:t>https://www.youtube.com/watch?v=tbKbq2IytC4</a:t>
            </a:r>
            <a:endParaRPr lang="en-US" sz="2400" dirty="0">
              <a:latin typeface="Century Gothic" panose="020B0502020202020204" pitchFamily="34" charset="0"/>
            </a:endParaRPr>
          </a:p>
          <a:p>
            <a:pPr lvl="1" algn="r"/>
            <a:endParaRPr lang="en-US" sz="1600" dirty="0">
              <a:latin typeface="Century Gothic" panose="020B0502020202020204" pitchFamily="34" charset="0"/>
            </a:endParaRPr>
          </a:p>
          <a:p>
            <a:pPr lvl="1" algn="r"/>
            <a:r>
              <a:rPr lang="en-US" sz="1600" dirty="0">
                <a:latin typeface="Century Gothic" panose="020B0502020202020204" pitchFamily="34" charset="0"/>
              </a:rPr>
              <a:t>   </a:t>
            </a:r>
          </a:p>
        </p:txBody>
      </p:sp>
    </p:spTree>
    <p:extLst>
      <p:ext uri="{BB962C8B-B14F-4D97-AF65-F5344CB8AC3E}">
        <p14:creationId xmlns:p14="http://schemas.microsoft.com/office/powerpoint/2010/main" val="26797344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SPARC Leadership</a:t>
            </a:r>
          </a:p>
        </p:txBody>
      </p:sp>
      <p:sp>
        <p:nvSpPr>
          <p:cNvPr id="4" name="Content Placeholder 3"/>
          <p:cNvSpPr>
            <a:spLocks noGrp="1"/>
          </p:cNvSpPr>
          <p:nvPr>
            <p:ph idx="1"/>
          </p:nvPr>
        </p:nvSpPr>
        <p:spPr>
          <a:xfrm>
            <a:off x="2130665" y="1610176"/>
            <a:ext cx="8040946" cy="4839284"/>
          </a:xfrm>
        </p:spPr>
        <p:txBody>
          <a:bodyPr>
            <a:noAutofit/>
          </a:bodyPr>
          <a:lstStyle/>
          <a:p>
            <a:pPr>
              <a:spcAft>
                <a:spcPts val="0"/>
              </a:spcAft>
              <a:buClr>
                <a:srgbClr val="F57D20"/>
              </a:buClr>
              <a:buSzPct val="80000"/>
            </a:pPr>
            <a:endParaRPr lang="en-US" dirty="0"/>
          </a:p>
          <a:p>
            <a:pPr>
              <a:spcAft>
                <a:spcPts val="0"/>
              </a:spcAft>
              <a:buClr>
                <a:srgbClr val="F57D20"/>
              </a:buClr>
              <a:buSzPct val="80000"/>
            </a:pPr>
            <a:endParaRPr lang="en-US" dirty="0"/>
          </a:p>
          <a:p>
            <a:pPr>
              <a:spcAft>
                <a:spcPts val="0"/>
              </a:spcAft>
              <a:buClr>
                <a:srgbClr val="F57D20"/>
              </a:buClr>
              <a:buSzPct val="80000"/>
            </a:pPr>
            <a:r>
              <a:rPr lang="en-US" dirty="0"/>
              <a:t>Implementation organization</a:t>
            </a:r>
          </a:p>
          <a:p>
            <a:pPr marL="733425" lvl="1" indent="-388938">
              <a:spcAft>
                <a:spcPts val="0"/>
              </a:spcAft>
              <a:buClr>
                <a:srgbClr val="79C14B"/>
              </a:buClr>
              <a:buFont typeface="Wingdings" panose="05000000000000000000" pitchFamily="2" charset="2"/>
              <a:buChar char="§"/>
            </a:pPr>
            <a:r>
              <a:rPr lang="en-US" dirty="0"/>
              <a:t>Formative evaluation  -  weekly</a:t>
            </a:r>
          </a:p>
          <a:p>
            <a:pPr marL="344487" lvl="1" indent="0">
              <a:spcAft>
                <a:spcPts val="0"/>
              </a:spcAft>
              <a:buNone/>
            </a:pPr>
            <a:endParaRPr lang="en-US" dirty="0"/>
          </a:p>
          <a:p>
            <a:pPr marL="344487" lvl="1" indent="0">
              <a:spcAft>
                <a:spcPts val="0"/>
              </a:spcAft>
              <a:buNone/>
            </a:pPr>
            <a:endParaRPr lang="en-US" dirty="0"/>
          </a:p>
          <a:p>
            <a:pPr lvl="1" indent="0">
              <a:buNone/>
            </a:pPr>
            <a:endParaRPr lang="en-US" dirty="0"/>
          </a:p>
          <a:p>
            <a:pPr lvl="1" indent="0">
              <a:buNone/>
            </a:pPr>
            <a:endParaRPr lang="en-US" dirty="0"/>
          </a:p>
          <a:p>
            <a:pPr marL="619197" lvl="1" indent="-342900">
              <a:buFont typeface="Wingdings" panose="05000000000000000000" pitchFamily="2" charset="2"/>
              <a:buChar char="ü"/>
            </a:pPr>
            <a:endParaRPr lang="en-US" dirty="0"/>
          </a:p>
          <a:p>
            <a:pPr marL="619197" lvl="1" indent="-342900">
              <a:buFont typeface="Wingdings" panose="05000000000000000000" pitchFamily="2" charset="2"/>
              <a:buChar char="ü"/>
            </a:pPr>
            <a:endParaRPr lang="en-US" dirty="0"/>
          </a:p>
        </p:txBody>
      </p:sp>
      <p:sp>
        <p:nvSpPr>
          <p:cNvPr id="5" name="Slide Number Placeholder 4"/>
          <p:cNvSpPr>
            <a:spLocks noGrp="1"/>
          </p:cNvSpPr>
          <p:nvPr>
            <p:ph type="sldNum" sz="quarter" idx="12"/>
          </p:nvPr>
        </p:nvSpPr>
        <p:spPr/>
        <p:txBody>
          <a:bodyPr/>
          <a:lstStyle/>
          <a:p>
            <a:fld id="{A0C21F26-985F-9D40-A811-D6DE90C3D8D1}" type="slidenum">
              <a:rPr lang="en-US" smtClean="0"/>
              <a:t>17</a:t>
            </a:fld>
            <a:endParaRPr lang="en-US"/>
          </a:p>
        </p:txBody>
      </p:sp>
      <p:sp>
        <p:nvSpPr>
          <p:cNvPr id="2" name="Rectangle 1">
            <a:extLst>
              <a:ext uri="{FF2B5EF4-FFF2-40B4-BE49-F238E27FC236}">
                <a16:creationId xmlns:a16="http://schemas.microsoft.com/office/drawing/2014/main" id="{D419708B-EA74-472C-9688-CBDD881574E4}"/>
              </a:ext>
            </a:extLst>
          </p:cNvPr>
          <p:cNvSpPr/>
          <p:nvPr/>
        </p:nvSpPr>
        <p:spPr>
          <a:xfrm>
            <a:off x="2284316" y="5318354"/>
            <a:ext cx="7982174" cy="1600438"/>
          </a:xfrm>
          <a:prstGeom prst="rect">
            <a:avLst/>
          </a:prstGeom>
        </p:spPr>
        <p:txBody>
          <a:bodyPr wrap="square">
            <a:spAutoFit/>
          </a:bodyPr>
          <a:lstStyle/>
          <a:p>
            <a:pPr lvl="1" algn="r"/>
            <a:endParaRPr lang="en-US" sz="1600" dirty="0">
              <a:highlight>
                <a:srgbClr val="FFFF00"/>
              </a:highlight>
              <a:latin typeface="Century Gothic" panose="020B0502020202020204" pitchFamily="34" charset="0"/>
            </a:endParaRPr>
          </a:p>
          <a:p>
            <a:pPr lvl="1" algn="r"/>
            <a:endParaRPr lang="en-US" sz="1600" dirty="0">
              <a:highlight>
                <a:srgbClr val="FFFF00"/>
              </a:highlight>
              <a:latin typeface="Century Gothic" panose="020B0502020202020204" pitchFamily="34" charset="0"/>
            </a:endParaRPr>
          </a:p>
          <a:p>
            <a:pPr lvl="1" algn="r"/>
            <a:r>
              <a:rPr lang="en-US" sz="1600" dirty="0">
                <a:latin typeface="Century Gothic" panose="020B0502020202020204" pitchFamily="34" charset="0"/>
              </a:rPr>
              <a:t>Bobb IJERPH 2017; Glass Implementation Science 2018</a:t>
            </a:r>
          </a:p>
          <a:p>
            <a:pPr lvl="1" algn="r"/>
            <a:r>
              <a:rPr lang="en-US" dirty="0">
                <a:latin typeface="Century Gothic" panose="020B0502020202020204" pitchFamily="34" charset="0"/>
                <a:hlinkClick r:id="rId3"/>
              </a:rPr>
              <a:t>https://www.youtube.com/watch?v=tbKbq2IytC4</a:t>
            </a:r>
            <a:endParaRPr lang="en-US" sz="2400" dirty="0">
              <a:latin typeface="Century Gothic" panose="020B0502020202020204" pitchFamily="34" charset="0"/>
            </a:endParaRPr>
          </a:p>
          <a:p>
            <a:pPr lvl="1" algn="r"/>
            <a:endParaRPr lang="en-US" sz="1600" dirty="0">
              <a:latin typeface="Century Gothic" panose="020B0502020202020204" pitchFamily="34" charset="0"/>
            </a:endParaRPr>
          </a:p>
          <a:p>
            <a:pPr lvl="1" algn="r"/>
            <a:r>
              <a:rPr lang="en-US" sz="1600" dirty="0">
                <a:latin typeface="Century Gothic" panose="020B0502020202020204" pitchFamily="34" charset="0"/>
              </a:rPr>
              <a:t>   </a:t>
            </a:r>
          </a:p>
        </p:txBody>
      </p:sp>
    </p:spTree>
    <p:extLst>
      <p:ext uri="{BB962C8B-B14F-4D97-AF65-F5344CB8AC3E}">
        <p14:creationId xmlns:p14="http://schemas.microsoft.com/office/powerpoint/2010/main" val="13417630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Where we started</a:t>
            </a:r>
          </a:p>
        </p:txBody>
      </p:sp>
      <p:sp>
        <p:nvSpPr>
          <p:cNvPr id="5" name="Slide Number Placeholder 4"/>
          <p:cNvSpPr>
            <a:spLocks noGrp="1"/>
          </p:cNvSpPr>
          <p:nvPr>
            <p:ph type="sldNum" sz="quarter" idx="12"/>
          </p:nvPr>
        </p:nvSpPr>
        <p:spPr/>
        <p:txBody>
          <a:bodyPr/>
          <a:lstStyle/>
          <a:p>
            <a:fld id="{A0C21F26-985F-9D40-A811-D6DE90C3D8D1}" type="slidenum">
              <a:rPr lang="en-US" smtClean="0"/>
              <a:t>18</a:t>
            </a:fld>
            <a:endParaRPr lang="en-US"/>
          </a:p>
        </p:txBody>
      </p:sp>
      <p:sp>
        <p:nvSpPr>
          <p:cNvPr id="7" name="Slide Number Placeholder 2">
            <a:extLst>
              <a:ext uri="{FF2B5EF4-FFF2-40B4-BE49-F238E27FC236}">
                <a16:creationId xmlns:a16="http://schemas.microsoft.com/office/drawing/2014/main" id="{0325487C-3C1B-4909-9BAB-AA7CA90D2E54}"/>
              </a:ext>
            </a:extLst>
          </p:cNvPr>
          <p:cNvSpPr txBox="1">
            <a:spLocks/>
          </p:cNvSpPr>
          <p:nvPr/>
        </p:nvSpPr>
        <p:spPr>
          <a:xfrm>
            <a:off x="1636232" y="6588483"/>
            <a:ext cx="376663" cy="168176"/>
          </a:xfrm>
          <a:prstGeom prst="rect">
            <a:avLst/>
          </a:prstGeom>
        </p:spPr>
        <p:txBody>
          <a:bodyPr vert="horz" lIns="86493" tIns="43247" rIns="86493" bIns="43247" rtlCol="0" anchor="ctr"/>
          <a:lstStyle>
            <a:defPPr>
              <a:defRPr lang="en-US"/>
            </a:defPPr>
            <a:lvl1pPr marL="0" algn="r" defTabSz="457159" rtl="0" eaLnBrk="1" latinLnBrk="0" hangingPunct="1">
              <a:defRPr sz="900" kern="1200">
                <a:solidFill>
                  <a:schemeClr val="bg1">
                    <a:lumMod val="50000"/>
                  </a:schemeClr>
                </a:solidFill>
                <a:latin typeface="+mn-lt"/>
                <a:ea typeface="+mn-ea"/>
                <a:cs typeface="+mn-cs"/>
              </a:defRPr>
            </a:lvl1pPr>
            <a:lvl2pPr marL="457159" algn="l" defTabSz="457159" rtl="0" eaLnBrk="1" latinLnBrk="0" hangingPunct="1">
              <a:defRPr sz="1800" kern="1200">
                <a:solidFill>
                  <a:schemeClr val="tx1"/>
                </a:solidFill>
                <a:latin typeface="+mn-lt"/>
                <a:ea typeface="+mn-ea"/>
                <a:cs typeface="+mn-cs"/>
              </a:defRPr>
            </a:lvl2pPr>
            <a:lvl3pPr marL="914318" algn="l" defTabSz="457159" rtl="0" eaLnBrk="1" latinLnBrk="0" hangingPunct="1">
              <a:defRPr sz="1800" kern="1200">
                <a:solidFill>
                  <a:schemeClr val="tx1"/>
                </a:solidFill>
                <a:latin typeface="+mn-lt"/>
                <a:ea typeface="+mn-ea"/>
                <a:cs typeface="+mn-cs"/>
              </a:defRPr>
            </a:lvl3pPr>
            <a:lvl4pPr marL="1371477" algn="l" defTabSz="457159" rtl="0" eaLnBrk="1" latinLnBrk="0" hangingPunct="1">
              <a:defRPr sz="1800" kern="1200">
                <a:solidFill>
                  <a:schemeClr val="tx1"/>
                </a:solidFill>
                <a:latin typeface="+mn-lt"/>
                <a:ea typeface="+mn-ea"/>
                <a:cs typeface="+mn-cs"/>
              </a:defRPr>
            </a:lvl4pPr>
            <a:lvl5pPr marL="1828637" algn="l" defTabSz="457159" rtl="0" eaLnBrk="1" latinLnBrk="0" hangingPunct="1">
              <a:defRPr sz="1800" kern="1200">
                <a:solidFill>
                  <a:schemeClr val="tx1"/>
                </a:solidFill>
                <a:latin typeface="+mn-lt"/>
                <a:ea typeface="+mn-ea"/>
                <a:cs typeface="+mn-cs"/>
              </a:defRPr>
            </a:lvl5pPr>
            <a:lvl6pPr marL="2285797" algn="l" defTabSz="457159" rtl="0" eaLnBrk="1" latinLnBrk="0" hangingPunct="1">
              <a:defRPr sz="1800" kern="1200">
                <a:solidFill>
                  <a:schemeClr val="tx1"/>
                </a:solidFill>
                <a:latin typeface="+mn-lt"/>
                <a:ea typeface="+mn-ea"/>
                <a:cs typeface="+mn-cs"/>
              </a:defRPr>
            </a:lvl6pPr>
            <a:lvl7pPr marL="2742956" algn="l" defTabSz="457159" rtl="0" eaLnBrk="1" latinLnBrk="0" hangingPunct="1">
              <a:defRPr sz="1800" kern="1200">
                <a:solidFill>
                  <a:schemeClr val="tx1"/>
                </a:solidFill>
                <a:latin typeface="+mn-lt"/>
                <a:ea typeface="+mn-ea"/>
                <a:cs typeface="+mn-cs"/>
              </a:defRPr>
            </a:lvl7pPr>
            <a:lvl8pPr marL="3200115" algn="l" defTabSz="457159" rtl="0" eaLnBrk="1" latinLnBrk="0" hangingPunct="1">
              <a:defRPr sz="1800" kern="1200">
                <a:solidFill>
                  <a:schemeClr val="tx1"/>
                </a:solidFill>
                <a:latin typeface="+mn-lt"/>
                <a:ea typeface="+mn-ea"/>
                <a:cs typeface="+mn-cs"/>
              </a:defRPr>
            </a:lvl8pPr>
            <a:lvl9pPr marL="3657274" algn="l" defTabSz="457159" rtl="0" eaLnBrk="1" latinLnBrk="0" hangingPunct="1">
              <a:defRPr sz="1800" kern="1200">
                <a:solidFill>
                  <a:schemeClr val="tx1"/>
                </a:solidFill>
                <a:latin typeface="+mn-lt"/>
                <a:ea typeface="+mn-ea"/>
                <a:cs typeface="+mn-cs"/>
              </a:defRPr>
            </a:lvl9pPr>
          </a:lstStyle>
          <a:p>
            <a:fld id="{A0C21F26-985F-9D40-A811-D6DE90C3D8D1}" type="slidenum">
              <a:rPr lang="en-US"/>
              <a:pPr/>
              <a:t>18</a:t>
            </a:fld>
            <a:endParaRPr lang="en-US"/>
          </a:p>
        </p:txBody>
      </p:sp>
      <p:sp>
        <p:nvSpPr>
          <p:cNvPr id="8" name="Speech Bubble: Rectangle 7">
            <a:extLst>
              <a:ext uri="{FF2B5EF4-FFF2-40B4-BE49-F238E27FC236}">
                <a16:creationId xmlns:a16="http://schemas.microsoft.com/office/drawing/2014/main" id="{8E8CF325-4710-4BB3-ABE5-748A985D4BA6}"/>
              </a:ext>
            </a:extLst>
          </p:cNvPr>
          <p:cNvSpPr/>
          <p:nvPr/>
        </p:nvSpPr>
        <p:spPr>
          <a:xfrm>
            <a:off x="5499100" y="1228132"/>
            <a:ext cx="3545660" cy="1053074"/>
          </a:xfrm>
          <a:prstGeom prst="wedgeRectCallout">
            <a:avLst>
              <a:gd name="adj1" fmla="val 72705"/>
              <a:gd name="adj2" fmla="val 45995"/>
            </a:avLst>
          </a:prstGeom>
          <a:noFill/>
          <a:ln w="444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We don’t have enough time or resources to do this.</a:t>
            </a:r>
          </a:p>
        </p:txBody>
      </p:sp>
      <p:sp>
        <p:nvSpPr>
          <p:cNvPr id="9" name="Speech Bubble: Rectangle 8">
            <a:extLst>
              <a:ext uri="{FF2B5EF4-FFF2-40B4-BE49-F238E27FC236}">
                <a16:creationId xmlns:a16="http://schemas.microsoft.com/office/drawing/2014/main" id="{287F0713-D890-41F9-9F44-0A054BE24259}"/>
              </a:ext>
            </a:extLst>
          </p:cNvPr>
          <p:cNvSpPr/>
          <p:nvPr/>
        </p:nvSpPr>
        <p:spPr>
          <a:xfrm flipH="1">
            <a:off x="2749780" y="2498894"/>
            <a:ext cx="3547872" cy="1051560"/>
          </a:xfrm>
          <a:prstGeom prst="wedgeRectCallout">
            <a:avLst>
              <a:gd name="adj1" fmla="val 72705"/>
              <a:gd name="adj2" fmla="val 45995"/>
            </a:avLst>
          </a:prstGeom>
          <a:noFill/>
          <a:ln w="444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Whose idea was this?</a:t>
            </a:r>
          </a:p>
        </p:txBody>
      </p:sp>
      <p:sp>
        <p:nvSpPr>
          <p:cNvPr id="10" name="Speech Bubble: Rectangle 9">
            <a:extLst>
              <a:ext uri="{FF2B5EF4-FFF2-40B4-BE49-F238E27FC236}">
                <a16:creationId xmlns:a16="http://schemas.microsoft.com/office/drawing/2014/main" id="{7DF4801A-B9DB-420F-BBD9-333498EE52CC}"/>
              </a:ext>
            </a:extLst>
          </p:cNvPr>
          <p:cNvSpPr/>
          <p:nvPr/>
        </p:nvSpPr>
        <p:spPr>
          <a:xfrm>
            <a:off x="5496888" y="3768142"/>
            <a:ext cx="3547872" cy="1051560"/>
          </a:xfrm>
          <a:prstGeom prst="wedgeRectCallout">
            <a:avLst>
              <a:gd name="adj1" fmla="val 72705"/>
              <a:gd name="adj2" fmla="val 45995"/>
            </a:avLst>
          </a:prstGeom>
          <a:noFill/>
          <a:ln w="444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We are too overwhelmed.  This is opening up Pandora’s box.</a:t>
            </a:r>
          </a:p>
        </p:txBody>
      </p:sp>
      <p:sp>
        <p:nvSpPr>
          <p:cNvPr id="11" name="Speech Bubble: Rectangle 10">
            <a:extLst>
              <a:ext uri="{FF2B5EF4-FFF2-40B4-BE49-F238E27FC236}">
                <a16:creationId xmlns:a16="http://schemas.microsoft.com/office/drawing/2014/main" id="{702DFD3C-8989-48EB-87FA-DAF85143A0CB}"/>
              </a:ext>
            </a:extLst>
          </p:cNvPr>
          <p:cNvSpPr/>
          <p:nvPr/>
        </p:nvSpPr>
        <p:spPr>
          <a:xfrm flipH="1">
            <a:off x="2749780" y="5037390"/>
            <a:ext cx="3547872" cy="1267976"/>
          </a:xfrm>
          <a:prstGeom prst="wedgeRectCallout">
            <a:avLst>
              <a:gd name="adj1" fmla="val 71058"/>
              <a:gd name="adj2" fmla="val 40752"/>
            </a:avLst>
          </a:prstGeom>
          <a:noFill/>
          <a:ln w="444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This is a science project that others committed to and now we are being forced to prioritize it.</a:t>
            </a:r>
          </a:p>
        </p:txBody>
      </p:sp>
    </p:spTree>
    <p:extLst>
      <p:ext uri="{BB962C8B-B14F-4D97-AF65-F5344CB8AC3E}">
        <p14:creationId xmlns:p14="http://schemas.microsoft.com/office/powerpoint/2010/main" val="34811881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SPARC Leadership</a:t>
            </a:r>
          </a:p>
        </p:txBody>
      </p:sp>
      <p:sp>
        <p:nvSpPr>
          <p:cNvPr id="4" name="Content Placeholder 3"/>
          <p:cNvSpPr>
            <a:spLocks noGrp="1"/>
          </p:cNvSpPr>
          <p:nvPr>
            <p:ph idx="1"/>
          </p:nvPr>
        </p:nvSpPr>
        <p:spPr>
          <a:xfrm>
            <a:off x="2130665" y="1610176"/>
            <a:ext cx="8040946" cy="4839284"/>
          </a:xfrm>
        </p:spPr>
        <p:txBody>
          <a:bodyPr>
            <a:noAutofit/>
          </a:bodyPr>
          <a:lstStyle/>
          <a:p>
            <a:pPr>
              <a:spcAft>
                <a:spcPts val="0"/>
              </a:spcAft>
              <a:buClr>
                <a:srgbClr val="F57D20"/>
              </a:buClr>
              <a:buSzPct val="80000"/>
            </a:pPr>
            <a:endParaRPr lang="en-US" dirty="0"/>
          </a:p>
          <a:p>
            <a:pPr>
              <a:spcAft>
                <a:spcPts val="0"/>
              </a:spcAft>
              <a:buClr>
                <a:srgbClr val="F57D20"/>
              </a:buClr>
              <a:buSzPct val="80000"/>
            </a:pPr>
            <a:endParaRPr lang="en-US" dirty="0"/>
          </a:p>
          <a:p>
            <a:pPr>
              <a:spcAft>
                <a:spcPts val="0"/>
              </a:spcAft>
              <a:buClr>
                <a:srgbClr val="F57D20"/>
              </a:buClr>
              <a:buSzPct val="80000"/>
            </a:pPr>
            <a:r>
              <a:rPr lang="en-US" dirty="0"/>
              <a:t>Implementation organization</a:t>
            </a:r>
          </a:p>
          <a:p>
            <a:pPr marL="733425" lvl="1" indent="-388938">
              <a:spcAft>
                <a:spcPts val="0"/>
              </a:spcAft>
              <a:buClr>
                <a:srgbClr val="79C14B"/>
              </a:buClr>
              <a:buFont typeface="Wingdings" panose="05000000000000000000" pitchFamily="2" charset="2"/>
              <a:buChar char="§"/>
            </a:pPr>
            <a:r>
              <a:rPr lang="en-US" dirty="0"/>
              <a:t>Formative evaluation  -  weekly</a:t>
            </a:r>
          </a:p>
          <a:p>
            <a:pPr marL="733425" lvl="1" indent="-388938">
              <a:spcAft>
                <a:spcPts val="0"/>
              </a:spcAft>
              <a:buClr>
                <a:srgbClr val="79C14B"/>
              </a:buClr>
              <a:buFont typeface="Wingdings" panose="05000000000000000000" pitchFamily="2" charset="2"/>
              <a:buChar char="§"/>
            </a:pPr>
            <a:r>
              <a:rPr lang="en-US" dirty="0"/>
              <a:t>All team meetings weekly</a:t>
            </a:r>
          </a:p>
          <a:p>
            <a:pPr marL="733425" lvl="1" indent="-388938">
              <a:spcAft>
                <a:spcPts val="0"/>
              </a:spcAft>
              <a:buClr>
                <a:srgbClr val="79C14B"/>
              </a:buClr>
              <a:buFont typeface="Wingdings" panose="05000000000000000000" pitchFamily="2" charset="2"/>
              <a:buChar char="§"/>
            </a:pPr>
            <a:r>
              <a:rPr lang="en-US" dirty="0"/>
              <a:t>Decision-making largely by consensus</a:t>
            </a:r>
          </a:p>
          <a:p>
            <a:pPr marL="733425" lvl="1" indent="-388938">
              <a:spcAft>
                <a:spcPts val="0"/>
              </a:spcAft>
              <a:buClr>
                <a:srgbClr val="79C14B"/>
              </a:buClr>
              <a:buFont typeface="Wingdings" panose="05000000000000000000" pitchFamily="2" charset="2"/>
              <a:buChar char="§"/>
            </a:pPr>
            <a:r>
              <a:rPr lang="en-US" dirty="0"/>
              <a:t>Clinical leaders made final decisions</a:t>
            </a:r>
          </a:p>
          <a:p>
            <a:pPr marL="733425" lvl="1" indent="-388938">
              <a:spcAft>
                <a:spcPts val="0"/>
              </a:spcAft>
              <a:buFont typeface="Wingdings" panose="05000000000000000000" pitchFamily="2" charset="2"/>
              <a:buChar char="§"/>
            </a:pPr>
            <a:endParaRPr lang="en-US" dirty="0"/>
          </a:p>
          <a:p>
            <a:pPr marL="344487" lvl="1" indent="0">
              <a:spcAft>
                <a:spcPts val="0"/>
              </a:spcAft>
              <a:buNone/>
            </a:pPr>
            <a:endParaRPr lang="en-US" dirty="0"/>
          </a:p>
          <a:p>
            <a:pPr lvl="1" indent="0">
              <a:buNone/>
            </a:pPr>
            <a:endParaRPr lang="en-US" dirty="0"/>
          </a:p>
          <a:p>
            <a:pPr lvl="1" indent="0">
              <a:buNone/>
            </a:pPr>
            <a:endParaRPr lang="en-US" dirty="0"/>
          </a:p>
          <a:p>
            <a:pPr marL="619197" lvl="1" indent="-342900">
              <a:buFont typeface="Wingdings" panose="05000000000000000000" pitchFamily="2" charset="2"/>
              <a:buChar char="ü"/>
            </a:pPr>
            <a:endParaRPr lang="en-US" dirty="0"/>
          </a:p>
          <a:p>
            <a:pPr marL="619197" lvl="1" indent="-342900">
              <a:buFont typeface="Wingdings" panose="05000000000000000000" pitchFamily="2" charset="2"/>
              <a:buChar char="ü"/>
            </a:pPr>
            <a:endParaRPr lang="en-US" dirty="0"/>
          </a:p>
        </p:txBody>
      </p:sp>
      <p:sp>
        <p:nvSpPr>
          <p:cNvPr id="5" name="Slide Number Placeholder 4"/>
          <p:cNvSpPr>
            <a:spLocks noGrp="1"/>
          </p:cNvSpPr>
          <p:nvPr>
            <p:ph type="sldNum" sz="quarter" idx="12"/>
          </p:nvPr>
        </p:nvSpPr>
        <p:spPr/>
        <p:txBody>
          <a:bodyPr/>
          <a:lstStyle/>
          <a:p>
            <a:fld id="{A0C21F26-985F-9D40-A811-D6DE90C3D8D1}" type="slidenum">
              <a:rPr lang="en-US" smtClean="0"/>
              <a:t>19</a:t>
            </a:fld>
            <a:endParaRPr lang="en-US"/>
          </a:p>
        </p:txBody>
      </p:sp>
      <p:sp>
        <p:nvSpPr>
          <p:cNvPr id="2" name="Rectangle 1">
            <a:extLst>
              <a:ext uri="{FF2B5EF4-FFF2-40B4-BE49-F238E27FC236}">
                <a16:creationId xmlns:a16="http://schemas.microsoft.com/office/drawing/2014/main" id="{D419708B-EA74-472C-9688-CBDD881574E4}"/>
              </a:ext>
            </a:extLst>
          </p:cNvPr>
          <p:cNvSpPr/>
          <p:nvPr/>
        </p:nvSpPr>
        <p:spPr>
          <a:xfrm>
            <a:off x="2284316" y="5318354"/>
            <a:ext cx="7982174" cy="1600438"/>
          </a:xfrm>
          <a:prstGeom prst="rect">
            <a:avLst/>
          </a:prstGeom>
        </p:spPr>
        <p:txBody>
          <a:bodyPr wrap="square">
            <a:spAutoFit/>
          </a:bodyPr>
          <a:lstStyle/>
          <a:p>
            <a:pPr lvl="1" algn="r"/>
            <a:endParaRPr lang="en-US" sz="1600" dirty="0">
              <a:highlight>
                <a:srgbClr val="FFFF00"/>
              </a:highlight>
              <a:latin typeface="Century Gothic" panose="020B0502020202020204" pitchFamily="34" charset="0"/>
            </a:endParaRPr>
          </a:p>
          <a:p>
            <a:pPr lvl="1" algn="r"/>
            <a:endParaRPr lang="en-US" sz="1600" dirty="0">
              <a:highlight>
                <a:srgbClr val="FFFF00"/>
              </a:highlight>
              <a:latin typeface="Century Gothic" panose="020B0502020202020204" pitchFamily="34" charset="0"/>
            </a:endParaRPr>
          </a:p>
          <a:p>
            <a:pPr lvl="1" algn="r"/>
            <a:r>
              <a:rPr lang="en-US" sz="1600" dirty="0">
                <a:latin typeface="Century Gothic" panose="020B0502020202020204" pitchFamily="34" charset="0"/>
              </a:rPr>
              <a:t>Bobb IJERPH 2017; Glass Implementation Science 2018</a:t>
            </a:r>
          </a:p>
          <a:p>
            <a:pPr lvl="1" algn="r"/>
            <a:r>
              <a:rPr lang="en-US" dirty="0">
                <a:latin typeface="Century Gothic" panose="020B0502020202020204" pitchFamily="34" charset="0"/>
                <a:hlinkClick r:id="rId3"/>
              </a:rPr>
              <a:t>https://www.youtube.com/watch?v=tbKbq2IytC4</a:t>
            </a:r>
            <a:endParaRPr lang="en-US" sz="2400" dirty="0">
              <a:latin typeface="Century Gothic" panose="020B0502020202020204" pitchFamily="34" charset="0"/>
            </a:endParaRPr>
          </a:p>
          <a:p>
            <a:pPr lvl="1" algn="r"/>
            <a:endParaRPr lang="en-US" sz="1600" dirty="0">
              <a:latin typeface="Century Gothic" panose="020B0502020202020204" pitchFamily="34" charset="0"/>
            </a:endParaRPr>
          </a:p>
          <a:p>
            <a:pPr lvl="1" algn="r"/>
            <a:r>
              <a:rPr lang="en-US" sz="1600" dirty="0">
                <a:latin typeface="Century Gothic" panose="020B0502020202020204" pitchFamily="34" charset="0"/>
              </a:rPr>
              <a:t>   </a:t>
            </a:r>
          </a:p>
        </p:txBody>
      </p:sp>
    </p:spTree>
    <p:extLst>
      <p:ext uri="{BB962C8B-B14F-4D97-AF65-F5344CB8AC3E}">
        <p14:creationId xmlns:p14="http://schemas.microsoft.com/office/powerpoint/2010/main" val="3718570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61441-2221-47BA-8645-63509AF7A1F5}"/>
              </a:ext>
            </a:extLst>
          </p:cNvPr>
          <p:cNvSpPr>
            <a:spLocks noGrp="1"/>
          </p:cNvSpPr>
          <p:nvPr>
            <p:ph type="title"/>
          </p:nvPr>
        </p:nvSpPr>
        <p:spPr/>
        <p:txBody>
          <a:bodyPr>
            <a:normAutofit/>
          </a:bodyPr>
          <a:lstStyle/>
          <a:p>
            <a:r>
              <a:rPr lang="en-US" dirty="0"/>
              <a:t>Thanks to:</a:t>
            </a:r>
          </a:p>
        </p:txBody>
      </p:sp>
      <p:sp>
        <p:nvSpPr>
          <p:cNvPr id="4" name="Slide Number Placeholder 3">
            <a:extLst>
              <a:ext uri="{FF2B5EF4-FFF2-40B4-BE49-F238E27FC236}">
                <a16:creationId xmlns:a16="http://schemas.microsoft.com/office/drawing/2014/main" id="{9420F499-B129-4638-B110-9F2154030EC4}"/>
              </a:ext>
            </a:extLst>
          </p:cNvPr>
          <p:cNvSpPr>
            <a:spLocks noGrp="1"/>
          </p:cNvSpPr>
          <p:nvPr>
            <p:ph type="sldNum" sz="quarter" idx="12"/>
          </p:nvPr>
        </p:nvSpPr>
        <p:spPr/>
        <p:txBody>
          <a:bodyPr/>
          <a:lstStyle/>
          <a:p>
            <a:fld id="{A0C21F26-985F-9D40-A811-D6DE90C3D8D1}" type="slidenum">
              <a:rPr lang="en-US" smtClean="0">
                <a:solidFill>
                  <a:prstClr val="white">
                    <a:lumMod val="50000"/>
                  </a:prstClr>
                </a:solidFill>
              </a:rPr>
              <a:pPr/>
              <a:t>2</a:t>
            </a:fld>
            <a:endParaRPr lang="en-US" dirty="0">
              <a:solidFill>
                <a:prstClr val="white">
                  <a:lumMod val="50000"/>
                </a:prstClr>
              </a:solidFill>
            </a:endParaRPr>
          </a:p>
        </p:txBody>
      </p:sp>
      <p:sp>
        <p:nvSpPr>
          <p:cNvPr id="8" name="Text Placeholder 2">
            <a:extLst>
              <a:ext uri="{FF2B5EF4-FFF2-40B4-BE49-F238E27FC236}">
                <a16:creationId xmlns:a16="http://schemas.microsoft.com/office/drawing/2014/main" id="{7464037B-50C7-4A5D-8AA5-71DE6C67229C}"/>
              </a:ext>
            </a:extLst>
          </p:cNvPr>
          <p:cNvSpPr txBox="1">
            <a:spLocks/>
          </p:cNvSpPr>
          <p:nvPr/>
        </p:nvSpPr>
        <p:spPr>
          <a:xfrm>
            <a:off x="1828800" y="1316029"/>
            <a:ext cx="4040188" cy="551599"/>
          </a:xfrm>
          <a:prstGeom prst="rect">
            <a:avLst/>
          </a:prstGeom>
        </p:spPr>
        <p:txBody>
          <a:bodyPr vert="horz" lIns="86493" tIns="43247" rIns="86493" bIns="43247" rtlCol="0">
            <a:normAutofit/>
          </a:bodyPr>
          <a:lstStyle>
            <a:lvl1pPr marL="0" indent="0" algn="l" defTabSz="432465" rtl="0" eaLnBrk="1" latinLnBrk="0" hangingPunct="1">
              <a:spcBef>
                <a:spcPts val="378"/>
              </a:spcBef>
              <a:spcAft>
                <a:spcPts val="568"/>
              </a:spcAft>
              <a:buClr>
                <a:srgbClr val="78BE20"/>
              </a:buClr>
              <a:buSzPct val="90000"/>
              <a:buFont typeface="Wingdings" charset="2"/>
              <a:buNone/>
              <a:defRPr sz="2800" kern="1200">
                <a:solidFill>
                  <a:schemeClr val="tx1"/>
                </a:solidFill>
                <a:latin typeface="Century Gothic" panose="020B0502020202020204" pitchFamily="34" charset="0"/>
                <a:ea typeface="+mn-ea"/>
                <a:cs typeface="+mn-cs"/>
              </a:defRPr>
            </a:lvl1pPr>
            <a:lvl2pPr marL="276297" indent="-168181" algn="l" defTabSz="432465" rtl="0" eaLnBrk="1" latinLnBrk="0" hangingPunct="1">
              <a:spcBef>
                <a:spcPts val="378"/>
              </a:spcBef>
              <a:spcAft>
                <a:spcPts val="568"/>
              </a:spcAft>
              <a:buClr>
                <a:schemeClr val="accent2">
                  <a:lumMod val="60000"/>
                  <a:lumOff val="40000"/>
                </a:schemeClr>
              </a:buClr>
              <a:buSzPct val="80000"/>
              <a:buFont typeface="Wingdings" charset="2"/>
              <a:buChar char="§"/>
              <a:defRPr sz="2800" kern="1200">
                <a:solidFill>
                  <a:schemeClr val="tx1"/>
                </a:solidFill>
                <a:latin typeface="Century Gothic" panose="020B0502020202020204" pitchFamily="34" charset="0"/>
                <a:ea typeface="+mn-ea"/>
                <a:cs typeface="+mn-cs"/>
              </a:defRPr>
            </a:lvl2pPr>
            <a:lvl3pPr marL="540582" indent="-156168" algn="l" defTabSz="432465" rtl="0" eaLnBrk="1" latinLnBrk="0" hangingPunct="1">
              <a:spcBef>
                <a:spcPts val="378"/>
              </a:spcBef>
              <a:spcAft>
                <a:spcPts val="568"/>
              </a:spcAft>
              <a:buClr>
                <a:schemeClr val="accent2">
                  <a:lumMod val="60000"/>
                  <a:lumOff val="40000"/>
                </a:schemeClr>
              </a:buClr>
              <a:buSzPct val="80000"/>
              <a:buFont typeface="Wingdings" charset="2"/>
              <a:buChar char="§"/>
              <a:defRPr sz="2800" kern="1200">
                <a:solidFill>
                  <a:schemeClr val="tx1"/>
                </a:solidFill>
                <a:latin typeface="Century Gothic" panose="020B0502020202020204" pitchFamily="34" charset="0"/>
                <a:ea typeface="+mn-ea"/>
                <a:cs typeface="+mn-cs"/>
              </a:defRPr>
            </a:lvl3pPr>
            <a:lvl4pPr marL="756815" indent="-156168" algn="l" defTabSz="432465" rtl="0" eaLnBrk="1" latinLnBrk="0" hangingPunct="1">
              <a:spcBef>
                <a:spcPts val="378"/>
              </a:spcBef>
              <a:spcAft>
                <a:spcPts val="568"/>
              </a:spcAft>
              <a:buClr>
                <a:schemeClr val="accent2">
                  <a:lumMod val="60000"/>
                  <a:lumOff val="40000"/>
                </a:schemeClr>
              </a:buClr>
              <a:buSzPct val="80000"/>
              <a:buFont typeface="Wingdings" charset="2"/>
              <a:buChar char="§"/>
              <a:defRPr sz="2800" kern="1200">
                <a:solidFill>
                  <a:schemeClr val="tx1"/>
                </a:solidFill>
                <a:latin typeface="Century Gothic" panose="020B0502020202020204" pitchFamily="34" charset="0"/>
                <a:ea typeface="+mn-ea"/>
                <a:cs typeface="+mn-cs"/>
              </a:defRPr>
            </a:lvl4pPr>
            <a:lvl5pPr marL="973047" indent="-156168" algn="l" defTabSz="432465" rtl="0" eaLnBrk="1" latinLnBrk="0" hangingPunct="1">
              <a:spcBef>
                <a:spcPts val="378"/>
              </a:spcBef>
              <a:spcAft>
                <a:spcPts val="568"/>
              </a:spcAft>
              <a:buClr>
                <a:schemeClr val="accent2">
                  <a:lumMod val="60000"/>
                  <a:lumOff val="40000"/>
                </a:schemeClr>
              </a:buClr>
              <a:buSzPct val="80000"/>
              <a:buFont typeface="Wingdings" charset="2"/>
              <a:buChar char="§"/>
              <a:defRPr sz="2800" kern="1200">
                <a:solidFill>
                  <a:schemeClr val="tx1"/>
                </a:solidFill>
                <a:latin typeface="Century Gothic" panose="020B0502020202020204" pitchFamily="34" charset="0"/>
                <a:ea typeface="+mn-ea"/>
                <a:cs typeface="+mn-cs"/>
              </a:defRPr>
            </a:lvl5pPr>
            <a:lvl6pPr marL="2378560" indent="-216233" algn="l" defTabSz="432465" rtl="0" eaLnBrk="1" latinLnBrk="0" hangingPunct="1">
              <a:spcBef>
                <a:spcPct val="20000"/>
              </a:spcBef>
              <a:buFont typeface="Arial"/>
              <a:buChar char="•"/>
              <a:defRPr sz="1900" kern="1200">
                <a:solidFill>
                  <a:schemeClr val="tx1"/>
                </a:solidFill>
                <a:latin typeface="+mn-lt"/>
                <a:ea typeface="+mn-ea"/>
                <a:cs typeface="+mn-cs"/>
              </a:defRPr>
            </a:lvl6pPr>
            <a:lvl7pPr marL="2811026" indent="-216233" algn="l" defTabSz="432465" rtl="0" eaLnBrk="1" latinLnBrk="0" hangingPunct="1">
              <a:spcBef>
                <a:spcPct val="20000"/>
              </a:spcBef>
              <a:buFont typeface="Arial"/>
              <a:buChar char="•"/>
              <a:defRPr sz="1900" kern="1200">
                <a:solidFill>
                  <a:schemeClr val="tx1"/>
                </a:solidFill>
                <a:latin typeface="+mn-lt"/>
                <a:ea typeface="+mn-ea"/>
                <a:cs typeface="+mn-cs"/>
              </a:defRPr>
            </a:lvl7pPr>
            <a:lvl8pPr marL="3243491" indent="-216233" algn="l" defTabSz="432465" rtl="0" eaLnBrk="1" latinLnBrk="0" hangingPunct="1">
              <a:spcBef>
                <a:spcPct val="20000"/>
              </a:spcBef>
              <a:buFont typeface="Arial"/>
              <a:buChar char="•"/>
              <a:defRPr sz="1900" kern="1200">
                <a:solidFill>
                  <a:schemeClr val="tx1"/>
                </a:solidFill>
                <a:latin typeface="+mn-lt"/>
                <a:ea typeface="+mn-ea"/>
                <a:cs typeface="+mn-cs"/>
              </a:defRPr>
            </a:lvl8pPr>
            <a:lvl9pPr marL="3675957" indent="-216233" algn="l" defTabSz="432465" rtl="0" eaLnBrk="1" latinLnBrk="0" hangingPunct="1">
              <a:spcBef>
                <a:spcPct val="20000"/>
              </a:spcBef>
              <a:buFont typeface="Arial"/>
              <a:buChar char="•"/>
              <a:defRPr sz="1900" kern="1200">
                <a:solidFill>
                  <a:schemeClr val="tx1"/>
                </a:solidFill>
                <a:latin typeface="+mn-lt"/>
                <a:ea typeface="+mn-ea"/>
                <a:cs typeface="+mn-cs"/>
              </a:defRPr>
            </a:lvl9pPr>
          </a:lstStyle>
          <a:p>
            <a:pPr>
              <a:spcAft>
                <a:spcPts val="0"/>
              </a:spcAft>
            </a:pPr>
            <a:r>
              <a:rPr lang="en-US" sz="2600" dirty="0"/>
              <a:t>Collaborators</a:t>
            </a:r>
            <a:r>
              <a:rPr lang="en-US" sz="2600" dirty="0">
                <a:solidFill>
                  <a:srgbClr val="002060"/>
                </a:solidFill>
              </a:rPr>
              <a:t>	</a:t>
            </a:r>
          </a:p>
        </p:txBody>
      </p:sp>
      <p:sp>
        <p:nvSpPr>
          <p:cNvPr id="9" name="Content Placeholder 3">
            <a:extLst>
              <a:ext uri="{FF2B5EF4-FFF2-40B4-BE49-F238E27FC236}">
                <a16:creationId xmlns:a16="http://schemas.microsoft.com/office/drawing/2014/main" id="{EA1BE752-E079-4396-962F-A359EF9B8128}"/>
              </a:ext>
            </a:extLst>
          </p:cNvPr>
          <p:cNvSpPr txBox="1">
            <a:spLocks/>
          </p:cNvSpPr>
          <p:nvPr/>
        </p:nvSpPr>
        <p:spPr>
          <a:xfrm>
            <a:off x="651859" y="1466003"/>
            <a:ext cx="5444141" cy="5122481"/>
          </a:xfrm>
          <a:prstGeom prst="rect">
            <a:avLst/>
          </a:prstGeom>
        </p:spPr>
        <p:txBody>
          <a:bodyPr>
            <a:noAutofit/>
          </a:bodyPr>
          <a:lstStyle>
            <a:lvl1pPr marL="0" indent="0" algn="l" defTabSz="432465" rtl="0" eaLnBrk="1" latinLnBrk="0" hangingPunct="1">
              <a:spcBef>
                <a:spcPts val="378"/>
              </a:spcBef>
              <a:spcAft>
                <a:spcPts val="568"/>
              </a:spcAft>
              <a:buClr>
                <a:srgbClr val="78BE20"/>
              </a:buClr>
              <a:buSzPct val="90000"/>
              <a:buFont typeface="Wingdings" charset="2"/>
              <a:buNone/>
              <a:defRPr sz="2800" kern="1200">
                <a:solidFill>
                  <a:schemeClr val="tx1"/>
                </a:solidFill>
                <a:latin typeface="Century Gothic" panose="020B0502020202020204" pitchFamily="34" charset="0"/>
                <a:ea typeface="+mn-ea"/>
                <a:cs typeface="+mn-cs"/>
              </a:defRPr>
            </a:lvl1pPr>
            <a:lvl2pPr marL="276297" indent="-168181" algn="l" defTabSz="432465" rtl="0" eaLnBrk="1" latinLnBrk="0" hangingPunct="1">
              <a:spcBef>
                <a:spcPts val="378"/>
              </a:spcBef>
              <a:spcAft>
                <a:spcPts val="568"/>
              </a:spcAft>
              <a:buClr>
                <a:schemeClr val="accent2">
                  <a:lumMod val="60000"/>
                  <a:lumOff val="40000"/>
                </a:schemeClr>
              </a:buClr>
              <a:buSzPct val="80000"/>
              <a:buFont typeface="Wingdings" charset="2"/>
              <a:buChar char="§"/>
              <a:defRPr sz="2800" kern="1200">
                <a:solidFill>
                  <a:schemeClr val="tx1"/>
                </a:solidFill>
                <a:latin typeface="Century Gothic" panose="020B0502020202020204" pitchFamily="34" charset="0"/>
                <a:ea typeface="+mn-ea"/>
                <a:cs typeface="+mn-cs"/>
              </a:defRPr>
            </a:lvl2pPr>
            <a:lvl3pPr marL="540582" indent="-156168" algn="l" defTabSz="432465" rtl="0" eaLnBrk="1" latinLnBrk="0" hangingPunct="1">
              <a:spcBef>
                <a:spcPts val="378"/>
              </a:spcBef>
              <a:spcAft>
                <a:spcPts val="568"/>
              </a:spcAft>
              <a:buClr>
                <a:schemeClr val="accent2">
                  <a:lumMod val="60000"/>
                  <a:lumOff val="40000"/>
                </a:schemeClr>
              </a:buClr>
              <a:buSzPct val="80000"/>
              <a:buFont typeface="Wingdings" charset="2"/>
              <a:buChar char="§"/>
              <a:defRPr sz="2800" kern="1200">
                <a:solidFill>
                  <a:schemeClr val="tx1"/>
                </a:solidFill>
                <a:latin typeface="Century Gothic" panose="020B0502020202020204" pitchFamily="34" charset="0"/>
                <a:ea typeface="+mn-ea"/>
                <a:cs typeface="+mn-cs"/>
              </a:defRPr>
            </a:lvl3pPr>
            <a:lvl4pPr marL="756815" indent="-156168" algn="l" defTabSz="432465" rtl="0" eaLnBrk="1" latinLnBrk="0" hangingPunct="1">
              <a:spcBef>
                <a:spcPts val="378"/>
              </a:spcBef>
              <a:spcAft>
                <a:spcPts val="568"/>
              </a:spcAft>
              <a:buClr>
                <a:schemeClr val="accent2">
                  <a:lumMod val="60000"/>
                  <a:lumOff val="40000"/>
                </a:schemeClr>
              </a:buClr>
              <a:buSzPct val="80000"/>
              <a:buFont typeface="Wingdings" charset="2"/>
              <a:buChar char="§"/>
              <a:defRPr sz="2800" kern="1200">
                <a:solidFill>
                  <a:schemeClr val="tx1"/>
                </a:solidFill>
                <a:latin typeface="Century Gothic" panose="020B0502020202020204" pitchFamily="34" charset="0"/>
                <a:ea typeface="+mn-ea"/>
                <a:cs typeface="+mn-cs"/>
              </a:defRPr>
            </a:lvl4pPr>
            <a:lvl5pPr marL="973047" indent="-156168" algn="l" defTabSz="432465" rtl="0" eaLnBrk="1" latinLnBrk="0" hangingPunct="1">
              <a:spcBef>
                <a:spcPts val="378"/>
              </a:spcBef>
              <a:spcAft>
                <a:spcPts val="568"/>
              </a:spcAft>
              <a:buClr>
                <a:schemeClr val="accent2">
                  <a:lumMod val="60000"/>
                  <a:lumOff val="40000"/>
                </a:schemeClr>
              </a:buClr>
              <a:buSzPct val="80000"/>
              <a:buFont typeface="Wingdings" charset="2"/>
              <a:buChar char="§"/>
              <a:defRPr sz="2800" kern="1200">
                <a:solidFill>
                  <a:schemeClr val="tx1"/>
                </a:solidFill>
                <a:latin typeface="Century Gothic" panose="020B0502020202020204" pitchFamily="34" charset="0"/>
                <a:ea typeface="+mn-ea"/>
                <a:cs typeface="+mn-cs"/>
              </a:defRPr>
            </a:lvl5pPr>
            <a:lvl6pPr marL="2378560" indent="-216233" algn="l" defTabSz="432465" rtl="0" eaLnBrk="1" latinLnBrk="0" hangingPunct="1">
              <a:spcBef>
                <a:spcPct val="20000"/>
              </a:spcBef>
              <a:buFont typeface="Arial"/>
              <a:buChar char="•"/>
              <a:defRPr sz="1900" kern="1200">
                <a:solidFill>
                  <a:schemeClr val="tx1"/>
                </a:solidFill>
                <a:latin typeface="+mn-lt"/>
                <a:ea typeface="+mn-ea"/>
                <a:cs typeface="+mn-cs"/>
              </a:defRPr>
            </a:lvl6pPr>
            <a:lvl7pPr marL="2811026" indent="-216233" algn="l" defTabSz="432465" rtl="0" eaLnBrk="1" latinLnBrk="0" hangingPunct="1">
              <a:spcBef>
                <a:spcPct val="20000"/>
              </a:spcBef>
              <a:buFont typeface="Arial"/>
              <a:buChar char="•"/>
              <a:defRPr sz="1900" kern="1200">
                <a:solidFill>
                  <a:schemeClr val="tx1"/>
                </a:solidFill>
                <a:latin typeface="+mn-lt"/>
                <a:ea typeface="+mn-ea"/>
                <a:cs typeface="+mn-cs"/>
              </a:defRPr>
            </a:lvl7pPr>
            <a:lvl8pPr marL="3243491" indent="-216233" algn="l" defTabSz="432465" rtl="0" eaLnBrk="1" latinLnBrk="0" hangingPunct="1">
              <a:spcBef>
                <a:spcPct val="20000"/>
              </a:spcBef>
              <a:buFont typeface="Arial"/>
              <a:buChar char="•"/>
              <a:defRPr sz="1900" kern="1200">
                <a:solidFill>
                  <a:schemeClr val="tx1"/>
                </a:solidFill>
                <a:latin typeface="+mn-lt"/>
                <a:ea typeface="+mn-ea"/>
                <a:cs typeface="+mn-cs"/>
              </a:defRPr>
            </a:lvl8pPr>
            <a:lvl9pPr marL="3675957" indent="-216233" algn="l" defTabSz="432465" rtl="0" eaLnBrk="1" latinLnBrk="0" hangingPunct="1">
              <a:spcBef>
                <a:spcPct val="20000"/>
              </a:spcBef>
              <a:buFont typeface="Arial"/>
              <a:buChar char="•"/>
              <a:defRPr sz="1900" kern="1200">
                <a:solidFill>
                  <a:schemeClr val="tx1"/>
                </a:solidFill>
                <a:latin typeface="+mn-lt"/>
                <a:ea typeface="+mn-ea"/>
                <a:cs typeface="+mn-cs"/>
              </a:defRPr>
            </a:lvl9pPr>
          </a:lstStyle>
          <a:p>
            <a:pPr marL="285750" indent="-285750">
              <a:spcAft>
                <a:spcPts val="300"/>
              </a:spcAft>
              <a:buClr>
                <a:srgbClr val="F57D20"/>
              </a:buClr>
              <a:buFont typeface="Wingdings" panose="05000000000000000000" pitchFamily="2" charset="2"/>
              <a:buChar char="§"/>
            </a:pPr>
            <a:endParaRPr lang="en-GB" sz="2000" dirty="0"/>
          </a:p>
          <a:p>
            <a:pPr marL="285750" indent="-285750">
              <a:spcAft>
                <a:spcPts val="300"/>
              </a:spcAft>
              <a:buClr>
                <a:srgbClr val="79C14B"/>
              </a:buClr>
              <a:buFont typeface="Wingdings" panose="05000000000000000000" pitchFamily="2" charset="2"/>
              <a:buChar char="§"/>
            </a:pPr>
            <a:r>
              <a:rPr lang="en-GB" sz="2000" dirty="0"/>
              <a:t>Amy K. Lee, MPH</a:t>
            </a:r>
          </a:p>
          <a:p>
            <a:pPr marL="285750" indent="-285750">
              <a:spcAft>
                <a:spcPts val="300"/>
              </a:spcAft>
              <a:buClr>
                <a:srgbClr val="79C14B"/>
              </a:buClr>
              <a:buFont typeface="Wingdings" panose="05000000000000000000" pitchFamily="2" charset="2"/>
              <a:buChar char="§"/>
            </a:pPr>
            <a:r>
              <a:rPr lang="en-GB" sz="2000" dirty="0"/>
              <a:t>Jennifer F. Bobb, PhD</a:t>
            </a:r>
          </a:p>
          <a:p>
            <a:pPr marL="285750" indent="-285750">
              <a:spcAft>
                <a:spcPts val="300"/>
              </a:spcAft>
              <a:buClr>
                <a:srgbClr val="79C14B"/>
              </a:buClr>
              <a:buFont typeface="Wingdings" panose="05000000000000000000" pitchFamily="2" charset="2"/>
              <a:buChar char="§"/>
            </a:pPr>
            <a:r>
              <a:rPr lang="en-GB" sz="2000" dirty="0"/>
              <a:t>Evette J. Ludman, PhD</a:t>
            </a:r>
          </a:p>
          <a:p>
            <a:pPr marL="285750" indent="-285750">
              <a:spcAft>
                <a:spcPts val="300"/>
              </a:spcAft>
              <a:buClr>
                <a:srgbClr val="79C14B"/>
              </a:buClr>
              <a:buFont typeface="Wingdings" panose="05000000000000000000" pitchFamily="2" charset="2"/>
              <a:buChar char="§"/>
            </a:pPr>
            <a:r>
              <a:rPr lang="en-GB" sz="2000" dirty="0"/>
              <a:t>Emily C. Williams, PhD, MPH</a:t>
            </a:r>
          </a:p>
          <a:p>
            <a:pPr marL="285750" indent="-285750">
              <a:spcAft>
                <a:spcPts val="300"/>
              </a:spcAft>
              <a:buClr>
                <a:srgbClr val="79C14B"/>
              </a:buClr>
              <a:buFont typeface="Wingdings" panose="05000000000000000000" pitchFamily="2" charset="2"/>
              <a:buChar char="§"/>
            </a:pPr>
            <a:r>
              <a:rPr lang="en-GB" sz="2000" dirty="0"/>
              <a:t>Malia Oliver</a:t>
            </a:r>
          </a:p>
          <a:p>
            <a:pPr marL="285750" indent="-285750">
              <a:spcAft>
                <a:spcPts val="300"/>
              </a:spcAft>
              <a:buClr>
                <a:srgbClr val="79C14B"/>
              </a:buClr>
              <a:buFont typeface="Wingdings" panose="05000000000000000000" pitchFamily="2" charset="2"/>
              <a:buChar char="§"/>
            </a:pPr>
            <a:r>
              <a:rPr lang="en-GB" sz="2000" dirty="0"/>
              <a:t>Chester Pabiniak</a:t>
            </a:r>
          </a:p>
          <a:p>
            <a:pPr marL="285750" indent="-285750">
              <a:spcAft>
                <a:spcPts val="300"/>
              </a:spcAft>
              <a:buClr>
                <a:srgbClr val="79C14B"/>
              </a:buClr>
              <a:buFont typeface="Wingdings" panose="05000000000000000000" pitchFamily="2" charset="2"/>
              <a:buChar char="§"/>
            </a:pPr>
            <a:r>
              <a:rPr lang="en-GB" sz="2000" dirty="0"/>
              <a:t>Ryan M. Caldeiro, MD</a:t>
            </a:r>
          </a:p>
          <a:p>
            <a:pPr marL="285750" indent="-285750">
              <a:spcAft>
                <a:spcPts val="300"/>
              </a:spcAft>
              <a:buClr>
                <a:srgbClr val="79C14B"/>
              </a:buClr>
              <a:buFont typeface="Wingdings" panose="05000000000000000000" pitchFamily="2" charset="2"/>
              <a:buChar char="§"/>
            </a:pPr>
            <a:r>
              <a:rPr lang="en-GB" sz="2000" dirty="0"/>
              <a:t>Rebecca Parrish, LICSW, MSW</a:t>
            </a:r>
            <a:endParaRPr lang="en-GB" sz="2000" dirty="0">
              <a:highlight>
                <a:srgbClr val="FFFF00"/>
              </a:highlight>
            </a:endParaRPr>
          </a:p>
          <a:p>
            <a:pPr marL="285750" indent="-285750">
              <a:spcAft>
                <a:spcPts val="300"/>
              </a:spcAft>
              <a:buClr>
                <a:srgbClr val="79C14B"/>
              </a:buClr>
              <a:buFont typeface="Wingdings" panose="05000000000000000000" pitchFamily="2" charset="2"/>
              <a:buChar char="§"/>
            </a:pPr>
            <a:r>
              <a:rPr lang="en-GB" sz="2000" dirty="0"/>
              <a:t>Joseph E. Glass, PhD, MSW</a:t>
            </a:r>
          </a:p>
          <a:p>
            <a:pPr marL="285750" indent="-285750">
              <a:spcAft>
                <a:spcPts val="300"/>
              </a:spcAft>
              <a:buClr>
                <a:srgbClr val="79C14B"/>
              </a:buClr>
              <a:buFont typeface="Wingdings" panose="05000000000000000000" pitchFamily="2" charset="2"/>
              <a:buChar char="§"/>
            </a:pPr>
            <a:r>
              <a:rPr lang="en-GB" sz="2000" dirty="0"/>
              <a:t>Tessa Matson, MPH</a:t>
            </a:r>
          </a:p>
          <a:p>
            <a:pPr marL="285750" indent="-285750">
              <a:spcAft>
                <a:spcPts val="300"/>
              </a:spcAft>
              <a:buClr>
                <a:srgbClr val="79C14B"/>
              </a:buClr>
              <a:buFont typeface="Wingdings" panose="05000000000000000000" pitchFamily="2" charset="2"/>
              <a:buChar char="§"/>
            </a:pPr>
            <a:r>
              <a:rPr lang="en-GB" sz="2000" dirty="0"/>
              <a:t>Paula Lozano, MD, MPH</a:t>
            </a:r>
          </a:p>
        </p:txBody>
      </p:sp>
      <p:sp>
        <p:nvSpPr>
          <p:cNvPr id="10" name="Text Placeholder 4">
            <a:extLst>
              <a:ext uri="{FF2B5EF4-FFF2-40B4-BE49-F238E27FC236}">
                <a16:creationId xmlns:a16="http://schemas.microsoft.com/office/drawing/2014/main" id="{7BF917F1-46B6-4DDF-8151-A25786A4AE7F}"/>
              </a:ext>
            </a:extLst>
          </p:cNvPr>
          <p:cNvSpPr txBox="1">
            <a:spLocks/>
          </p:cNvSpPr>
          <p:nvPr/>
        </p:nvSpPr>
        <p:spPr>
          <a:xfrm>
            <a:off x="6238087" y="1303081"/>
            <a:ext cx="4041775" cy="532917"/>
          </a:xfrm>
          <a:prstGeom prst="rect">
            <a:avLst/>
          </a:prstGeom>
        </p:spPr>
        <p:txBody>
          <a:bodyPr/>
          <a:lstStyle>
            <a:lvl1pPr marL="0" indent="0" algn="l" defTabSz="432465" rtl="0" eaLnBrk="1" latinLnBrk="0" hangingPunct="1">
              <a:spcBef>
                <a:spcPts val="378"/>
              </a:spcBef>
              <a:spcAft>
                <a:spcPts val="568"/>
              </a:spcAft>
              <a:buClr>
                <a:srgbClr val="78BE20"/>
              </a:buClr>
              <a:buSzPct val="90000"/>
              <a:buFont typeface="Wingdings" charset="2"/>
              <a:buNone/>
              <a:defRPr sz="2800" kern="1200">
                <a:solidFill>
                  <a:schemeClr val="tx1"/>
                </a:solidFill>
                <a:latin typeface="Century Gothic" panose="020B0502020202020204" pitchFamily="34" charset="0"/>
                <a:ea typeface="+mn-ea"/>
                <a:cs typeface="+mn-cs"/>
              </a:defRPr>
            </a:lvl1pPr>
            <a:lvl2pPr marL="276297" indent="-168181" algn="l" defTabSz="432465" rtl="0" eaLnBrk="1" latinLnBrk="0" hangingPunct="1">
              <a:spcBef>
                <a:spcPts val="378"/>
              </a:spcBef>
              <a:spcAft>
                <a:spcPts val="568"/>
              </a:spcAft>
              <a:buClr>
                <a:schemeClr val="accent2">
                  <a:lumMod val="60000"/>
                  <a:lumOff val="40000"/>
                </a:schemeClr>
              </a:buClr>
              <a:buSzPct val="80000"/>
              <a:buFont typeface="Wingdings" charset="2"/>
              <a:buChar char="§"/>
              <a:defRPr sz="2800" kern="1200">
                <a:solidFill>
                  <a:schemeClr val="tx1"/>
                </a:solidFill>
                <a:latin typeface="Century Gothic" panose="020B0502020202020204" pitchFamily="34" charset="0"/>
                <a:ea typeface="+mn-ea"/>
                <a:cs typeface="+mn-cs"/>
              </a:defRPr>
            </a:lvl2pPr>
            <a:lvl3pPr marL="540582" indent="-156168" algn="l" defTabSz="432465" rtl="0" eaLnBrk="1" latinLnBrk="0" hangingPunct="1">
              <a:spcBef>
                <a:spcPts val="378"/>
              </a:spcBef>
              <a:spcAft>
                <a:spcPts val="568"/>
              </a:spcAft>
              <a:buClr>
                <a:schemeClr val="accent2">
                  <a:lumMod val="60000"/>
                  <a:lumOff val="40000"/>
                </a:schemeClr>
              </a:buClr>
              <a:buSzPct val="80000"/>
              <a:buFont typeface="Wingdings" charset="2"/>
              <a:buChar char="§"/>
              <a:defRPr sz="2800" kern="1200">
                <a:solidFill>
                  <a:schemeClr val="tx1"/>
                </a:solidFill>
                <a:latin typeface="Century Gothic" panose="020B0502020202020204" pitchFamily="34" charset="0"/>
                <a:ea typeface="+mn-ea"/>
                <a:cs typeface="+mn-cs"/>
              </a:defRPr>
            </a:lvl3pPr>
            <a:lvl4pPr marL="756815" indent="-156168" algn="l" defTabSz="432465" rtl="0" eaLnBrk="1" latinLnBrk="0" hangingPunct="1">
              <a:spcBef>
                <a:spcPts val="378"/>
              </a:spcBef>
              <a:spcAft>
                <a:spcPts val="568"/>
              </a:spcAft>
              <a:buClr>
                <a:schemeClr val="accent2">
                  <a:lumMod val="60000"/>
                  <a:lumOff val="40000"/>
                </a:schemeClr>
              </a:buClr>
              <a:buSzPct val="80000"/>
              <a:buFont typeface="Wingdings" charset="2"/>
              <a:buChar char="§"/>
              <a:defRPr sz="2800" kern="1200">
                <a:solidFill>
                  <a:schemeClr val="tx1"/>
                </a:solidFill>
                <a:latin typeface="Century Gothic" panose="020B0502020202020204" pitchFamily="34" charset="0"/>
                <a:ea typeface="+mn-ea"/>
                <a:cs typeface="+mn-cs"/>
              </a:defRPr>
            </a:lvl4pPr>
            <a:lvl5pPr marL="973047" indent="-156168" algn="l" defTabSz="432465" rtl="0" eaLnBrk="1" latinLnBrk="0" hangingPunct="1">
              <a:spcBef>
                <a:spcPts val="378"/>
              </a:spcBef>
              <a:spcAft>
                <a:spcPts val="568"/>
              </a:spcAft>
              <a:buClr>
                <a:schemeClr val="accent2">
                  <a:lumMod val="60000"/>
                  <a:lumOff val="40000"/>
                </a:schemeClr>
              </a:buClr>
              <a:buSzPct val="80000"/>
              <a:buFont typeface="Wingdings" charset="2"/>
              <a:buChar char="§"/>
              <a:defRPr sz="2800" kern="1200">
                <a:solidFill>
                  <a:schemeClr val="tx1"/>
                </a:solidFill>
                <a:latin typeface="Century Gothic" panose="020B0502020202020204" pitchFamily="34" charset="0"/>
                <a:ea typeface="+mn-ea"/>
                <a:cs typeface="+mn-cs"/>
              </a:defRPr>
            </a:lvl5pPr>
            <a:lvl6pPr marL="2378560" indent="-216233" algn="l" defTabSz="432465" rtl="0" eaLnBrk="1" latinLnBrk="0" hangingPunct="1">
              <a:spcBef>
                <a:spcPct val="20000"/>
              </a:spcBef>
              <a:buFont typeface="Arial"/>
              <a:buChar char="•"/>
              <a:defRPr sz="1900" kern="1200">
                <a:solidFill>
                  <a:schemeClr val="tx1"/>
                </a:solidFill>
                <a:latin typeface="+mn-lt"/>
                <a:ea typeface="+mn-ea"/>
                <a:cs typeface="+mn-cs"/>
              </a:defRPr>
            </a:lvl6pPr>
            <a:lvl7pPr marL="2811026" indent="-216233" algn="l" defTabSz="432465" rtl="0" eaLnBrk="1" latinLnBrk="0" hangingPunct="1">
              <a:spcBef>
                <a:spcPct val="20000"/>
              </a:spcBef>
              <a:buFont typeface="Arial"/>
              <a:buChar char="•"/>
              <a:defRPr sz="1900" kern="1200">
                <a:solidFill>
                  <a:schemeClr val="tx1"/>
                </a:solidFill>
                <a:latin typeface="+mn-lt"/>
                <a:ea typeface="+mn-ea"/>
                <a:cs typeface="+mn-cs"/>
              </a:defRPr>
            </a:lvl7pPr>
            <a:lvl8pPr marL="3243491" indent="-216233" algn="l" defTabSz="432465" rtl="0" eaLnBrk="1" latinLnBrk="0" hangingPunct="1">
              <a:spcBef>
                <a:spcPct val="20000"/>
              </a:spcBef>
              <a:buFont typeface="Arial"/>
              <a:buChar char="•"/>
              <a:defRPr sz="1900" kern="1200">
                <a:solidFill>
                  <a:schemeClr val="tx1"/>
                </a:solidFill>
                <a:latin typeface="+mn-lt"/>
                <a:ea typeface="+mn-ea"/>
                <a:cs typeface="+mn-cs"/>
              </a:defRPr>
            </a:lvl8pPr>
            <a:lvl9pPr marL="3675957" indent="-216233" algn="l" defTabSz="432465" rtl="0" eaLnBrk="1" latinLnBrk="0" hangingPunct="1">
              <a:spcBef>
                <a:spcPct val="20000"/>
              </a:spcBef>
              <a:buFont typeface="Arial"/>
              <a:buChar char="•"/>
              <a:defRPr sz="1900" kern="1200">
                <a:solidFill>
                  <a:schemeClr val="tx1"/>
                </a:solidFill>
                <a:latin typeface="+mn-lt"/>
                <a:ea typeface="+mn-ea"/>
                <a:cs typeface="+mn-cs"/>
              </a:defRPr>
            </a:lvl9pPr>
          </a:lstStyle>
          <a:p>
            <a:pPr>
              <a:spcAft>
                <a:spcPts val="0"/>
              </a:spcAft>
            </a:pPr>
            <a:r>
              <a:rPr lang="en-US" sz="2600" b="1" dirty="0"/>
              <a:t> </a:t>
            </a:r>
            <a:r>
              <a:rPr lang="en-US" sz="2600" dirty="0"/>
              <a:t>Research Funding</a:t>
            </a:r>
          </a:p>
        </p:txBody>
      </p:sp>
      <p:sp>
        <p:nvSpPr>
          <p:cNvPr id="11" name="Content Placeholder 5">
            <a:extLst>
              <a:ext uri="{FF2B5EF4-FFF2-40B4-BE49-F238E27FC236}">
                <a16:creationId xmlns:a16="http://schemas.microsoft.com/office/drawing/2014/main" id="{D1C4E5C1-3B9E-44D2-A816-953322933B02}"/>
              </a:ext>
            </a:extLst>
          </p:cNvPr>
          <p:cNvSpPr txBox="1">
            <a:spLocks/>
          </p:cNvSpPr>
          <p:nvPr/>
        </p:nvSpPr>
        <p:spPr bwMode="auto">
          <a:xfrm>
            <a:off x="6400800" y="1823050"/>
            <a:ext cx="4531659" cy="3041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285750" lvl="1" defTabSz="432465" eaLnBrk="1" hangingPunct="1">
              <a:spcBef>
                <a:spcPts val="378"/>
              </a:spcBef>
              <a:spcAft>
                <a:spcPts val="568"/>
              </a:spcAft>
              <a:buClr>
                <a:srgbClr val="79C14B"/>
              </a:buClr>
              <a:buSzPct val="90000"/>
              <a:buFont typeface="Wingdings" panose="05000000000000000000" pitchFamily="2" charset="2"/>
              <a:buChar char="§"/>
            </a:pPr>
            <a:r>
              <a:rPr lang="en-US" dirty="0">
                <a:latin typeface="Century Gothic" panose="020B0502020202020204" pitchFamily="34" charset="0"/>
              </a:rPr>
              <a:t>Agency for Healthcare Research and Quality (AHRQ) R18 HS023173  - SPARC Trial</a:t>
            </a:r>
          </a:p>
          <a:p>
            <a:pPr marL="285750" lvl="1" defTabSz="432465" eaLnBrk="1" hangingPunct="1">
              <a:spcBef>
                <a:spcPts val="378"/>
              </a:spcBef>
              <a:spcAft>
                <a:spcPts val="568"/>
              </a:spcAft>
              <a:buClr>
                <a:srgbClr val="79C14B"/>
              </a:buClr>
              <a:buSzPct val="90000"/>
              <a:buFont typeface="Wingdings" panose="05000000000000000000" pitchFamily="2" charset="2"/>
              <a:buChar char="§"/>
            </a:pPr>
            <a:r>
              <a:rPr lang="en-US" dirty="0">
                <a:latin typeface="Century Gothic" panose="020B0502020202020204" pitchFamily="34" charset="0"/>
              </a:rPr>
              <a:t>NIAAA K24 AA022128 (Bradley)</a:t>
            </a:r>
          </a:p>
          <a:p>
            <a:pPr marL="285750" lvl="1" defTabSz="432465" eaLnBrk="1" hangingPunct="1">
              <a:spcBef>
                <a:spcPts val="378"/>
              </a:spcBef>
              <a:spcAft>
                <a:spcPts val="568"/>
              </a:spcAft>
              <a:buClr>
                <a:srgbClr val="79C14B"/>
              </a:buClr>
              <a:buSzPct val="90000"/>
              <a:buFont typeface="Wingdings" panose="05000000000000000000" pitchFamily="2" charset="2"/>
              <a:buChar char="§"/>
            </a:pPr>
            <a:r>
              <a:rPr lang="en-US" dirty="0">
                <a:latin typeface="Century Gothic" panose="020B0502020202020204" pitchFamily="34" charset="0"/>
              </a:rPr>
              <a:t>NIAAA K01 AA023859  (Glass)</a:t>
            </a:r>
          </a:p>
          <a:p>
            <a:pPr>
              <a:buClr>
                <a:srgbClr val="79C14B"/>
              </a:buClr>
              <a:buFont typeface="Wingdings" panose="05000000000000000000" pitchFamily="2" charset="2"/>
              <a:buChar char="§"/>
            </a:pPr>
            <a:r>
              <a:rPr lang="en-US" sz="2000" dirty="0">
                <a:solidFill>
                  <a:prstClr val="black"/>
                </a:solidFill>
                <a:latin typeface="Century Gothic" panose="020B0502020202020204" pitchFamily="34" charset="0"/>
              </a:rPr>
              <a:t>AHRQ – R18 </a:t>
            </a:r>
            <a:r>
              <a:rPr lang="en-US" sz="2000" dirty="0">
                <a:latin typeface="Century Gothic" panose="020B0502020202020204" pitchFamily="34" charset="0"/>
              </a:rPr>
              <a:t>HS027076</a:t>
            </a:r>
            <a:r>
              <a:rPr lang="en-US" sz="2000" dirty="0">
                <a:solidFill>
                  <a:prstClr val="black"/>
                </a:solidFill>
                <a:latin typeface="Century Gothic" panose="020B0502020202020204" pitchFamily="34" charset="0"/>
              </a:rPr>
              <a:t> Michigan SPARC (Bradley/Day)</a:t>
            </a:r>
          </a:p>
          <a:p>
            <a:pPr marL="285750" lvl="1" defTabSz="432465" eaLnBrk="1" hangingPunct="1">
              <a:spcBef>
                <a:spcPts val="378"/>
              </a:spcBef>
              <a:spcAft>
                <a:spcPts val="568"/>
              </a:spcAft>
              <a:buClr>
                <a:srgbClr val="78BE20"/>
              </a:buClr>
              <a:buSzPct val="90000"/>
              <a:buFont typeface="Arial" panose="020B0604020202020204" pitchFamily="34" charset="0"/>
              <a:buChar char="•"/>
            </a:pPr>
            <a:endParaRPr lang="en-US" sz="1800" dirty="0">
              <a:latin typeface="Century Gothic" panose="020B0502020202020204" pitchFamily="34" charset="0"/>
            </a:endParaRPr>
          </a:p>
        </p:txBody>
      </p:sp>
    </p:spTree>
    <p:extLst>
      <p:ext uri="{BB962C8B-B14F-4D97-AF65-F5344CB8AC3E}">
        <p14:creationId xmlns:p14="http://schemas.microsoft.com/office/powerpoint/2010/main" val="25439255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SPARC – Practice Coaching</a:t>
            </a:r>
          </a:p>
        </p:txBody>
      </p:sp>
      <p:sp>
        <p:nvSpPr>
          <p:cNvPr id="4" name="Content Placeholder 3"/>
          <p:cNvSpPr>
            <a:spLocks noGrp="1"/>
          </p:cNvSpPr>
          <p:nvPr>
            <p:ph idx="1"/>
          </p:nvPr>
        </p:nvSpPr>
        <p:spPr>
          <a:xfrm>
            <a:off x="2130666" y="1610176"/>
            <a:ext cx="8135825" cy="4839284"/>
          </a:xfrm>
        </p:spPr>
        <p:txBody>
          <a:bodyPr>
            <a:noAutofit/>
          </a:bodyPr>
          <a:lstStyle/>
          <a:p>
            <a:pPr>
              <a:spcAft>
                <a:spcPts val="0"/>
              </a:spcAft>
              <a:buClr>
                <a:srgbClr val="F57D20"/>
              </a:buClr>
              <a:buSzPct val="80000"/>
            </a:pPr>
            <a:endParaRPr lang="en-US" dirty="0">
              <a:solidFill>
                <a:srgbClr val="FF0000"/>
              </a:solidFill>
            </a:endParaRPr>
          </a:p>
          <a:p>
            <a:pPr>
              <a:spcAft>
                <a:spcPts val="0"/>
              </a:spcAft>
              <a:buClr>
                <a:srgbClr val="F57D20"/>
              </a:buClr>
              <a:buSzPct val="80000"/>
            </a:pPr>
            <a:r>
              <a:rPr lang="en-US" dirty="0"/>
              <a:t>SPARC Practice Coaching</a:t>
            </a:r>
          </a:p>
          <a:p>
            <a:pPr marL="653223" lvl="2" indent="-388938">
              <a:spcAft>
                <a:spcPts val="0"/>
              </a:spcAft>
              <a:buClr>
                <a:srgbClr val="79C14B"/>
              </a:buClr>
              <a:buFont typeface="Wingdings" panose="05000000000000000000" pitchFamily="2" charset="2"/>
              <a:buChar char="§"/>
            </a:pPr>
            <a:r>
              <a:rPr lang="en-US" dirty="0"/>
              <a:t>Scheduled weekly </a:t>
            </a:r>
          </a:p>
          <a:p>
            <a:pPr marL="868363" lvl="3" indent="-241300">
              <a:spcAft>
                <a:spcPts val="0"/>
              </a:spcAft>
              <a:buClr>
                <a:srgbClr val="79C14B"/>
              </a:buClr>
              <a:buFont typeface="Wingdings" panose="05000000000000000000" pitchFamily="2" charset="2"/>
              <a:buChar char="ü"/>
            </a:pPr>
            <a:r>
              <a:rPr lang="en-US" dirty="0"/>
              <a:t>6 months: 2 preparation; 4 after launch</a:t>
            </a:r>
          </a:p>
          <a:p>
            <a:pPr marL="868363" lvl="3" indent="-241300">
              <a:spcAft>
                <a:spcPts val="0"/>
              </a:spcAft>
              <a:buClr>
                <a:srgbClr val="79C14B"/>
              </a:buClr>
              <a:buFont typeface="Wingdings" panose="05000000000000000000" pitchFamily="2" charset="2"/>
              <a:buChar char="ü"/>
            </a:pPr>
            <a:r>
              <a:rPr lang="en-US" dirty="0"/>
              <a:t>Work with local quality improvement team</a:t>
            </a:r>
          </a:p>
          <a:p>
            <a:pPr marL="868363" lvl="3" indent="-241300">
              <a:spcAft>
                <a:spcPts val="0"/>
              </a:spcAft>
              <a:buClr>
                <a:srgbClr val="79C14B"/>
              </a:buClr>
              <a:buFont typeface="Wingdings" panose="05000000000000000000" pitchFamily="2" charset="2"/>
              <a:buChar char="ü"/>
            </a:pPr>
            <a:r>
              <a:rPr lang="en-US" dirty="0"/>
              <a:t>Plan Do Check Adjust meeting weekly</a:t>
            </a:r>
          </a:p>
          <a:p>
            <a:pPr marL="868363" lvl="3" indent="-241300">
              <a:spcAft>
                <a:spcPts val="0"/>
              </a:spcAft>
              <a:buClr>
                <a:srgbClr val="79C14B"/>
              </a:buClr>
              <a:buFont typeface="Wingdings" panose="05000000000000000000" pitchFamily="2" charset="2"/>
              <a:buChar char="ü"/>
            </a:pPr>
            <a:r>
              <a:rPr lang="en-US" dirty="0"/>
              <a:t>Leaders join monthly</a:t>
            </a:r>
          </a:p>
          <a:p>
            <a:pPr marL="653223" lvl="2" indent="-388938">
              <a:spcAft>
                <a:spcPts val="0"/>
              </a:spcAft>
              <a:buClr>
                <a:srgbClr val="79C14B"/>
              </a:buClr>
              <a:buFont typeface="Wingdings" panose="05000000000000000000" pitchFamily="2" charset="2"/>
              <a:buChar char="§"/>
            </a:pPr>
            <a:r>
              <a:rPr lang="en-US" dirty="0"/>
              <a:t>2 hours training: all PC staff</a:t>
            </a:r>
          </a:p>
          <a:p>
            <a:pPr lvl="1" indent="0">
              <a:buNone/>
            </a:pPr>
            <a:endParaRPr lang="en-US" dirty="0"/>
          </a:p>
          <a:p>
            <a:pPr marL="619197" lvl="1" indent="-342900">
              <a:buFont typeface="Wingdings" panose="05000000000000000000" pitchFamily="2" charset="2"/>
              <a:buChar char="ü"/>
            </a:pPr>
            <a:endParaRPr lang="en-US" dirty="0"/>
          </a:p>
          <a:p>
            <a:pPr marL="619197" lvl="1" indent="-342900">
              <a:buFont typeface="Wingdings" panose="05000000000000000000" pitchFamily="2" charset="2"/>
              <a:buChar char="ü"/>
            </a:pPr>
            <a:endParaRPr lang="en-US" dirty="0"/>
          </a:p>
        </p:txBody>
      </p:sp>
      <p:sp>
        <p:nvSpPr>
          <p:cNvPr id="5" name="Slide Number Placeholder 4"/>
          <p:cNvSpPr>
            <a:spLocks noGrp="1"/>
          </p:cNvSpPr>
          <p:nvPr>
            <p:ph type="sldNum" sz="quarter" idx="12"/>
          </p:nvPr>
        </p:nvSpPr>
        <p:spPr/>
        <p:txBody>
          <a:bodyPr/>
          <a:lstStyle/>
          <a:p>
            <a:fld id="{A0C21F26-985F-9D40-A811-D6DE90C3D8D1}" type="slidenum">
              <a:rPr lang="en-US" smtClean="0"/>
              <a:t>20</a:t>
            </a:fld>
            <a:endParaRPr lang="en-US"/>
          </a:p>
        </p:txBody>
      </p:sp>
      <p:sp>
        <p:nvSpPr>
          <p:cNvPr id="2" name="Rectangle 1">
            <a:extLst>
              <a:ext uri="{FF2B5EF4-FFF2-40B4-BE49-F238E27FC236}">
                <a16:creationId xmlns:a16="http://schemas.microsoft.com/office/drawing/2014/main" id="{D419708B-EA74-472C-9688-CBDD881574E4}"/>
              </a:ext>
            </a:extLst>
          </p:cNvPr>
          <p:cNvSpPr/>
          <p:nvPr/>
        </p:nvSpPr>
        <p:spPr>
          <a:xfrm>
            <a:off x="2284316" y="5318355"/>
            <a:ext cx="7982174" cy="1354217"/>
          </a:xfrm>
          <a:prstGeom prst="rect">
            <a:avLst/>
          </a:prstGeom>
        </p:spPr>
        <p:txBody>
          <a:bodyPr wrap="square">
            <a:spAutoFit/>
          </a:bodyPr>
          <a:lstStyle/>
          <a:p>
            <a:pPr lvl="1" algn="r"/>
            <a:endParaRPr lang="en-US" sz="1600" dirty="0">
              <a:highlight>
                <a:srgbClr val="FFFF00"/>
              </a:highlight>
              <a:latin typeface="Century Gothic" panose="020B0502020202020204" pitchFamily="34" charset="0"/>
            </a:endParaRPr>
          </a:p>
          <a:p>
            <a:pPr lvl="1" algn="r"/>
            <a:r>
              <a:rPr lang="en-US" sz="1600" dirty="0">
                <a:latin typeface="Century Gothic" panose="020B0502020202020204" pitchFamily="34" charset="0"/>
              </a:rPr>
              <a:t>Bobb IJERPH 2017; Glass Implementation Science 2018</a:t>
            </a:r>
          </a:p>
          <a:p>
            <a:pPr lvl="1" algn="r"/>
            <a:r>
              <a:rPr lang="en-US" dirty="0">
                <a:latin typeface="Century Gothic" panose="020B0502020202020204" pitchFamily="34" charset="0"/>
                <a:hlinkClick r:id="rId2"/>
              </a:rPr>
              <a:t>https://www.youtube.com/watch?v=tbKbq2IytC4</a:t>
            </a:r>
            <a:endParaRPr lang="en-US" sz="2400" dirty="0">
              <a:latin typeface="Century Gothic" panose="020B0502020202020204" pitchFamily="34" charset="0"/>
            </a:endParaRPr>
          </a:p>
          <a:p>
            <a:pPr lvl="1" algn="r"/>
            <a:endParaRPr lang="en-US" sz="1600" dirty="0">
              <a:latin typeface="Century Gothic" panose="020B0502020202020204" pitchFamily="34" charset="0"/>
            </a:endParaRPr>
          </a:p>
          <a:p>
            <a:pPr lvl="1" algn="r"/>
            <a:r>
              <a:rPr lang="en-US" sz="1600" dirty="0">
                <a:latin typeface="Century Gothic" panose="020B0502020202020204" pitchFamily="34" charset="0"/>
              </a:rPr>
              <a:t>   </a:t>
            </a:r>
          </a:p>
        </p:txBody>
      </p:sp>
    </p:spTree>
    <p:extLst>
      <p:ext uri="{BB962C8B-B14F-4D97-AF65-F5344CB8AC3E}">
        <p14:creationId xmlns:p14="http://schemas.microsoft.com/office/powerpoint/2010/main" val="31625670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Implementation: 4 Phases Each Site</a:t>
            </a:r>
          </a:p>
        </p:txBody>
      </p:sp>
      <p:sp>
        <p:nvSpPr>
          <p:cNvPr id="5" name="Slide Number Placeholder 4"/>
          <p:cNvSpPr>
            <a:spLocks noGrp="1"/>
          </p:cNvSpPr>
          <p:nvPr>
            <p:ph type="sldNum" sz="quarter" idx="12"/>
          </p:nvPr>
        </p:nvSpPr>
        <p:spPr/>
        <p:txBody>
          <a:bodyPr/>
          <a:lstStyle/>
          <a:p>
            <a:fld id="{A0C21F26-985F-9D40-A811-D6DE90C3D8D1}" type="slidenum">
              <a:rPr lang="en-US" smtClean="0"/>
              <a:t>21</a:t>
            </a:fld>
            <a:endParaRPr lang="en-US"/>
          </a:p>
        </p:txBody>
      </p:sp>
      <p:sp>
        <p:nvSpPr>
          <p:cNvPr id="12" name="Text Box 2">
            <a:extLst>
              <a:ext uri="{FF2B5EF4-FFF2-40B4-BE49-F238E27FC236}">
                <a16:creationId xmlns:a16="http://schemas.microsoft.com/office/drawing/2014/main" id="{90F8E8F2-930D-4FBB-BB45-B571A5BE6D4D}"/>
              </a:ext>
            </a:extLst>
          </p:cNvPr>
          <p:cNvSpPr txBox="1">
            <a:spLocks noChangeArrowheads="1"/>
          </p:cNvSpPr>
          <p:nvPr/>
        </p:nvSpPr>
        <p:spPr bwMode="auto">
          <a:xfrm>
            <a:off x="5613179" y="4791709"/>
            <a:ext cx="4905488" cy="1022786"/>
          </a:xfrm>
          <a:prstGeom prst="rect">
            <a:avLst/>
          </a:prstGeom>
          <a:solidFill>
            <a:srgbClr val="FFFFFF"/>
          </a:solidFill>
          <a:ln w="9525">
            <a:solidFill>
              <a:schemeClr val="tx1"/>
            </a:solidFill>
            <a:miter lim="800000"/>
            <a:headEnd/>
            <a:tailEnd/>
          </a:ln>
        </p:spPr>
        <p:txBody>
          <a:bodyPr rot="0" vert="horz" wrap="square" lIns="45720" tIns="45720" rIns="45720" bIns="45720" anchor="t" anchorCtr="0">
            <a:noAutofit/>
          </a:bodyPr>
          <a:lstStyle/>
          <a:p>
            <a:pPr>
              <a:lnSpc>
                <a:spcPct val="115000"/>
              </a:lnSpc>
              <a:spcAft>
                <a:spcPts val="600"/>
              </a:spcAft>
            </a:pPr>
            <a:r>
              <a:rPr lang="en-US" sz="2000" i="1" dirty="0">
                <a:latin typeface="Century Gothic" panose="020B0502020202020204" pitchFamily="34" charset="0"/>
                <a:ea typeface="Times New Roman" panose="02020603050405020304" pitchFamily="18" charset="0"/>
                <a:cs typeface="Times New Roman" panose="02020603050405020304" pitchFamily="18" charset="0"/>
              </a:rPr>
              <a:t>Randomly assigned launch date</a:t>
            </a:r>
          </a:p>
          <a:p>
            <a:pPr>
              <a:lnSpc>
                <a:spcPct val="115000"/>
              </a:lnSpc>
              <a:spcAft>
                <a:spcPts val="600"/>
              </a:spcAft>
            </a:pPr>
            <a:r>
              <a:rPr lang="en-US" sz="2000" i="1" dirty="0">
                <a:latin typeface="Century Gothic" panose="020B0502020202020204" pitchFamily="34" charset="0"/>
                <a:ea typeface="Times New Roman" panose="02020603050405020304" pitchFamily="18" charset="0"/>
                <a:cs typeface="Times New Roman" panose="02020603050405020304" pitchFamily="18" charset="0"/>
              </a:rPr>
              <a:t>EHR prompts on for adult PC patients </a:t>
            </a:r>
          </a:p>
        </p:txBody>
      </p:sp>
      <p:graphicFrame>
        <p:nvGraphicFramePr>
          <p:cNvPr id="15" name="Table 14">
            <a:extLst>
              <a:ext uri="{FF2B5EF4-FFF2-40B4-BE49-F238E27FC236}">
                <a16:creationId xmlns:a16="http://schemas.microsoft.com/office/drawing/2014/main" id="{43D1FE81-66B1-4B66-9B54-422C2FBA5559}"/>
              </a:ext>
            </a:extLst>
          </p:cNvPr>
          <p:cNvGraphicFramePr>
            <a:graphicFrameLocks noGrp="1"/>
          </p:cNvGraphicFramePr>
          <p:nvPr>
            <p:extLst>
              <p:ext uri="{D42A27DB-BD31-4B8C-83A1-F6EECF244321}">
                <p14:modId xmlns:p14="http://schemas.microsoft.com/office/powerpoint/2010/main" val="3473556544"/>
              </p:ext>
            </p:extLst>
          </p:nvPr>
        </p:nvGraphicFramePr>
        <p:xfrm>
          <a:off x="1722431" y="2330918"/>
          <a:ext cx="8767444" cy="2008887"/>
        </p:xfrm>
        <a:graphic>
          <a:graphicData uri="http://schemas.openxmlformats.org/drawingml/2006/table">
            <a:tbl>
              <a:tblPr firstRow="1" firstCol="1" bandRow="1">
                <a:tableStyleId>{5C22544A-7EE6-4342-B048-85BDC9FD1C3A}</a:tableStyleId>
              </a:tblPr>
              <a:tblGrid>
                <a:gridCol w="1598511">
                  <a:extLst>
                    <a:ext uri="{9D8B030D-6E8A-4147-A177-3AD203B41FA5}">
                      <a16:colId xmlns:a16="http://schemas.microsoft.com/office/drawing/2014/main" val="3471003215"/>
                    </a:ext>
                  </a:extLst>
                </a:gridCol>
                <a:gridCol w="841381">
                  <a:extLst>
                    <a:ext uri="{9D8B030D-6E8A-4147-A177-3AD203B41FA5}">
                      <a16:colId xmlns:a16="http://schemas.microsoft.com/office/drawing/2014/main" val="3301701472"/>
                    </a:ext>
                  </a:extLst>
                </a:gridCol>
                <a:gridCol w="1049467">
                  <a:extLst>
                    <a:ext uri="{9D8B030D-6E8A-4147-A177-3AD203B41FA5}">
                      <a16:colId xmlns:a16="http://schemas.microsoft.com/office/drawing/2014/main" val="3974151703"/>
                    </a:ext>
                  </a:extLst>
                </a:gridCol>
                <a:gridCol w="834816">
                  <a:extLst>
                    <a:ext uri="{9D8B030D-6E8A-4147-A177-3AD203B41FA5}">
                      <a16:colId xmlns:a16="http://schemas.microsoft.com/office/drawing/2014/main" val="1740632101"/>
                    </a:ext>
                  </a:extLst>
                </a:gridCol>
                <a:gridCol w="884187">
                  <a:extLst>
                    <a:ext uri="{9D8B030D-6E8A-4147-A177-3AD203B41FA5}">
                      <a16:colId xmlns:a16="http://schemas.microsoft.com/office/drawing/2014/main" val="3777402133"/>
                    </a:ext>
                  </a:extLst>
                </a:gridCol>
                <a:gridCol w="916049">
                  <a:extLst>
                    <a:ext uri="{9D8B030D-6E8A-4147-A177-3AD203B41FA5}">
                      <a16:colId xmlns:a16="http://schemas.microsoft.com/office/drawing/2014/main" val="3165263757"/>
                    </a:ext>
                  </a:extLst>
                </a:gridCol>
                <a:gridCol w="909677">
                  <a:extLst>
                    <a:ext uri="{9D8B030D-6E8A-4147-A177-3AD203B41FA5}">
                      <a16:colId xmlns:a16="http://schemas.microsoft.com/office/drawing/2014/main" val="3158818866"/>
                    </a:ext>
                  </a:extLst>
                </a:gridCol>
                <a:gridCol w="1733356">
                  <a:extLst>
                    <a:ext uri="{9D8B030D-6E8A-4147-A177-3AD203B41FA5}">
                      <a16:colId xmlns:a16="http://schemas.microsoft.com/office/drawing/2014/main" val="1336508790"/>
                    </a:ext>
                  </a:extLst>
                </a:gridCol>
              </a:tblGrid>
              <a:tr h="0">
                <a:tc gridSpan="8">
                  <a:txBody>
                    <a:bodyPr/>
                    <a:lstStyle/>
                    <a:p>
                      <a:pPr marL="0" marR="0" algn="ctr">
                        <a:lnSpc>
                          <a:spcPct val="115000"/>
                        </a:lnSpc>
                        <a:spcBef>
                          <a:spcPts val="0"/>
                        </a:spcBef>
                        <a:spcAft>
                          <a:spcPts val="0"/>
                        </a:spcAft>
                      </a:pPr>
                      <a:r>
                        <a:rPr lang="en-US" sz="2200" b="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Months</a:t>
                      </a:r>
                      <a:r>
                        <a:rPr lang="en-US" sz="2200" b="0" dirty="0">
                          <a:solidFill>
                            <a:srgbClr val="FF0000"/>
                          </a:solidFill>
                          <a:effectLst/>
                          <a:latin typeface="Century Gothic" panose="020B0502020202020204" pitchFamily="34" charset="0"/>
                          <a:ea typeface="Times New Roman" panose="02020603050405020304" pitchFamily="18" charset="0"/>
                          <a:cs typeface="Times New Roman" panose="02020603050405020304" pitchFamily="18" charset="0"/>
                        </a:rPr>
                        <a:t> </a:t>
                      </a:r>
                    </a:p>
                  </a:txBody>
                  <a:tcPr marL="68580" marR="68580" marT="0" marB="0" anchor="ctr">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pPr marL="0" marR="0" algn="ctr">
                        <a:lnSpc>
                          <a:spcPct val="115000"/>
                        </a:lnSpc>
                        <a:spcBef>
                          <a:spcPts val="0"/>
                        </a:spcBef>
                        <a:spcAft>
                          <a:spcPts val="0"/>
                        </a:spcAft>
                      </a:pPr>
                      <a:endParaRPr lang="en-US" sz="2400" b="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pPr marL="0" marR="0" algn="ctr">
                        <a:lnSpc>
                          <a:spcPct val="115000"/>
                        </a:lnSpc>
                        <a:spcBef>
                          <a:spcPts val="0"/>
                        </a:spcBef>
                        <a:spcAft>
                          <a:spcPts val="0"/>
                        </a:spcAft>
                      </a:pPr>
                      <a:endParaRPr lang="en-US" sz="2400" b="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algn="ctr">
                        <a:lnSpc>
                          <a:spcPct val="115000"/>
                        </a:lnSpc>
                        <a:spcBef>
                          <a:spcPts val="0"/>
                        </a:spcBef>
                        <a:spcAft>
                          <a:spcPts val="0"/>
                        </a:spcAft>
                      </a:pPr>
                      <a:endParaRPr lang="en-US" sz="2400" b="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986942270"/>
                  </a:ext>
                </a:extLst>
              </a:tr>
              <a:tr h="0">
                <a:tc>
                  <a:txBody>
                    <a:bodyPr/>
                    <a:lstStyle/>
                    <a:p>
                      <a:pPr marL="0" algn="ctr" defTabSz="432465" rtl="0" eaLnBrk="1" latinLnBrk="0" hangingPunct="1"/>
                      <a:r>
                        <a:rPr lang="en-US" sz="1600" b="0" kern="1200" dirty="0">
                          <a:solidFill>
                            <a:schemeClr val="tx1"/>
                          </a:solidFill>
                          <a:latin typeface="Century Gothic" panose="020B0502020202020204" pitchFamily="34" charset="0"/>
                          <a:ea typeface="+mn-ea"/>
                          <a:cs typeface="+mn-cs"/>
                        </a:rPr>
                        <a:t>Variable</a:t>
                      </a:r>
                      <a:endParaRPr lang="en-US" sz="2000" b="0" kern="1200" dirty="0">
                        <a:solidFill>
                          <a:schemeClr val="tx1"/>
                        </a:solidFill>
                        <a:latin typeface="Century Gothic" panose="020B0502020202020204"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solidFill>
                          <a:latin typeface="Century Gothic" panose="020B0502020202020204" pitchFamily="34" charset="0"/>
                        </a:rPr>
                        <a:t>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a:solidFill>
                            <a:schemeClr val="tx1"/>
                          </a:solidFill>
                          <a:latin typeface="Century Gothic" panose="020B0502020202020204" pitchFamily="34" charset="0"/>
                        </a:rPr>
                        <a:t>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a:solidFill>
                            <a:schemeClr val="tx1"/>
                          </a:solidFill>
                          <a:latin typeface="Century Gothic" panose="020B0502020202020204" pitchFamily="34" charset="0"/>
                        </a:rPr>
                        <a:t>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solidFill>
                          <a:latin typeface="Century Gothic" panose="020B0502020202020204" pitchFamily="34" charset="0"/>
                        </a:rPr>
                        <a:t>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solidFill>
                          <a:latin typeface="Century Gothic" panose="020B0502020202020204" pitchFamily="34" charset="0"/>
                        </a:rPr>
                        <a:t>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solidFill>
                          <a:latin typeface="Century Gothic" panose="020B0502020202020204" pitchFamily="34" charset="0"/>
                        </a:rPr>
                        <a:t>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2000" b="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Variable</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52736470"/>
                  </a:ext>
                </a:extLst>
              </a:tr>
              <a:tr h="0">
                <a:tc>
                  <a:txBody>
                    <a:bodyPr/>
                    <a:lstStyle/>
                    <a:p>
                      <a:pPr marL="0" algn="ctr" defTabSz="432465" rtl="0" eaLnBrk="1" latinLnBrk="0" hangingPunct="1"/>
                      <a:r>
                        <a:rPr lang="en-US" sz="2000" b="1" kern="1200" dirty="0">
                          <a:solidFill>
                            <a:schemeClr val="bg1"/>
                          </a:solidFill>
                          <a:latin typeface="Century Gothic" panose="020B0502020202020204" pitchFamily="34" charset="0"/>
                          <a:ea typeface="+mn-ea"/>
                          <a:cs typeface="+mn-cs"/>
                        </a:rPr>
                        <a:t>Phase 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gridSpan="2">
                  <a:txBody>
                    <a:bodyPr/>
                    <a:lstStyle/>
                    <a:p>
                      <a:pPr algn="ctr"/>
                      <a:r>
                        <a:rPr lang="en-US" sz="2000" b="1" dirty="0">
                          <a:solidFill>
                            <a:schemeClr val="bg1"/>
                          </a:solidFill>
                          <a:latin typeface="Century Gothic" panose="020B0502020202020204" pitchFamily="34" charset="0"/>
                        </a:rPr>
                        <a:t>Phase 2</a:t>
                      </a:r>
                    </a:p>
                  </a:txBody>
                  <a:tcPr marL="68580" marR="685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endParaRPr lang="en-US"/>
                    </a:p>
                  </a:txBody>
                  <a:tcPr/>
                </a:tc>
                <a:tc gridSpan="4">
                  <a:txBody>
                    <a:bodyPr/>
                    <a:lstStyle/>
                    <a:p>
                      <a:pPr marL="0" marR="0" lvl="0" indent="0" algn="ctr" defTabSz="432465" rtl="0" eaLnBrk="1" fontAlgn="auto" latinLnBrk="0" hangingPunct="1">
                        <a:lnSpc>
                          <a:spcPct val="100000"/>
                        </a:lnSpc>
                        <a:spcBef>
                          <a:spcPts val="0"/>
                        </a:spcBef>
                        <a:spcAft>
                          <a:spcPts val="0"/>
                        </a:spcAft>
                        <a:buClrTx/>
                        <a:buSzTx/>
                        <a:buFontTx/>
                        <a:buNone/>
                        <a:tabLst/>
                        <a:defRPr/>
                      </a:pPr>
                      <a:r>
                        <a:rPr lang="en-US" sz="2000" b="1" dirty="0">
                          <a:solidFill>
                            <a:schemeClr val="bg1"/>
                          </a:solidFill>
                          <a:latin typeface="Century Gothic" panose="020B0502020202020204" pitchFamily="34" charset="0"/>
                        </a:rPr>
                        <a:t>Phase 3</a:t>
                      </a:r>
                    </a:p>
                  </a:txBody>
                  <a:tcPr marL="68580" marR="685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2000" b="1"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Phase 4</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223237214"/>
                  </a:ext>
                </a:extLst>
              </a:tr>
              <a:tr h="0">
                <a:tc>
                  <a:txBody>
                    <a:bodyPr/>
                    <a:lstStyle/>
                    <a:p>
                      <a:pPr marL="0" marR="0" lvl="0" indent="0" algn="ctr" defTabSz="432465" rtl="0" eaLnBrk="1" fontAlgn="auto" latinLnBrk="0" hangingPunct="1">
                        <a:lnSpc>
                          <a:spcPct val="100000"/>
                        </a:lnSpc>
                        <a:spcBef>
                          <a:spcPts val="0"/>
                        </a:spcBef>
                        <a:spcAft>
                          <a:spcPts val="0"/>
                        </a:spcAft>
                        <a:buClrTx/>
                        <a:buSzTx/>
                        <a:buFontTx/>
                        <a:buNone/>
                        <a:tabLst/>
                        <a:defRPr/>
                      </a:pPr>
                      <a:endParaRPr lang="en-US" sz="2000" b="0" kern="1200" dirty="0">
                        <a:solidFill>
                          <a:schemeClr val="tx1"/>
                        </a:solidFill>
                        <a:latin typeface="Century Gothic" panose="020B0502020202020204" pitchFamily="34" charset="0"/>
                        <a:ea typeface="+mn-ea"/>
                        <a:cs typeface="+mn-cs"/>
                      </a:endParaRPr>
                    </a:p>
                    <a:p>
                      <a:pPr marL="0" marR="0" lvl="0" indent="0" algn="ctr" defTabSz="432465" rtl="0" eaLnBrk="1" fontAlgn="auto" latinLnBrk="0" hangingPunct="1">
                        <a:lnSpc>
                          <a:spcPct val="100000"/>
                        </a:lnSpc>
                        <a:spcBef>
                          <a:spcPts val="0"/>
                        </a:spcBef>
                        <a:spcAft>
                          <a:spcPts val="0"/>
                        </a:spcAft>
                        <a:buClrTx/>
                        <a:buSzTx/>
                        <a:buFontTx/>
                        <a:buNone/>
                        <a:tabLst/>
                        <a:defRPr/>
                      </a:pPr>
                      <a:r>
                        <a:rPr lang="en-US" sz="2000" b="0" kern="1200">
                          <a:solidFill>
                            <a:schemeClr val="tx1"/>
                          </a:solidFill>
                          <a:latin typeface="Century Gothic" panose="020B0502020202020204" pitchFamily="34" charset="0"/>
                          <a:ea typeface="+mn-ea"/>
                          <a:cs typeface="+mn-cs"/>
                        </a:rPr>
                        <a:t>Usual </a:t>
                      </a:r>
                      <a:r>
                        <a:rPr lang="en-US" sz="2000" b="0" kern="1200" dirty="0">
                          <a:solidFill>
                            <a:schemeClr val="tx1"/>
                          </a:solidFill>
                          <a:latin typeface="Century Gothic" panose="020B0502020202020204" pitchFamily="34" charset="0"/>
                          <a:ea typeface="+mn-ea"/>
                          <a:cs typeface="+mn-cs"/>
                        </a:rPr>
                        <a:t>care</a:t>
                      </a:r>
                    </a:p>
                    <a:p>
                      <a:pPr marL="0" algn="ctr" defTabSz="432465" rtl="0" eaLnBrk="1" latinLnBrk="0" hangingPunct="1"/>
                      <a:endParaRPr lang="en-US" sz="2000" b="0" kern="1200" dirty="0">
                        <a:solidFill>
                          <a:schemeClr val="tx1"/>
                        </a:solidFill>
                        <a:latin typeface="Century Gothic" panose="020B0502020202020204"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n-US" sz="2000" b="0" dirty="0">
                          <a:solidFill>
                            <a:schemeClr val="tx1"/>
                          </a:solidFill>
                          <a:latin typeface="Century Gothic" panose="020B0502020202020204" pitchFamily="34" charset="0"/>
                        </a:rPr>
                        <a:t>Preparation</a:t>
                      </a:r>
                      <a:endParaRPr lang="en-US" sz="2000" dirty="0">
                        <a:solidFill>
                          <a:schemeClr val="tx1"/>
                        </a:solidFill>
                        <a:latin typeface="Century Gothic" panose="020B0502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gridSpan="4">
                  <a:txBody>
                    <a:bodyPr/>
                    <a:lstStyle/>
                    <a:p>
                      <a:pPr algn="ctr"/>
                      <a:endParaRPr lang="en-US" sz="2000" b="0" dirty="0">
                        <a:solidFill>
                          <a:schemeClr val="tx1"/>
                        </a:solidFill>
                        <a:latin typeface="Century Gothic" panose="020B0502020202020204" pitchFamily="34" charset="0"/>
                      </a:endParaRPr>
                    </a:p>
                    <a:p>
                      <a:pPr algn="ctr"/>
                      <a:r>
                        <a:rPr lang="en-US" sz="2000" b="0" dirty="0">
                          <a:solidFill>
                            <a:schemeClr val="tx1"/>
                          </a:solidFill>
                          <a:latin typeface="Century Gothic" panose="020B0502020202020204" pitchFamily="34" charset="0"/>
                        </a:rPr>
                        <a:t>Active Implementation </a:t>
                      </a:r>
                    </a:p>
                    <a:p>
                      <a:pPr algn="ctr"/>
                      <a:endParaRPr lang="en-US" sz="2000" dirty="0">
                        <a:solidFill>
                          <a:schemeClr val="tx1"/>
                        </a:solidFill>
                        <a:latin typeface="Century Gothic" panose="020B0502020202020204" pitchFamily="34" charset="0"/>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endParaRPr lang="en-US" sz="2000" b="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2000" b="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Sustainment</a:t>
                      </a:r>
                      <a:endParaRPr lang="en-US" sz="2000" kern="1200" dirty="0">
                        <a:solidFill>
                          <a:schemeClr val="tx1"/>
                        </a:solidFill>
                        <a:effectLst/>
                        <a:latin typeface="Century Gothic" panose="020B0502020202020204" pitchFamily="34" charset="0"/>
                        <a:ea typeface="+mn-ea"/>
                        <a:cs typeface="+mn-cs"/>
                      </a:endParaRPr>
                    </a:p>
                    <a:p>
                      <a:pPr marL="0" marR="0" algn="ctr">
                        <a:lnSpc>
                          <a:spcPct val="115000"/>
                        </a:lnSpc>
                        <a:spcBef>
                          <a:spcPts val="0"/>
                        </a:spcBef>
                        <a:spcAft>
                          <a:spcPts val="0"/>
                        </a:spcAft>
                      </a:pPr>
                      <a:endParaRPr lang="en-US" sz="2000" kern="1200" dirty="0">
                        <a:solidFill>
                          <a:schemeClr val="tx1"/>
                        </a:solidFill>
                        <a:effectLst/>
                        <a:latin typeface="Century Gothic" panose="020B0502020202020204"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47212213"/>
                  </a:ext>
                </a:extLst>
              </a:tr>
            </a:tbl>
          </a:graphicData>
        </a:graphic>
      </p:graphicFrame>
      <p:cxnSp>
        <p:nvCxnSpPr>
          <p:cNvPr id="20" name="Connector: Elbow 19">
            <a:extLst>
              <a:ext uri="{FF2B5EF4-FFF2-40B4-BE49-F238E27FC236}">
                <a16:creationId xmlns:a16="http://schemas.microsoft.com/office/drawing/2014/main" id="{80575312-535C-4ACC-83A1-20C8E389EAA8}"/>
              </a:ext>
            </a:extLst>
          </p:cNvPr>
          <p:cNvCxnSpPr>
            <a:cxnSpLocks/>
          </p:cNvCxnSpPr>
          <p:nvPr/>
        </p:nvCxnSpPr>
        <p:spPr>
          <a:xfrm rot="10800000">
            <a:off x="5204404" y="4594120"/>
            <a:ext cx="419535" cy="467728"/>
          </a:xfrm>
          <a:prstGeom prst="bentConnector2">
            <a:avLst/>
          </a:prstGeom>
          <a:ln w="28575">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9887572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Implementation: 4 Phases Each Site</a:t>
            </a:r>
          </a:p>
        </p:txBody>
      </p:sp>
      <p:sp>
        <p:nvSpPr>
          <p:cNvPr id="5" name="Slide Number Placeholder 4"/>
          <p:cNvSpPr>
            <a:spLocks noGrp="1"/>
          </p:cNvSpPr>
          <p:nvPr>
            <p:ph type="sldNum" sz="quarter" idx="12"/>
          </p:nvPr>
        </p:nvSpPr>
        <p:spPr/>
        <p:txBody>
          <a:bodyPr/>
          <a:lstStyle/>
          <a:p>
            <a:fld id="{A0C21F26-985F-9D40-A811-D6DE90C3D8D1}" type="slidenum">
              <a:rPr lang="en-US" smtClean="0"/>
              <a:t>22</a:t>
            </a:fld>
            <a:endParaRPr lang="en-US"/>
          </a:p>
        </p:txBody>
      </p:sp>
      <p:sp>
        <p:nvSpPr>
          <p:cNvPr id="12" name="Text Box 2">
            <a:extLst>
              <a:ext uri="{FF2B5EF4-FFF2-40B4-BE49-F238E27FC236}">
                <a16:creationId xmlns:a16="http://schemas.microsoft.com/office/drawing/2014/main" id="{90F8E8F2-930D-4FBB-BB45-B571A5BE6D4D}"/>
              </a:ext>
            </a:extLst>
          </p:cNvPr>
          <p:cNvSpPr txBox="1">
            <a:spLocks noChangeArrowheads="1"/>
          </p:cNvSpPr>
          <p:nvPr/>
        </p:nvSpPr>
        <p:spPr bwMode="auto">
          <a:xfrm>
            <a:off x="5613179" y="4791709"/>
            <a:ext cx="4905488" cy="1022786"/>
          </a:xfrm>
          <a:prstGeom prst="rect">
            <a:avLst/>
          </a:prstGeom>
          <a:solidFill>
            <a:srgbClr val="FFFFFF"/>
          </a:solidFill>
          <a:ln w="9525">
            <a:solidFill>
              <a:schemeClr val="tx1"/>
            </a:solidFill>
            <a:miter lim="800000"/>
            <a:headEnd/>
            <a:tailEnd/>
          </a:ln>
        </p:spPr>
        <p:txBody>
          <a:bodyPr rot="0" vert="horz" wrap="square" lIns="45720" tIns="45720" rIns="45720" bIns="45720" anchor="t" anchorCtr="0">
            <a:noAutofit/>
          </a:bodyPr>
          <a:lstStyle/>
          <a:p>
            <a:pPr>
              <a:lnSpc>
                <a:spcPct val="115000"/>
              </a:lnSpc>
              <a:spcAft>
                <a:spcPts val="600"/>
              </a:spcAft>
            </a:pPr>
            <a:r>
              <a:rPr lang="en-US" sz="2000" i="1" dirty="0">
                <a:latin typeface="Century Gothic" panose="020B0502020202020204" pitchFamily="34" charset="0"/>
                <a:ea typeface="Times New Roman" panose="02020603050405020304" pitchFamily="18" charset="0"/>
                <a:cs typeface="Times New Roman" panose="02020603050405020304" pitchFamily="18" charset="0"/>
              </a:rPr>
              <a:t>Randomly assigned launch date</a:t>
            </a:r>
          </a:p>
          <a:p>
            <a:pPr>
              <a:lnSpc>
                <a:spcPct val="115000"/>
              </a:lnSpc>
              <a:spcAft>
                <a:spcPts val="600"/>
              </a:spcAft>
            </a:pPr>
            <a:r>
              <a:rPr lang="en-US" sz="2000" i="1" dirty="0">
                <a:latin typeface="Century Gothic" panose="020B0502020202020204" pitchFamily="34" charset="0"/>
                <a:ea typeface="Times New Roman" panose="02020603050405020304" pitchFamily="18" charset="0"/>
                <a:cs typeface="Times New Roman" panose="02020603050405020304" pitchFamily="18" charset="0"/>
              </a:rPr>
              <a:t>EHR prompts on for adult PC patients </a:t>
            </a:r>
          </a:p>
        </p:txBody>
      </p:sp>
      <p:graphicFrame>
        <p:nvGraphicFramePr>
          <p:cNvPr id="15" name="Table 14">
            <a:extLst>
              <a:ext uri="{FF2B5EF4-FFF2-40B4-BE49-F238E27FC236}">
                <a16:creationId xmlns:a16="http://schemas.microsoft.com/office/drawing/2014/main" id="{43D1FE81-66B1-4B66-9B54-422C2FBA5559}"/>
              </a:ext>
            </a:extLst>
          </p:cNvPr>
          <p:cNvGraphicFramePr>
            <a:graphicFrameLocks noGrp="1"/>
          </p:cNvGraphicFramePr>
          <p:nvPr>
            <p:extLst>
              <p:ext uri="{D42A27DB-BD31-4B8C-83A1-F6EECF244321}">
                <p14:modId xmlns:p14="http://schemas.microsoft.com/office/powerpoint/2010/main" val="310842108"/>
              </p:ext>
            </p:extLst>
          </p:nvPr>
        </p:nvGraphicFramePr>
        <p:xfrm>
          <a:off x="1722431" y="2330918"/>
          <a:ext cx="8767444" cy="2008887"/>
        </p:xfrm>
        <a:graphic>
          <a:graphicData uri="http://schemas.openxmlformats.org/drawingml/2006/table">
            <a:tbl>
              <a:tblPr firstRow="1" firstCol="1" bandRow="1">
                <a:tableStyleId>{5C22544A-7EE6-4342-B048-85BDC9FD1C3A}</a:tableStyleId>
              </a:tblPr>
              <a:tblGrid>
                <a:gridCol w="1598511">
                  <a:extLst>
                    <a:ext uri="{9D8B030D-6E8A-4147-A177-3AD203B41FA5}">
                      <a16:colId xmlns:a16="http://schemas.microsoft.com/office/drawing/2014/main" val="3471003215"/>
                    </a:ext>
                  </a:extLst>
                </a:gridCol>
                <a:gridCol w="841381">
                  <a:extLst>
                    <a:ext uri="{9D8B030D-6E8A-4147-A177-3AD203B41FA5}">
                      <a16:colId xmlns:a16="http://schemas.microsoft.com/office/drawing/2014/main" val="3301701472"/>
                    </a:ext>
                  </a:extLst>
                </a:gridCol>
                <a:gridCol w="1049467">
                  <a:extLst>
                    <a:ext uri="{9D8B030D-6E8A-4147-A177-3AD203B41FA5}">
                      <a16:colId xmlns:a16="http://schemas.microsoft.com/office/drawing/2014/main" val="3974151703"/>
                    </a:ext>
                  </a:extLst>
                </a:gridCol>
                <a:gridCol w="834816">
                  <a:extLst>
                    <a:ext uri="{9D8B030D-6E8A-4147-A177-3AD203B41FA5}">
                      <a16:colId xmlns:a16="http://schemas.microsoft.com/office/drawing/2014/main" val="1740632101"/>
                    </a:ext>
                  </a:extLst>
                </a:gridCol>
                <a:gridCol w="884187">
                  <a:extLst>
                    <a:ext uri="{9D8B030D-6E8A-4147-A177-3AD203B41FA5}">
                      <a16:colId xmlns:a16="http://schemas.microsoft.com/office/drawing/2014/main" val="3777402133"/>
                    </a:ext>
                  </a:extLst>
                </a:gridCol>
                <a:gridCol w="916049">
                  <a:extLst>
                    <a:ext uri="{9D8B030D-6E8A-4147-A177-3AD203B41FA5}">
                      <a16:colId xmlns:a16="http://schemas.microsoft.com/office/drawing/2014/main" val="3165263757"/>
                    </a:ext>
                  </a:extLst>
                </a:gridCol>
                <a:gridCol w="909677">
                  <a:extLst>
                    <a:ext uri="{9D8B030D-6E8A-4147-A177-3AD203B41FA5}">
                      <a16:colId xmlns:a16="http://schemas.microsoft.com/office/drawing/2014/main" val="3158818866"/>
                    </a:ext>
                  </a:extLst>
                </a:gridCol>
                <a:gridCol w="1733356">
                  <a:extLst>
                    <a:ext uri="{9D8B030D-6E8A-4147-A177-3AD203B41FA5}">
                      <a16:colId xmlns:a16="http://schemas.microsoft.com/office/drawing/2014/main" val="1336508790"/>
                    </a:ext>
                  </a:extLst>
                </a:gridCol>
              </a:tblGrid>
              <a:tr h="0">
                <a:tc gridSpan="8">
                  <a:txBody>
                    <a:bodyPr/>
                    <a:lstStyle/>
                    <a:p>
                      <a:pPr marL="0" marR="0" algn="ctr">
                        <a:lnSpc>
                          <a:spcPct val="115000"/>
                        </a:lnSpc>
                        <a:spcBef>
                          <a:spcPts val="0"/>
                        </a:spcBef>
                        <a:spcAft>
                          <a:spcPts val="0"/>
                        </a:spcAft>
                      </a:pPr>
                      <a:r>
                        <a:rPr lang="en-US" sz="2200" b="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Months</a:t>
                      </a:r>
                      <a:r>
                        <a:rPr lang="en-US" sz="2200" b="0" dirty="0">
                          <a:solidFill>
                            <a:srgbClr val="FF0000"/>
                          </a:solidFill>
                          <a:effectLst/>
                          <a:latin typeface="Century Gothic" panose="020B0502020202020204" pitchFamily="34" charset="0"/>
                          <a:ea typeface="Times New Roman" panose="02020603050405020304" pitchFamily="18" charset="0"/>
                          <a:cs typeface="Times New Roman" panose="02020603050405020304" pitchFamily="18" charset="0"/>
                        </a:rPr>
                        <a:t> </a:t>
                      </a:r>
                    </a:p>
                  </a:txBody>
                  <a:tcPr marL="68580" marR="68580" marT="0" marB="0" anchor="ctr">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pPr marL="0" marR="0" algn="ctr">
                        <a:lnSpc>
                          <a:spcPct val="115000"/>
                        </a:lnSpc>
                        <a:spcBef>
                          <a:spcPts val="0"/>
                        </a:spcBef>
                        <a:spcAft>
                          <a:spcPts val="0"/>
                        </a:spcAft>
                      </a:pPr>
                      <a:endParaRPr lang="en-US" sz="2400" b="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pPr marL="0" marR="0" algn="ctr">
                        <a:lnSpc>
                          <a:spcPct val="115000"/>
                        </a:lnSpc>
                        <a:spcBef>
                          <a:spcPts val="0"/>
                        </a:spcBef>
                        <a:spcAft>
                          <a:spcPts val="0"/>
                        </a:spcAft>
                      </a:pPr>
                      <a:endParaRPr lang="en-US" sz="2400" b="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algn="ctr">
                        <a:lnSpc>
                          <a:spcPct val="115000"/>
                        </a:lnSpc>
                        <a:spcBef>
                          <a:spcPts val="0"/>
                        </a:spcBef>
                        <a:spcAft>
                          <a:spcPts val="0"/>
                        </a:spcAft>
                      </a:pPr>
                      <a:endParaRPr lang="en-US" sz="2400" b="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986942270"/>
                  </a:ext>
                </a:extLst>
              </a:tr>
              <a:tr h="0">
                <a:tc>
                  <a:txBody>
                    <a:bodyPr/>
                    <a:lstStyle/>
                    <a:p>
                      <a:pPr marL="0" algn="ctr" defTabSz="432465" rtl="0" eaLnBrk="1" latinLnBrk="0" hangingPunct="1"/>
                      <a:r>
                        <a:rPr lang="en-US" sz="1600" b="0" kern="1200" dirty="0">
                          <a:solidFill>
                            <a:schemeClr val="tx1"/>
                          </a:solidFill>
                          <a:latin typeface="Century Gothic" panose="020B0502020202020204" pitchFamily="34" charset="0"/>
                          <a:ea typeface="+mn-ea"/>
                          <a:cs typeface="+mn-cs"/>
                        </a:rPr>
                        <a:t>Variable</a:t>
                      </a:r>
                      <a:endParaRPr lang="en-US" sz="2000" b="0" kern="1200" dirty="0">
                        <a:solidFill>
                          <a:schemeClr val="tx1"/>
                        </a:solidFill>
                        <a:latin typeface="Century Gothic" panose="020B0502020202020204"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solidFill>
                          <a:latin typeface="Century Gothic" panose="020B0502020202020204" pitchFamily="34" charset="0"/>
                        </a:rPr>
                        <a:t>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a:solidFill>
                            <a:schemeClr val="tx1"/>
                          </a:solidFill>
                          <a:latin typeface="Century Gothic" panose="020B0502020202020204" pitchFamily="34" charset="0"/>
                        </a:rPr>
                        <a:t>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a:solidFill>
                            <a:schemeClr val="tx1"/>
                          </a:solidFill>
                          <a:latin typeface="Century Gothic" panose="020B0502020202020204" pitchFamily="34" charset="0"/>
                        </a:rPr>
                        <a:t>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solidFill>
                          <a:latin typeface="Century Gothic" panose="020B0502020202020204" pitchFamily="34" charset="0"/>
                        </a:rPr>
                        <a:t>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solidFill>
                          <a:latin typeface="Century Gothic" panose="020B0502020202020204" pitchFamily="34" charset="0"/>
                        </a:rPr>
                        <a:t>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solidFill>
                          <a:latin typeface="Century Gothic" panose="020B0502020202020204" pitchFamily="34" charset="0"/>
                        </a:rPr>
                        <a:t>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2000" b="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Variable</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52736470"/>
                  </a:ext>
                </a:extLst>
              </a:tr>
              <a:tr h="0">
                <a:tc>
                  <a:txBody>
                    <a:bodyPr/>
                    <a:lstStyle/>
                    <a:p>
                      <a:pPr marL="0" algn="ctr" defTabSz="432465" rtl="0" eaLnBrk="1" latinLnBrk="0" hangingPunct="1"/>
                      <a:r>
                        <a:rPr lang="en-US" sz="2000" b="1" kern="1200" dirty="0">
                          <a:solidFill>
                            <a:schemeClr val="bg1"/>
                          </a:solidFill>
                          <a:latin typeface="Century Gothic" panose="020B0502020202020204" pitchFamily="34" charset="0"/>
                          <a:ea typeface="+mn-ea"/>
                          <a:cs typeface="+mn-cs"/>
                        </a:rPr>
                        <a:t>Phase 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gridSpan="2">
                  <a:txBody>
                    <a:bodyPr/>
                    <a:lstStyle/>
                    <a:p>
                      <a:pPr algn="ctr"/>
                      <a:r>
                        <a:rPr lang="en-US" sz="2000" b="1" dirty="0">
                          <a:solidFill>
                            <a:schemeClr val="bg1"/>
                          </a:solidFill>
                          <a:latin typeface="Century Gothic" panose="020B0502020202020204" pitchFamily="34" charset="0"/>
                        </a:rPr>
                        <a:t>Phase 2</a:t>
                      </a:r>
                    </a:p>
                  </a:txBody>
                  <a:tcPr marL="68580" marR="685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endParaRPr lang="en-US"/>
                    </a:p>
                  </a:txBody>
                  <a:tcPr/>
                </a:tc>
                <a:tc gridSpan="4">
                  <a:txBody>
                    <a:bodyPr/>
                    <a:lstStyle/>
                    <a:p>
                      <a:pPr marL="0" marR="0" lvl="0" indent="0" algn="ctr" defTabSz="432465" rtl="0" eaLnBrk="1" fontAlgn="auto" latinLnBrk="0" hangingPunct="1">
                        <a:lnSpc>
                          <a:spcPct val="100000"/>
                        </a:lnSpc>
                        <a:spcBef>
                          <a:spcPts val="0"/>
                        </a:spcBef>
                        <a:spcAft>
                          <a:spcPts val="0"/>
                        </a:spcAft>
                        <a:buClrTx/>
                        <a:buSzTx/>
                        <a:buFontTx/>
                        <a:buNone/>
                        <a:tabLst/>
                        <a:defRPr/>
                      </a:pPr>
                      <a:r>
                        <a:rPr lang="en-US" sz="2000" b="1" dirty="0">
                          <a:solidFill>
                            <a:schemeClr val="bg1"/>
                          </a:solidFill>
                          <a:latin typeface="Century Gothic" panose="020B0502020202020204" pitchFamily="34" charset="0"/>
                        </a:rPr>
                        <a:t>Phase 3</a:t>
                      </a:r>
                    </a:p>
                  </a:txBody>
                  <a:tcPr marL="68580" marR="685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2000" b="1"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Phase 4</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223237214"/>
                  </a:ext>
                </a:extLst>
              </a:tr>
              <a:tr h="0">
                <a:tc>
                  <a:txBody>
                    <a:bodyPr/>
                    <a:lstStyle/>
                    <a:p>
                      <a:pPr marL="0" marR="0" lvl="0" indent="0" algn="ctr" defTabSz="432465" rtl="0" eaLnBrk="1" fontAlgn="auto" latinLnBrk="0" hangingPunct="1">
                        <a:lnSpc>
                          <a:spcPct val="100000"/>
                        </a:lnSpc>
                        <a:spcBef>
                          <a:spcPts val="0"/>
                        </a:spcBef>
                        <a:spcAft>
                          <a:spcPts val="0"/>
                        </a:spcAft>
                        <a:buClrTx/>
                        <a:buSzTx/>
                        <a:buFontTx/>
                        <a:buNone/>
                        <a:tabLst/>
                        <a:defRPr/>
                      </a:pPr>
                      <a:endParaRPr lang="en-US" sz="2000" b="0" kern="1200" dirty="0">
                        <a:solidFill>
                          <a:schemeClr val="tx1"/>
                        </a:solidFill>
                        <a:latin typeface="Century Gothic" panose="020B0502020202020204" pitchFamily="34" charset="0"/>
                        <a:ea typeface="+mn-ea"/>
                        <a:cs typeface="+mn-cs"/>
                      </a:endParaRPr>
                    </a:p>
                    <a:p>
                      <a:pPr marL="0" marR="0" lvl="0" indent="0" algn="ctr" defTabSz="432465" rtl="0" eaLnBrk="1" fontAlgn="auto" latinLnBrk="0" hangingPunct="1">
                        <a:lnSpc>
                          <a:spcPct val="100000"/>
                        </a:lnSpc>
                        <a:spcBef>
                          <a:spcPts val="0"/>
                        </a:spcBef>
                        <a:spcAft>
                          <a:spcPts val="0"/>
                        </a:spcAft>
                        <a:buClrTx/>
                        <a:buSzTx/>
                        <a:buFontTx/>
                        <a:buNone/>
                        <a:tabLst/>
                        <a:defRPr/>
                      </a:pPr>
                      <a:r>
                        <a:rPr lang="en-US" sz="2000" b="1" kern="1200" dirty="0">
                          <a:solidFill>
                            <a:srgbClr val="FF0000"/>
                          </a:solidFill>
                          <a:latin typeface="Century Gothic" panose="020B0502020202020204" pitchFamily="34" charset="0"/>
                          <a:ea typeface="+mn-ea"/>
                          <a:cs typeface="+mn-cs"/>
                        </a:rPr>
                        <a:t>Usual care</a:t>
                      </a:r>
                    </a:p>
                    <a:p>
                      <a:pPr marL="0" algn="ctr" defTabSz="432465" rtl="0" eaLnBrk="1" latinLnBrk="0" hangingPunct="1"/>
                      <a:endParaRPr lang="en-US" sz="2000" b="0" kern="1200" dirty="0">
                        <a:solidFill>
                          <a:schemeClr val="tx1"/>
                        </a:solidFill>
                        <a:latin typeface="Century Gothic" panose="020B0502020202020204"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n-US" sz="2000" b="0" dirty="0">
                          <a:solidFill>
                            <a:schemeClr val="tx1"/>
                          </a:solidFill>
                          <a:latin typeface="Century Gothic" panose="020B0502020202020204" pitchFamily="34" charset="0"/>
                        </a:rPr>
                        <a:t>Preparation</a:t>
                      </a:r>
                      <a:endParaRPr lang="en-US" sz="2000" dirty="0">
                        <a:solidFill>
                          <a:schemeClr val="tx1"/>
                        </a:solidFill>
                        <a:latin typeface="Century Gothic" panose="020B0502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gridSpan="4">
                  <a:txBody>
                    <a:bodyPr/>
                    <a:lstStyle/>
                    <a:p>
                      <a:pPr algn="ctr"/>
                      <a:endParaRPr lang="en-US" sz="2000" b="0" dirty="0">
                        <a:solidFill>
                          <a:schemeClr val="tx1"/>
                        </a:solidFill>
                        <a:latin typeface="Century Gothic" panose="020B0502020202020204" pitchFamily="34" charset="0"/>
                      </a:endParaRPr>
                    </a:p>
                    <a:p>
                      <a:pPr algn="ctr"/>
                      <a:r>
                        <a:rPr lang="en-US" sz="2000" b="0" dirty="0">
                          <a:solidFill>
                            <a:schemeClr val="tx1"/>
                          </a:solidFill>
                          <a:latin typeface="Century Gothic" panose="020B0502020202020204" pitchFamily="34" charset="0"/>
                        </a:rPr>
                        <a:t>Active Implementation </a:t>
                      </a:r>
                    </a:p>
                    <a:p>
                      <a:pPr algn="ctr"/>
                      <a:endParaRPr lang="en-US" sz="2000" dirty="0">
                        <a:solidFill>
                          <a:schemeClr val="tx1"/>
                        </a:solidFill>
                        <a:latin typeface="Century Gothic" panose="020B0502020202020204" pitchFamily="34" charset="0"/>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endParaRPr lang="en-US" sz="2000" b="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2000" b="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Sustainment</a:t>
                      </a:r>
                      <a:endParaRPr lang="en-US" sz="2000" kern="1200" dirty="0">
                        <a:solidFill>
                          <a:schemeClr val="tx1"/>
                        </a:solidFill>
                        <a:effectLst/>
                        <a:latin typeface="Century Gothic" panose="020B0502020202020204" pitchFamily="34" charset="0"/>
                        <a:ea typeface="+mn-ea"/>
                        <a:cs typeface="+mn-cs"/>
                      </a:endParaRPr>
                    </a:p>
                    <a:p>
                      <a:pPr marL="0" marR="0" algn="ctr">
                        <a:lnSpc>
                          <a:spcPct val="115000"/>
                        </a:lnSpc>
                        <a:spcBef>
                          <a:spcPts val="0"/>
                        </a:spcBef>
                        <a:spcAft>
                          <a:spcPts val="0"/>
                        </a:spcAft>
                      </a:pPr>
                      <a:endParaRPr lang="en-US" sz="2000" kern="1200" dirty="0">
                        <a:solidFill>
                          <a:schemeClr val="tx1"/>
                        </a:solidFill>
                        <a:effectLst/>
                        <a:latin typeface="Century Gothic" panose="020B0502020202020204"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47212213"/>
                  </a:ext>
                </a:extLst>
              </a:tr>
            </a:tbl>
          </a:graphicData>
        </a:graphic>
      </p:graphicFrame>
      <p:cxnSp>
        <p:nvCxnSpPr>
          <p:cNvPr id="20" name="Connector: Elbow 19">
            <a:extLst>
              <a:ext uri="{FF2B5EF4-FFF2-40B4-BE49-F238E27FC236}">
                <a16:creationId xmlns:a16="http://schemas.microsoft.com/office/drawing/2014/main" id="{80575312-535C-4ACC-83A1-20C8E389EAA8}"/>
              </a:ext>
            </a:extLst>
          </p:cNvPr>
          <p:cNvCxnSpPr>
            <a:cxnSpLocks/>
          </p:cNvCxnSpPr>
          <p:nvPr/>
        </p:nvCxnSpPr>
        <p:spPr>
          <a:xfrm rot="10800000">
            <a:off x="5204404" y="4594120"/>
            <a:ext cx="419535" cy="467728"/>
          </a:xfrm>
          <a:prstGeom prst="bentConnector2">
            <a:avLst/>
          </a:prstGeom>
          <a:ln w="28575">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2094228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Implementation: 4 Phases Each Site</a:t>
            </a:r>
          </a:p>
        </p:txBody>
      </p:sp>
      <p:sp>
        <p:nvSpPr>
          <p:cNvPr id="5" name="Slide Number Placeholder 4"/>
          <p:cNvSpPr>
            <a:spLocks noGrp="1"/>
          </p:cNvSpPr>
          <p:nvPr>
            <p:ph type="sldNum" sz="quarter" idx="12"/>
          </p:nvPr>
        </p:nvSpPr>
        <p:spPr/>
        <p:txBody>
          <a:bodyPr/>
          <a:lstStyle/>
          <a:p>
            <a:fld id="{A0C21F26-985F-9D40-A811-D6DE90C3D8D1}" type="slidenum">
              <a:rPr lang="en-US" smtClean="0"/>
              <a:t>23</a:t>
            </a:fld>
            <a:endParaRPr lang="en-US"/>
          </a:p>
        </p:txBody>
      </p:sp>
      <p:sp>
        <p:nvSpPr>
          <p:cNvPr id="12" name="Text Box 2">
            <a:extLst>
              <a:ext uri="{FF2B5EF4-FFF2-40B4-BE49-F238E27FC236}">
                <a16:creationId xmlns:a16="http://schemas.microsoft.com/office/drawing/2014/main" id="{90F8E8F2-930D-4FBB-BB45-B571A5BE6D4D}"/>
              </a:ext>
            </a:extLst>
          </p:cNvPr>
          <p:cNvSpPr txBox="1">
            <a:spLocks noChangeArrowheads="1"/>
          </p:cNvSpPr>
          <p:nvPr/>
        </p:nvSpPr>
        <p:spPr bwMode="auto">
          <a:xfrm>
            <a:off x="5613179" y="4791709"/>
            <a:ext cx="4905488" cy="1022786"/>
          </a:xfrm>
          <a:prstGeom prst="rect">
            <a:avLst/>
          </a:prstGeom>
          <a:solidFill>
            <a:srgbClr val="FFFFFF"/>
          </a:solidFill>
          <a:ln w="9525">
            <a:solidFill>
              <a:schemeClr val="tx1"/>
            </a:solidFill>
            <a:miter lim="800000"/>
            <a:headEnd/>
            <a:tailEnd/>
          </a:ln>
        </p:spPr>
        <p:txBody>
          <a:bodyPr rot="0" vert="horz" wrap="square" lIns="45720" tIns="45720" rIns="45720" bIns="45720" anchor="t" anchorCtr="0">
            <a:noAutofit/>
          </a:bodyPr>
          <a:lstStyle/>
          <a:p>
            <a:pPr>
              <a:lnSpc>
                <a:spcPct val="115000"/>
              </a:lnSpc>
              <a:spcAft>
                <a:spcPts val="600"/>
              </a:spcAft>
            </a:pPr>
            <a:r>
              <a:rPr lang="en-US" sz="2000" i="1" dirty="0">
                <a:latin typeface="Century Gothic" panose="020B0502020202020204" pitchFamily="34" charset="0"/>
                <a:ea typeface="Times New Roman" panose="02020603050405020304" pitchFamily="18" charset="0"/>
                <a:cs typeface="Times New Roman" panose="02020603050405020304" pitchFamily="18" charset="0"/>
              </a:rPr>
              <a:t>Randomly assigned launch date</a:t>
            </a:r>
          </a:p>
          <a:p>
            <a:pPr>
              <a:lnSpc>
                <a:spcPct val="115000"/>
              </a:lnSpc>
              <a:spcAft>
                <a:spcPts val="600"/>
              </a:spcAft>
            </a:pPr>
            <a:r>
              <a:rPr lang="en-US" sz="2000" i="1" dirty="0">
                <a:latin typeface="Century Gothic" panose="020B0502020202020204" pitchFamily="34" charset="0"/>
                <a:ea typeface="Times New Roman" panose="02020603050405020304" pitchFamily="18" charset="0"/>
                <a:cs typeface="Times New Roman" panose="02020603050405020304" pitchFamily="18" charset="0"/>
              </a:rPr>
              <a:t>EHR prompts on for adult PC patients </a:t>
            </a:r>
          </a:p>
        </p:txBody>
      </p:sp>
      <p:graphicFrame>
        <p:nvGraphicFramePr>
          <p:cNvPr id="15" name="Table 14">
            <a:extLst>
              <a:ext uri="{FF2B5EF4-FFF2-40B4-BE49-F238E27FC236}">
                <a16:creationId xmlns:a16="http://schemas.microsoft.com/office/drawing/2014/main" id="{43D1FE81-66B1-4B66-9B54-422C2FBA5559}"/>
              </a:ext>
            </a:extLst>
          </p:cNvPr>
          <p:cNvGraphicFramePr>
            <a:graphicFrameLocks noGrp="1"/>
          </p:cNvGraphicFramePr>
          <p:nvPr>
            <p:extLst>
              <p:ext uri="{D42A27DB-BD31-4B8C-83A1-F6EECF244321}">
                <p14:modId xmlns:p14="http://schemas.microsoft.com/office/powerpoint/2010/main" val="678590760"/>
              </p:ext>
            </p:extLst>
          </p:nvPr>
        </p:nvGraphicFramePr>
        <p:xfrm>
          <a:off x="1722431" y="2330918"/>
          <a:ext cx="8767444" cy="2008887"/>
        </p:xfrm>
        <a:graphic>
          <a:graphicData uri="http://schemas.openxmlformats.org/drawingml/2006/table">
            <a:tbl>
              <a:tblPr firstRow="1" firstCol="1" bandRow="1">
                <a:tableStyleId>{5C22544A-7EE6-4342-B048-85BDC9FD1C3A}</a:tableStyleId>
              </a:tblPr>
              <a:tblGrid>
                <a:gridCol w="1598511">
                  <a:extLst>
                    <a:ext uri="{9D8B030D-6E8A-4147-A177-3AD203B41FA5}">
                      <a16:colId xmlns:a16="http://schemas.microsoft.com/office/drawing/2014/main" val="3471003215"/>
                    </a:ext>
                  </a:extLst>
                </a:gridCol>
                <a:gridCol w="841381">
                  <a:extLst>
                    <a:ext uri="{9D8B030D-6E8A-4147-A177-3AD203B41FA5}">
                      <a16:colId xmlns:a16="http://schemas.microsoft.com/office/drawing/2014/main" val="3301701472"/>
                    </a:ext>
                  </a:extLst>
                </a:gridCol>
                <a:gridCol w="1049467">
                  <a:extLst>
                    <a:ext uri="{9D8B030D-6E8A-4147-A177-3AD203B41FA5}">
                      <a16:colId xmlns:a16="http://schemas.microsoft.com/office/drawing/2014/main" val="3974151703"/>
                    </a:ext>
                  </a:extLst>
                </a:gridCol>
                <a:gridCol w="834816">
                  <a:extLst>
                    <a:ext uri="{9D8B030D-6E8A-4147-A177-3AD203B41FA5}">
                      <a16:colId xmlns:a16="http://schemas.microsoft.com/office/drawing/2014/main" val="1740632101"/>
                    </a:ext>
                  </a:extLst>
                </a:gridCol>
                <a:gridCol w="884187">
                  <a:extLst>
                    <a:ext uri="{9D8B030D-6E8A-4147-A177-3AD203B41FA5}">
                      <a16:colId xmlns:a16="http://schemas.microsoft.com/office/drawing/2014/main" val="3777402133"/>
                    </a:ext>
                  </a:extLst>
                </a:gridCol>
                <a:gridCol w="916049">
                  <a:extLst>
                    <a:ext uri="{9D8B030D-6E8A-4147-A177-3AD203B41FA5}">
                      <a16:colId xmlns:a16="http://schemas.microsoft.com/office/drawing/2014/main" val="3165263757"/>
                    </a:ext>
                  </a:extLst>
                </a:gridCol>
                <a:gridCol w="909677">
                  <a:extLst>
                    <a:ext uri="{9D8B030D-6E8A-4147-A177-3AD203B41FA5}">
                      <a16:colId xmlns:a16="http://schemas.microsoft.com/office/drawing/2014/main" val="3158818866"/>
                    </a:ext>
                  </a:extLst>
                </a:gridCol>
                <a:gridCol w="1733356">
                  <a:extLst>
                    <a:ext uri="{9D8B030D-6E8A-4147-A177-3AD203B41FA5}">
                      <a16:colId xmlns:a16="http://schemas.microsoft.com/office/drawing/2014/main" val="1336508790"/>
                    </a:ext>
                  </a:extLst>
                </a:gridCol>
              </a:tblGrid>
              <a:tr h="0">
                <a:tc gridSpan="8">
                  <a:txBody>
                    <a:bodyPr/>
                    <a:lstStyle/>
                    <a:p>
                      <a:pPr marL="0" marR="0" algn="ctr">
                        <a:lnSpc>
                          <a:spcPct val="115000"/>
                        </a:lnSpc>
                        <a:spcBef>
                          <a:spcPts val="0"/>
                        </a:spcBef>
                        <a:spcAft>
                          <a:spcPts val="0"/>
                        </a:spcAft>
                      </a:pPr>
                      <a:r>
                        <a:rPr lang="en-US" sz="2200" b="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Months</a:t>
                      </a:r>
                      <a:r>
                        <a:rPr lang="en-US" sz="2200" b="0" dirty="0">
                          <a:solidFill>
                            <a:srgbClr val="FF0000"/>
                          </a:solidFill>
                          <a:effectLst/>
                          <a:latin typeface="Century Gothic" panose="020B0502020202020204" pitchFamily="34" charset="0"/>
                          <a:ea typeface="Times New Roman" panose="02020603050405020304" pitchFamily="18" charset="0"/>
                          <a:cs typeface="Times New Roman" panose="02020603050405020304" pitchFamily="18" charset="0"/>
                        </a:rPr>
                        <a:t> </a:t>
                      </a:r>
                    </a:p>
                  </a:txBody>
                  <a:tcPr marL="68580" marR="68580" marT="0" marB="0" anchor="ctr">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pPr marL="0" marR="0" algn="ctr">
                        <a:lnSpc>
                          <a:spcPct val="115000"/>
                        </a:lnSpc>
                        <a:spcBef>
                          <a:spcPts val="0"/>
                        </a:spcBef>
                        <a:spcAft>
                          <a:spcPts val="0"/>
                        </a:spcAft>
                      </a:pPr>
                      <a:endParaRPr lang="en-US" sz="2400" b="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pPr marL="0" marR="0" algn="ctr">
                        <a:lnSpc>
                          <a:spcPct val="115000"/>
                        </a:lnSpc>
                        <a:spcBef>
                          <a:spcPts val="0"/>
                        </a:spcBef>
                        <a:spcAft>
                          <a:spcPts val="0"/>
                        </a:spcAft>
                      </a:pPr>
                      <a:endParaRPr lang="en-US" sz="2400" b="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algn="ctr">
                        <a:lnSpc>
                          <a:spcPct val="115000"/>
                        </a:lnSpc>
                        <a:spcBef>
                          <a:spcPts val="0"/>
                        </a:spcBef>
                        <a:spcAft>
                          <a:spcPts val="0"/>
                        </a:spcAft>
                      </a:pPr>
                      <a:endParaRPr lang="en-US" sz="2400" b="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986942270"/>
                  </a:ext>
                </a:extLst>
              </a:tr>
              <a:tr h="0">
                <a:tc>
                  <a:txBody>
                    <a:bodyPr/>
                    <a:lstStyle/>
                    <a:p>
                      <a:pPr marL="0" algn="ctr" defTabSz="432465" rtl="0" eaLnBrk="1" latinLnBrk="0" hangingPunct="1"/>
                      <a:r>
                        <a:rPr lang="en-US" sz="1600" b="0" kern="1200" dirty="0">
                          <a:solidFill>
                            <a:schemeClr val="tx1"/>
                          </a:solidFill>
                          <a:latin typeface="Century Gothic" panose="020B0502020202020204" pitchFamily="34" charset="0"/>
                          <a:ea typeface="+mn-ea"/>
                          <a:cs typeface="+mn-cs"/>
                        </a:rPr>
                        <a:t>Variable</a:t>
                      </a:r>
                      <a:endParaRPr lang="en-US" sz="2000" b="0" kern="1200" dirty="0">
                        <a:solidFill>
                          <a:schemeClr val="tx1"/>
                        </a:solidFill>
                        <a:latin typeface="Century Gothic" panose="020B0502020202020204"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solidFill>
                          <a:latin typeface="Century Gothic" panose="020B0502020202020204" pitchFamily="34" charset="0"/>
                        </a:rPr>
                        <a:t>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a:solidFill>
                            <a:schemeClr val="tx1"/>
                          </a:solidFill>
                          <a:latin typeface="Century Gothic" panose="020B0502020202020204" pitchFamily="34" charset="0"/>
                        </a:rPr>
                        <a:t>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a:solidFill>
                            <a:schemeClr val="tx1"/>
                          </a:solidFill>
                          <a:latin typeface="Century Gothic" panose="020B0502020202020204" pitchFamily="34" charset="0"/>
                        </a:rPr>
                        <a:t>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solidFill>
                          <a:latin typeface="Century Gothic" panose="020B0502020202020204" pitchFamily="34" charset="0"/>
                        </a:rPr>
                        <a:t>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solidFill>
                          <a:latin typeface="Century Gothic" panose="020B0502020202020204" pitchFamily="34" charset="0"/>
                        </a:rPr>
                        <a:t>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solidFill>
                          <a:latin typeface="Century Gothic" panose="020B0502020202020204" pitchFamily="34" charset="0"/>
                        </a:rPr>
                        <a:t>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2000" b="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Variable</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52736470"/>
                  </a:ext>
                </a:extLst>
              </a:tr>
              <a:tr h="0">
                <a:tc>
                  <a:txBody>
                    <a:bodyPr/>
                    <a:lstStyle/>
                    <a:p>
                      <a:pPr marL="0" algn="ctr" defTabSz="432465" rtl="0" eaLnBrk="1" latinLnBrk="0" hangingPunct="1"/>
                      <a:r>
                        <a:rPr lang="en-US" sz="2000" b="1" kern="1200" dirty="0">
                          <a:solidFill>
                            <a:schemeClr val="bg1"/>
                          </a:solidFill>
                          <a:latin typeface="Century Gothic" panose="020B0502020202020204" pitchFamily="34" charset="0"/>
                          <a:ea typeface="+mn-ea"/>
                          <a:cs typeface="+mn-cs"/>
                        </a:rPr>
                        <a:t>Phase 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gridSpan="2">
                  <a:txBody>
                    <a:bodyPr/>
                    <a:lstStyle/>
                    <a:p>
                      <a:pPr algn="ctr"/>
                      <a:r>
                        <a:rPr lang="en-US" sz="2000" b="1" dirty="0">
                          <a:solidFill>
                            <a:schemeClr val="bg1"/>
                          </a:solidFill>
                          <a:latin typeface="Century Gothic" panose="020B0502020202020204" pitchFamily="34" charset="0"/>
                        </a:rPr>
                        <a:t>Phase 2</a:t>
                      </a:r>
                    </a:p>
                  </a:txBody>
                  <a:tcPr marL="68580" marR="685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endParaRPr lang="en-US"/>
                    </a:p>
                  </a:txBody>
                  <a:tcPr/>
                </a:tc>
                <a:tc gridSpan="4">
                  <a:txBody>
                    <a:bodyPr/>
                    <a:lstStyle/>
                    <a:p>
                      <a:pPr marL="0" marR="0" lvl="0" indent="0" algn="ctr" defTabSz="432465" rtl="0" eaLnBrk="1" fontAlgn="auto" latinLnBrk="0" hangingPunct="1">
                        <a:lnSpc>
                          <a:spcPct val="100000"/>
                        </a:lnSpc>
                        <a:spcBef>
                          <a:spcPts val="0"/>
                        </a:spcBef>
                        <a:spcAft>
                          <a:spcPts val="0"/>
                        </a:spcAft>
                        <a:buClrTx/>
                        <a:buSzTx/>
                        <a:buFontTx/>
                        <a:buNone/>
                        <a:tabLst/>
                        <a:defRPr/>
                      </a:pPr>
                      <a:r>
                        <a:rPr lang="en-US" sz="2000" b="1" dirty="0">
                          <a:solidFill>
                            <a:schemeClr val="bg1"/>
                          </a:solidFill>
                          <a:latin typeface="Century Gothic" panose="020B0502020202020204" pitchFamily="34" charset="0"/>
                        </a:rPr>
                        <a:t>Phase 3</a:t>
                      </a:r>
                    </a:p>
                  </a:txBody>
                  <a:tcPr marL="68580" marR="685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2000" b="1"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Phase 4</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223237214"/>
                  </a:ext>
                </a:extLst>
              </a:tr>
              <a:tr h="0">
                <a:tc>
                  <a:txBody>
                    <a:bodyPr/>
                    <a:lstStyle/>
                    <a:p>
                      <a:pPr marL="0" marR="0" lvl="0" indent="0" algn="ctr" defTabSz="432465" rtl="0" eaLnBrk="1" fontAlgn="auto" latinLnBrk="0" hangingPunct="1">
                        <a:lnSpc>
                          <a:spcPct val="100000"/>
                        </a:lnSpc>
                        <a:spcBef>
                          <a:spcPts val="0"/>
                        </a:spcBef>
                        <a:spcAft>
                          <a:spcPts val="0"/>
                        </a:spcAft>
                        <a:buClrTx/>
                        <a:buSzTx/>
                        <a:buFontTx/>
                        <a:buNone/>
                        <a:tabLst/>
                        <a:defRPr/>
                      </a:pPr>
                      <a:endParaRPr lang="en-US" sz="2000" b="0" kern="1200" dirty="0">
                        <a:solidFill>
                          <a:schemeClr val="tx1"/>
                        </a:solidFill>
                        <a:latin typeface="Century Gothic" panose="020B0502020202020204" pitchFamily="34" charset="0"/>
                        <a:ea typeface="+mn-ea"/>
                        <a:cs typeface="+mn-cs"/>
                      </a:endParaRPr>
                    </a:p>
                    <a:p>
                      <a:pPr marL="0" marR="0" lvl="0" indent="0" algn="ctr" defTabSz="432465" rtl="0" eaLnBrk="1" fontAlgn="auto" latinLnBrk="0" hangingPunct="1">
                        <a:lnSpc>
                          <a:spcPct val="100000"/>
                        </a:lnSpc>
                        <a:spcBef>
                          <a:spcPts val="0"/>
                        </a:spcBef>
                        <a:spcAft>
                          <a:spcPts val="0"/>
                        </a:spcAft>
                        <a:buClrTx/>
                        <a:buSzTx/>
                        <a:buFontTx/>
                        <a:buNone/>
                        <a:tabLst/>
                        <a:defRPr/>
                      </a:pPr>
                      <a:r>
                        <a:rPr lang="en-US" sz="2000" b="0" kern="1200" dirty="0">
                          <a:solidFill>
                            <a:schemeClr val="tx1"/>
                          </a:solidFill>
                          <a:latin typeface="Century Gothic" panose="020B0502020202020204" pitchFamily="34" charset="0"/>
                          <a:ea typeface="+mn-ea"/>
                          <a:cs typeface="+mn-cs"/>
                        </a:rPr>
                        <a:t>Usual care</a:t>
                      </a:r>
                    </a:p>
                    <a:p>
                      <a:pPr marL="0" algn="ctr" defTabSz="432465" rtl="0" eaLnBrk="1" latinLnBrk="0" hangingPunct="1"/>
                      <a:endParaRPr lang="en-US" sz="2000" b="0" kern="1200" dirty="0">
                        <a:solidFill>
                          <a:schemeClr val="tx1"/>
                        </a:solidFill>
                        <a:latin typeface="Century Gothic" panose="020B0502020202020204"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432465" rtl="0" eaLnBrk="1" fontAlgn="auto" latinLnBrk="0" hangingPunct="1">
                        <a:lnSpc>
                          <a:spcPct val="100000"/>
                        </a:lnSpc>
                        <a:spcBef>
                          <a:spcPts val="0"/>
                        </a:spcBef>
                        <a:spcAft>
                          <a:spcPts val="0"/>
                        </a:spcAft>
                        <a:buClrTx/>
                        <a:buSzTx/>
                        <a:buFontTx/>
                        <a:buNone/>
                        <a:tabLst/>
                        <a:defRPr/>
                      </a:pPr>
                      <a:r>
                        <a:rPr lang="en-US" sz="2000" b="1" kern="1200" dirty="0">
                          <a:solidFill>
                            <a:srgbClr val="FF0000"/>
                          </a:solidFill>
                          <a:latin typeface="Century Gothic" panose="020B0502020202020204" pitchFamily="34" charset="0"/>
                          <a:ea typeface="+mn-ea"/>
                          <a:cs typeface="+mn-cs"/>
                        </a:rPr>
                        <a:t>Preparation</a:t>
                      </a:r>
                    </a:p>
                  </a:txBody>
                  <a:tcPr marL="68580" marR="685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gridSpan="4">
                  <a:txBody>
                    <a:bodyPr/>
                    <a:lstStyle/>
                    <a:p>
                      <a:pPr algn="ctr"/>
                      <a:endParaRPr lang="en-US" sz="2000" b="0" dirty="0">
                        <a:solidFill>
                          <a:schemeClr val="tx1"/>
                        </a:solidFill>
                        <a:latin typeface="Century Gothic" panose="020B0502020202020204" pitchFamily="34" charset="0"/>
                      </a:endParaRPr>
                    </a:p>
                    <a:p>
                      <a:pPr algn="ctr"/>
                      <a:r>
                        <a:rPr lang="en-US" sz="2000" b="0" dirty="0">
                          <a:solidFill>
                            <a:schemeClr val="tx1"/>
                          </a:solidFill>
                          <a:latin typeface="Century Gothic" panose="020B0502020202020204" pitchFamily="34" charset="0"/>
                        </a:rPr>
                        <a:t>Active Implementation </a:t>
                      </a:r>
                    </a:p>
                    <a:p>
                      <a:pPr algn="ctr"/>
                      <a:endParaRPr lang="en-US" sz="2000" dirty="0">
                        <a:solidFill>
                          <a:schemeClr val="tx1"/>
                        </a:solidFill>
                        <a:latin typeface="Century Gothic" panose="020B0502020202020204" pitchFamily="34" charset="0"/>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endParaRPr lang="en-US" sz="2000" b="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2000" b="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Sustainment</a:t>
                      </a:r>
                      <a:endParaRPr lang="en-US" sz="2000" kern="1200" dirty="0">
                        <a:solidFill>
                          <a:schemeClr val="tx1"/>
                        </a:solidFill>
                        <a:effectLst/>
                        <a:latin typeface="Century Gothic" panose="020B0502020202020204" pitchFamily="34" charset="0"/>
                        <a:ea typeface="+mn-ea"/>
                        <a:cs typeface="+mn-cs"/>
                      </a:endParaRPr>
                    </a:p>
                    <a:p>
                      <a:pPr marL="0" marR="0" algn="ctr">
                        <a:lnSpc>
                          <a:spcPct val="115000"/>
                        </a:lnSpc>
                        <a:spcBef>
                          <a:spcPts val="0"/>
                        </a:spcBef>
                        <a:spcAft>
                          <a:spcPts val="0"/>
                        </a:spcAft>
                      </a:pPr>
                      <a:endParaRPr lang="en-US" sz="2000" kern="1200" dirty="0">
                        <a:solidFill>
                          <a:schemeClr val="tx1"/>
                        </a:solidFill>
                        <a:effectLst/>
                        <a:latin typeface="Century Gothic" panose="020B0502020202020204"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47212213"/>
                  </a:ext>
                </a:extLst>
              </a:tr>
            </a:tbl>
          </a:graphicData>
        </a:graphic>
      </p:graphicFrame>
      <p:cxnSp>
        <p:nvCxnSpPr>
          <p:cNvPr id="20" name="Connector: Elbow 19">
            <a:extLst>
              <a:ext uri="{FF2B5EF4-FFF2-40B4-BE49-F238E27FC236}">
                <a16:creationId xmlns:a16="http://schemas.microsoft.com/office/drawing/2014/main" id="{80575312-535C-4ACC-83A1-20C8E389EAA8}"/>
              </a:ext>
            </a:extLst>
          </p:cNvPr>
          <p:cNvCxnSpPr>
            <a:cxnSpLocks/>
          </p:cNvCxnSpPr>
          <p:nvPr/>
        </p:nvCxnSpPr>
        <p:spPr>
          <a:xfrm rot="10800000">
            <a:off x="5204404" y="4594120"/>
            <a:ext cx="419535" cy="467728"/>
          </a:xfrm>
          <a:prstGeom prst="bentConnector2">
            <a:avLst/>
          </a:prstGeom>
          <a:ln w="28575">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1151631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Implementation: 4 Phases Each Site</a:t>
            </a:r>
          </a:p>
        </p:txBody>
      </p:sp>
      <p:sp>
        <p:nvSpPr>
          <p:cNvPr id="5" name="Slide Number Placeholder 4"/>
          <p:cNvSpPr>
            <a:spLocks noGrp="1"/>
          </p:cNvSpPr>
          <p:nvPr>
            <p:ph type="sldNum" sz="quarter" idx="12"/>
          </p:nvPr>
        </p:nvSpPr>
        <p:spPr/>
        <p:txBody>
          <a:bodyPr/>
          <a:lstStyle/>
          <a:p>
            <a:fld id="{A0C21F26-985F-9D40-A811-D6DE90C3D8D1}" type="slidenum">
              <a:rPr lang="en-US" smtClean="0"/>
              <a:t>24</a:t>
            </a:fld>
            <a:endParaRPr lang="en-US"/>
          </a:p>
        </p:txBody>
      </p:sp>
      <p:sp>
        <p:nvSpPr>
          <p:cNvPr id="12" name="Text Box 2">
            <a:extLst>
              <a:ext uri="{FF2B5EF4-FFF2-40B4-BE49-F238E27FC236}">
                <a16:creationId xmlns:a16="http://schemas.microsoft.com/office/drawing/2014/main" id="{90F8E8F2-930D-4FBB-BB45-B571A5BE6D4D}"/>
              </a:ext>
            </a:extLst>
          </p:cNvPr>
          <p:cNvSpPr txBox="1">
            <a:spLocks noChangeArrowheads="1"/>
          </p:cNvSpPr>
          <p:nvPr/>
        </p:nvSpPr>
        <p:spPr bwMode="auto">
          <a:xfrm>
            <a:off x="5613179" y="4791709"/>
            <a:ext cx="4905488" cy="1022786"/>
          </a:xfrm>
          <a:prstGeom prst="rect">
            <a:avLst/>
          </a:prstGeom>
          <a:solidFill>
            <a:srgbClr val="FFFFFF"/>
          </a:solidFill>
          <a:ln w="9525">
            <a:solidFill>
              <a:schemeClr val="tx1"/>
            </a:solidFill>
            <a:miter lim="800000"/>
            <a:headEnd/>
            <a:tailEnd/>
          </a:ln>
        </p:spPr>
        <p:txBody>
          <a:bodyPr rot="0" vert="horz" wrap="square" lIns="45720" tIns="45720" rIns="45720" bIns="45720" anchor="t" anchorCtr="0">
            <a:noAutofit/>
          </a:bodyPr>
          <a:lstStyle/>
          <a:p>
            <a:pPr>
              <a:lnSpc>
                <a:spcPct val="115000"/>
              </a:lnSpc>
              <a:spcAft>
                <a:spcPts val="600"/>
              </a:spcAft>
            </a:pPr>
            <a:r>
              <a:rPr lang="en-US" sz="2000" i="1" dirty="0">
                <a:latin typeface="Century Gothic" panose="020B0502020202020204" pitchFamily="34" charset="0"/>
                <a:ea typeface="Times New Roman" panose="02020603050405020304" pitchFamily="18" charset="0"/>
                <a:cs typeface="Times New Roman" panose="02020603050405020304" pitchFamily="18" charset="0"/>
              </a:rPr>
              <a:t>Randomly assigned launch date</a:t>
            </a:r>
          </a:p>
          <a:p>
            <a:pPr>
              <a:lnSpc>
                <a:spcPct val="115000"/>
              </a:lnSpc>
              <a:spcAft>
                <a:spcPts val="600"/>
              </a:spcAft>
            </a:pPr>
            <a:r>
              <a:rPr lang="en-US" sz="2000" i="1" dirty="0">
                <a:latin typeface="Century Gothic" panose="020B0502020202020204" pitchFamily="34" charset="0"/>
                <a:ea typeface="Times New Roman" panose="02020603050405020304" pitchFamily="18" charset="0"/>
                <a:cs typeface="Times New Roman" panose="02020603050405020304" pitchFamily="18" charset="0"/>
              </a:rPr>
              <a:t>EHR prompts on for adult PC patients </a:t>
            </a:r>
          </a:p>
        </p:txBody>
      </p:sp>
      <p:graphicFrame>
        <p:nvGraphicFramePr>
          <p:cNvPr id="15" name="Table 14">
            <a:extLst>
              <a:ext uri="{FF2B5EF4-FFF2-40B4-BE49-F238E27FC236}">
                <a16:creationId xmlns:a16="http://schemas.microsoft.com/office/drawing/2014/main" id="{43D1FE81-66B1-4B66-9B54-422C2FBA5559}"/>
              </a:ext>
            </a:extLst>
          </p:cNvPr>
          <p:cNvGraphicFramePr>
            <a:graphicFrameLocks noGrp="1"/>
          </p:cNvGraphicFramePr>
          <p:nvPr>
            <p:extLst>
              <p:ext uri="{D42A27DB-BD31-4B8C-83A1-F6EECF244321}">
                <p14:modId xmlns:p14="http://schemas.microsoft.com/office/powerpoint/2010/main" val="2260861055"/>
              </p:ext>
            </p:extLst>
          </p:nvPr>
        </p:nvGraphicFramePr>
        <p:xfrm>
          <a:off x="1722431" y="2330918"/>
          <a:ext cx="8767444" cy="2008887"/>
        </p:xfrm>
        <a:graphic>
          <a:graphicData uri="http://schemas.openxmlformats.org/drawingml/2006/table">
            <a:tbl>
              <a:tblPr firstRow="1" firstCol="1" bandRow="1">
                <a:tableStyleId>{5C22544A-7EE6-4342-B048-85BDC9FD1C3A}</a:tableStyleId>
              </a:tblPr>
              <a:tblGrid>
                <a:gridCol w="1598511">
                  <a:extLst>
                    <a:ext uri="{9D8B030D-6E8A-4147-A177-3AD203B41FA5}">
                      <a16:colId xmlns:a16="http://schemas.microsoft.com/office/drawing/2014/main" val="3471003215"/>
                    </a:ext>
                  </a:extLst>
                </a:gridCol>
                <a:gridCol w="841381">
                  <a:extLst>
                    <a:ext uri="{9D8B030D-6E8A-4147-A177-3AD203B41FA5}">
                      <a16:colId xmlns:a16="http://schemas.microsoft.com/office/drawing/2014/main" val="3301701472"/>
                    </a:ext>
                  </a:extLst>
                </a:gridCol>
                <a:gridCol w="1049467">
                  <a:extLst>
                    <a:ext uri="{9D8B030D-6E8A-4147-A177-3AD203B41FA5}">
                      <a16:colId xmlns:a16="http://schemas.microsoft.com/office/drawing/2014/main" val="3974151703"/>
                    </a:ext>
                  </a:extLst>
                </a:gridCol>
                <a:gridCol w="834816">
                  <a:extLst>
                    <a:ext uri="{9D8B030D-6E8A-4147-A177-3AD203B41FA5}">
                      <a16:colId xmlns:a16="http://schemas.microsoft.com/office/drawing/2014/main" val="1740632101"/>
                    </a:ext>
                  </a:extLst>
                </a:gridCol>
                <a:gridCol w="884187">
                  <a:extLst>
                    <a:ext uri="{9D8B030D-6E8A-4147-A177-3AD203B41FA5}">
                      <a16:colId xmlns:a16="http://schemas.microsoft.com/office/drawing/2014/main" val="3777402133"/>
                    </a:ext>
                  </a:extLst>
                </a:gridCol>
                <a:gridCol w="916049">
                  <a:extLst>
                    <a:ext uri="{9D8B030D-6E8A-4147-A177-3AD203B41FA5}">
                      <a16:colId xmlns:a16="http://schemas.microsoft.com/office/drawing/2014/main" val="3165263757"/>
                    </a:ext>
                  </a:extLst>
                </a:gridCol>
                <a:gridCol w="909677">
                  <a:extLst>
                    <a:ext uri="{9D8B030D-6E8A-4147-A177-3AD203B41FA5}">
                      <a16:colId xmlns:a16="http://schemas.microsoft.com/office/drawing/2014/main" val="3158818866"/>
                    </a:ext>
                  </a:extLst>
                </a:gridCol>
                <a:gridCol w="1733356">
                  <a:extLst>
                    <a:ext uri="{9D8B030D-6E8A-4147-A177-3AD203B41FA5}">
                      <a16:colId xmlns:a16="http://schemas.microsoft.com/office/drawing/2014/main" val="1336508790"/>
                    </a:ext>
                  </a:extLst>
                </a:gridCol>
              </a:tblGrid>
              <a:tr h="0">
                <a:tc gridSpan="8">
                  <a:txBody>
                    <a:bodyPr/>
                    <a:lstStyle/>
                    <a:p>
                      <a:pPr marL="0" marR="0" algn="ctr">
                        <a:lnSpc>
                          <a:spcPct val="115000"/>
                        </a:lnSpc>
                        <a:spcBef>
                          <a:spcPts val="0"/>
                        </a:spcBef>
                        <a:spcAft>
                          <a:spcPts val="0"/>
                        </a:spcAft>
                      </a:pPr>
                      <a:r>
                        <a:rPr lang="en-US" sz="2200" b="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Months</a:t>
                      </a:r>
                      <a:r>
                        <a:rPr lang="en-US" sz="2200" b="0" dirty="0">
                          <a:solidFill>
                            <a:srgbClr val="FF0000"/>
                          </a:solidFill>
                          <a:effectLst/>
                          <a:latin typeface="Century Gothic" panose="020B0502020202020204" pitchFamily="34" charset="0"/>
                          <a:ea typeface="Times New Roman" panose="02020603050405020304" pitchFamily="18" charset="0"/>
                          <a:cs typeface="Times New Roman" panose="02020603050405020304" pitchFamily="18" charset="0"/>
                        </a:rPr>
                        <a:t> </a:t>
                      </a:r>
                    </a:p>
                  </a:txBody>
                  <a:tcPr marL="68580" marR="68580" marT="0" marB="0" anchor="ctr">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pPr marL="0" marR="0" algn="ctr">
                        <a:lnSpc>
                          <a:spcPct val="115000"/>
                        </a:lnSpc>
                        <a:spcBef>
                          <a:spcPts val="0"/>
                        </a:spcBef>
                        <a:spcAft>
                          <a:spcPts val="0"/>
                        </a:spcAft>
                      </a:pPr>
                      <a:endParaRPr lang="en-US" sz="2400" b="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pPr marL="0" marR="0" algn="ctr">
                        <a:lnSpc>
                          <a:spcPct val="115000"/>
                        </a:lnSpc>
                        <a:spcBef>
                          <a:spcPts val="0"/>
                        </a:spcBef>
                        <a:spcAft>
                          <a:spcPts val="0"/>
                        </a:spcAft>
                      </a:pPr>
                      <a:endParaRPr lang="en-US" sz="2400" b="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algn="ctr">
                        <a:lnSpc>
                          <a:spcPct val="115000"/>
                        </a:lnSpc>
                        <a:spcBef>
                          <a:spcPts val="0"/>
                        </a:spcBef>
                        <a:spcAft>
                          <a:spcPts val="0"/>
                        </a:spcAft>
                      </a:pPr>
                      <a:endParaRPr lang="en-US" sz="2400" b="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986942270"/>
                  </a:ext>
                </a:extLst>
              </a:tr>
              <a:tr h="0">
                <a:tc>
                  <a:txBody>
                    <a:bodyPr/>
                    <a:lstStyle/>
                    <a:p>
                      <a:pPr marL="0" algn="ctr" defTabSz="432465" rtl="0" eaLnBrk="1" latinLnBrk="0" hangingPunct="1"/>
                      <a:r>
                        <a:rPr lang="en-US" sz="1600" b="0" kern="1200" dirty="0">
                          <a:solidFill>
                            <a:schemeClr val="tx1"/>
                          </a:solidFill>
                          <a:latin typeface="Century Gothic" panose="020B0502020202020204" pitchFamily="34" charset="0"/>
                          <a:ea typeface="+mn-ea"/>
                          <a:cs typeface="+mn-cs"/>
                        </a:rPr>
                        <a:t>Variable</a:t>
                      </a:r>
                      <a:endParaRPr lang="en-US" sz="2000" b="0" kern="1200" dirty="0">
                        <a:solidFill>
                          <a:schemeClr val="tx1"/>
                        </a:solidFill>
                        <a:latin typeface="Century Gothic" panose="020B0502020202020204"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solidFill>
                          <a:latin typeface="Century Gothic" panose="020B0502020202020204" pitchFamily="34" charset="0"/>
                        </a:rPr>
                        <a:t>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a:solidFill>
                            <a:schemeClr val="tx1"/>
                          </a:solidFill>
                          <a:latin typeface="Century Gothic" panose="020B0502020202020204" pitchFamily="34" charset="0"/>
                        </a:rPr>
                        <a:t>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a:solidFill>
                            <a:schemeClr val="tx1"/>
                          </a:solidFill>
                          <a:latin typeface="Century Gothic" panose="020B0502020202020204" pitchFamily="34" charset="0"/>
                        </a:rPr>
                        <a:t>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solidFill>
                          <a:latin typeface="Century Gothic" panose="020B0502020202020204" pitchFamily="34" charset="0"/>
                        </a:rPr>
                        <a:t>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solidFill>
                          <a:latin typeface="Century Gothic" panose="020B0502020202020204" pitchFamily="34" charset="0"/>
                        </a:rPr>
                        <a:t>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solidFill>
                          <a:latin typeface="Century Gothic" panose="020B0502020202020204" pitchFamily="34" charset="0"/>
                        </a:rPr>
                        <a:t>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2000" b="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Variable</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52736470"/>
                  </a:ext>
                </a:extLst>
              </a:tr>
              <a:tr h="0">
                <a:tc>
                  <a:txBody>
                    <a:bodyPr/>
                    <a:lstStyle/>
                    <a:p>
                      <a:pPr marL="0" algn="ctr" defTabSz="432465" rtl="0" eaLnBrk="1" latinLnBrk="0" hangingPunct="1"/>
                      <a:r>
                        <a:rPr lang="en-US" sz="2000" b="1" kern="1200" dirty="0">
                          <a:solidFill>
                            <a:schemeClr val="bg1"/>
                          </a:solidFill>
                          <a:latin typeface="Century Gothic" panose="020B0502020202020204" pitchFamily="34" charset="0"/>
                          <a:ea typeface="+mn-ea"/>
                          <a:cs typeface="+mn-cs"/>
                        </a:rPr>
                        <a:t>Phase 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gridSpan="2">
                  <a:txBody>
                    <a:bodyPr/>
                    <a:lstStyle/>
                    <a:p>
                      <a:pPr algn="ctr"/>
                      <a:r>
                        <a:rPr lang="en-US" sz="2000" b="1" dirty="0">
                          <a:solidFill>
                            <a:schemeClr val="bg1"/>
                          </a:solidFill>
                          <a:latin typeface="Century Gothic" panose="020B0502020202020204" pitchFamily="34" charset="0"/>
                        </a:rPr>
                        <a:t>Phase 2</a:t>
                      </a:r>
                    </a:p>
                  </a:txBody>
                  <a:tcPr marL="68580" marR="685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endParaRPr lang="en-US"/>
                    </a:p>
                  </a:txBody>
                  <a:tcPr/>
                </a:tc>
                <a:tc gridSpan="4">
                  <a:txBody>
                    <a:bodyPr/>
                    <a:lstStyle/>
                    <a:p>
                      <a:pPr marL="0" marR="0" lvl="0" indent="0" algn="ctr" defTabSz="432465" rtl="0" eaLnBrk="1" fontAlgn="auto" latinLnBrk="0" hangingPunct="1">
                        <a:lnSpc>
                          <a:spcPct val="100000"/>
                        </a:lnSpc>
                        <a:spcBef>
                          <a:spcPts val="0"/>
                        </a:spcBef>
                        <a:spcAft>
                          <a:spcPts val="0"/>
                        </a:spcAft>
                        <a:buClrTx/>
                        <a:buSzTx/>
                        <a:buFontTx/>
                        <a:buNone/>
                        <a:tabLst/>
                        <a:defRPr/>
                      </a:pPr>
                      <a:r>
                        <a:rPr lang="en-US" sz="2000" b="1" dirty="0">
                          <a:solidFill>
                            <a:schemeClr val="bg1"/>
                          </a:solidFill>
                          <a:latin typeface="Century Gothic" panose="020B0502020202020204" pitchFamily="34" charset="0"/>
                        </a:rPr>
                        <a:t>Phase 3</a:t>
                      </a:r>
                    </a:p>
                  </a:txBody>
                  <a:tcPr marL="68580" marR="685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2000" b="1"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Phase 4</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223237214"/>
                  </a:ext>
                </a:extLst>
              </a:tr>
              <a:tr h="0">
                <a:tc>
                  <a:txBody>
                    <a:bodyPr/>
                    <a:lstStyle/>
                    <a:p>
                      <a:pPr marL="0" marR="0" lvl="0" indent="0" algn="ctr" defTabSz="432465" rtl="0" eaLnBrk="1" fontAlgn="auto" latinLnBrk="0" hangingPunct="1">
                        <a:lnSpc>
                          <a:spcPct val="100000"/>
                        </a:lnSpc>
                        <a:spcBef>
                          <a:spcPts val="0"/>
                        </a:spcBef>
                        <a:spcAft>
                          <a:spcPts val="0"/>
                        </a:spcAft>
                        <a:buClrTx/>
                        <a:buSzTx/>
                        <a:buFontTx/>
                        <a:buNone/>
                        <a:tabLst/>
                        <a:defRPr/>
                      </a:pPr>
                      <a:endParaRPr lang="en-US" sz="2000" b="0" kern="1200" dirty="0">
                        <a:solidFill>
                          <a:schemeClr val="tx1"/>
                        </a:solidFill>
                        <a:latin typeface="Century Gothic" panose="020B0502020202020204" pitchFamily="34" charset="0"/>
                        <a:ea typeface="+mn-ea"/>
                        <a:cs typeface="+mn-cs"/>
                      </a:endParaRPr>
                    </a:p>
                    <a:p>
                      <a:pPr marL="0" marR="0" lvl="0" indent="0" algn="ctr" defTabSz="432465" rtl="0" eaLnBrk="1" fontAlgn="auto" latinLnBrk="0" hangingPunct="1">
                        <a:lnSpc>
                          <a:spcPct val="100000"/>
                        </a:lnSpc>
                        <a:spcBef>
                          <a:spcPts val="0"/>
                        </a:spcBef>
                        <a:spcAft>
                          <a:spcPts val="0"/>
                        </a:spcAft>
                        <a:buClrTx/>
                        <a:buSzTx/>
                        <a:buFontTx/>
                        <a:buNone/>
                        <a:tabLst/>
                        <a:defRPr/>
                      </a:pPr>
                      <a:r>
                        <a:rPr lang="en-US" sz="2000" b="0" kern="1200" dirty="0">
                          <a:solidFill>
                            <a:schemeClr val="tx1"/>
                          </a:solidFill>
                          <a:latin typeface="Century Gothic" panose="020B0502020202020204" pitchFamily="34" charset="0"/>
                          <a:ea typeface="+mn-ea"/>
                          <a:cs typeface="+mn-cs"/>
                        </a:rPr>
                        <a:t>Usual care</a:t>
                      </a:r>
                    </a:p>
                    <a:p>
                      <a:pPr marL="0" algn="ctr" defTabSz="432465" rtl="0" eaLnBrk="1" latinLnBrk="0" hangingPunct="1"/>
                      <a:endParaRPr lang="en-US" sz="2000" b="0" kern="1200" dirty="0">
                        <a:solidFill>
                          <a:schemeClr val="tx1"/>
                        </a:solidFill>
                        <a:latin typeface="Century Gothic" panose="020B0502020202020204"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n-US" sz="2000" b="0" dirty="0">
                          <a:solidFill>
                            <a:schemeClr val="tx1"/>
                          </a:solidFill>
                          <a:latin typeface="Century Gothic" panose="020B0502020202020204" pitchFamily="34" charset="0"/>
                        </a:rPr>
                        <a:t>Preparation</a:t>
                      </a:r>
                      <a:endParaRPr lang="en-US" sz="2000" dirty="0">
                        <a:solidFill>
                          <a:schemeClr val="tx1"/>
                        </a:solidFill>
                        <a:latin typeface="Century Gothic" panose="020B0502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gridSpan="4">
                  <a:txBody>
                    <a:bodyPr/>
                    <a:lstStyle/>
                    <a:p>
                      <a:pPr algn="ctr"/>
                      <a:endParaRPr lang="en-US" sz="2000" b="0" dirty="0">
                        <a:solidFill>
                          <a:schemeClr val="tx1"/>
                        </a:solidFill>
                        <a:latin typeface="Century Gothic" panose="020B0502020202020204" pitchFamily="34" charset="0"/>
                      </a:endParaRPr>
                    </a:p>
                    <a:p>
                      <a:pPr algn="ctr"/>
                      <a:r>
                        <a:rPr lang="en-US" sz="2000" b="1" kern="1200" dirty="0">
                          <a:solidFill>
                            <a:srgbClr val="FF0000"/>
                          </a:solidFill>
                          <a:latin typeface="Century Gothic" panose="020B0502020202020204" pitchFamily="34" charset="0"/>
                          <a:ea typeface="+mn-ea"/>
                          <a:cs typeface="+mn-cs"/>
                        </a:rPr>
                        <a:t>Active Implementation </a:t>
                      </a:r>
                    </a:p>
                    <a:p>
                      <a:pPr algn="ctr"/>
                      <a:endParaRPr lang="en-US" sz="2000" dirty="0">
                        <a:solidFill>
                          <a:schemeClr val="tx1"/>
                        </a:solidFill>
                        <a:latin typeface="Century Gothic" panose="020B0502020202020204" pitchFamily="34" charset="0"/>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endParaRPr lang="en-US" sz="2000" b="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2000" b="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Sustainment</a:t>
                      </a:r>
                      <a:endParaRPr lang="en-US" sz="2000" kern="1200" dirty="0">
                        <a:solidFill>
                          <a:schemeClr val="tx1"/>
                        </a:solidFill>
                        <a:effectLst/>
                        <a:latin typeface="Century Gothic" panose="020B0502020202020204" pitchFamily="34" charset="0"/>
                        <a:ea typeface="+mn-ea"/>
                        <a:cs typeface="+mn-cs"/>
                      </a:endParaRPr>
                    </a:p>
                    <a:p>
                      <a:pPr marL="0" marR="0" algn="ctr">
                        <a:lnSpc>
                          <a:spcPct val="115000"/>
                        </a:lnSpc>
                        <a:spcBef>
                          <a:spcPts val="0"/>
                        </a:spcBef>
                        <a:spcAft>
                          <a:spcPts val="0"/>
                        </a:spcAft>
                      </a:pPr>
                      <a:endParaRPr lang="en-US" sz="2000" kern="1200" dirty="0">
                        <a:solidFill>
                          <a:schemeClr val="tx1"/>
                        </a:solidFill>
                        <a:effectLst/>
                        <a:latin typeface="Century Gothic" panose="020B0502020202020204"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47212213"/>
                  </a:ext>
                </a:extLst>
              </a:tr>
            </a:tbl>
          </a:graphicData>
        </a:graphic>
      </p:graphicFrame>
      <p:cxnSp>
        <p:nvCxnSpPr>
          <p:cNvPr id="20" name="Connector: Elbow 19">
            <a:extLst>
              <a:ext uri="{FF2B5EF4-FFF2-40B4-BE49-F238E27FC236}">
                <a16:creationId xmlns:a16="http://schemas.microsoft.com/office/drawing/2014/main" id="{80575312-535C-4ACC-83A1-20C8E389EAA8}"/>
              </a:ext>
            </a:extLst>
          </p:cNvPr>
          <p:cNvCxnSpPr>
            <a:cxnSpLocks/>
          </p:cNvCxnSpPr>
          <p:nvPr/>
        </p:nvCxnSpPr>
        <p:spPr>
          <a:xfrm rot="10800000">
            <a:off x="5204404" y="4594120"/>
            <a:ext cx="419535" cy="467728"/>
          </a:xfrm>
          <a:prstGeom prst="bentConnector2">
            <a:avLst/>
          </a:prstGeom>
          <a:ln w="28575">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5794202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Implementation: 4 Phases Each Site</a:t>
            </a:r>
          </a:p>
        </p:txBody>
      </p:sp>
      <p:sp>
        <p:nvSpPr>
          <p:cNvPr id="5" name="Slide Number Placeholder 4"/>
          <p:cNvSpPr>
            <a:spLocks noGrp="1"/>
          </p:cNvSpPr>
          <p:nvPr>
            <p:ph type="sldNum" sz="quarter" idx="12"/>
          </p:nvPr>
        </p:nvSpPr>
        <p:spPr/>
        <p:txBody>
          <a:bodyPr/>
          <a:lstStyle/>
          <a:p>
            <a:fld id="{A0C21F26-985F-9D40-A811-D6DE90C3D8D1}" type="slidenum">
              <a:rPr lang="en-US" smtClean="0"/>
              <a:t>25</a:t>
            </a:fld>
            <a:endParaRPr lang="en-US"/>
          </a:p>
        </p:txBody>
      </p:sp>
      <p:sp>
        <p:nvSpPr>
          <p:cNvPr id="12" name="Text Box 2">
            <a:extLst>
              <a:ext uri="{FF2B5EF4-FFF2-40B4-BE49-F238E27FC236}">
                <a16:creationId xmlns:a16="http://schemas.microsoft.com/office/drawing/2014/main" id="{90F8E8F2-930D-4FBB-BB45-B571A5BE6D4D}"/>
              </a:ext>
            </a:extLst>
          </p:cNvPr>
          <p:cNvSpPr txBox="1">
            <a:spLocks noChangeArrowheads="1"/>
          </p:cNvSpPr>
          <p:nvPr/>
        </p:nvSpPr>
        <p:spPr bwMode="auto">
          <a:xfrm>
            <a:off x="5613179" y="4791709"/>
            <a:ext cx="4905488" cy="1022786"/>
          </a:xfrm>
          <a:prstGeom prst="rect">
            <a:avLst/>
          </a:prstGeom>
          <a:solidFill>
            <a:srgbClr val="FFFFFF"/>
          </a:solidFill>
          <a:ln w="9525">
            <a:solidFill>
              <a:schemeClr val="tx1"/>
            </a:solidFill>
            <a:miter lim="800000"/>
            <a:headEnd/>
            <a:tailEnd/>
          </a:ln>
        </p:spPr>
        <p:txBody>
          <a:bodyPr rot="0" vert="horz" wrap="square" lIns="45720" tIns="45720" rIns="45720" bIns="45720" anchor="t" anchorCtr="0">
            <a:noAutofit/>
          </a:bodyPr>
          <a:lstStyle/>
          <a:p>
            <a:pPr>
              <a:lnSpc>
                <a:spcPct val="115000"/>
              </a:lnSpc>
              <a:spcAft>
                <a:spcPts val="600"/>
              </a:spcAft>
            </a:pPr>
            <a:r>
              <a:rPr lang="en-US" sz="2000" i="1" dirty="0">
                <a:latin typeface="Century Gothic" panose="020B0502020202020204" pitchFamily="34" charset="0"/>
                <a:ea typeface="Times New Roman" panose="02020603050405020304" pitchFamily="18" charset="0"/>
                <a:cs typeface="Times New Roman" panose="02020603050405020304" pitchFamily="18" charset="0"/>
              </a:rPr>
              <a:t>Randomly assigned launch date</a:t>
            </a:r>
          </a:p>
          <a:p>
            <a:pPr>
              <a:lnSpc>
                <a:spcPct val="115000"/>
              </a:lnSpc>
              <a:spcAft>
                <a:spcPts val="600"/>
              </a:spcAft>
            </a:pPr>
            <a:r>
              <a:rPr lang="en-US" sz="2000" i="1" dirty="0">
                <a:latin typeface="Century Gothic" panose="020B0502020202020204" pitchFamily="34" charset="0"/>
                <a:ea typeface="Times New Roman" panose="02020603050405020304" pitchFamily="18" charset="0"/>
                <a:cs typeface="Times New Roman" panose="02020603050405020304" pitchFamily="18" charset="0"/>
              </a:rPr>
              <a:t>EHR prompts on for adult PC patients </a:t>
            </a:r>
          </a:p>
        </p:txBody>
      </p:sp>
      <p:graphicFrame>
        <p:nvGraphicFramePr>
          <p:cNvPr id="15" name="Table 14">
            <a:extLst>
              <a:ext uri="{FF2B5EF4-FFF2-40B4-BE49-F238E27FC236}">
                <a16:creationId xmlns:a16="http://schemas.microsoft.com/office/drawing/2014/main" id="{43D1FE81-66B1-4B66-9B54-422C2FBA5559}"/>
              </a:ext>
            </a:extLst>
          </p:cNvPr>
          <p:cNvGraphicFramePr>
            <a:graphicFrameLocks noGrp="1"/>
          </p:cNvGraphicFramePr>
          <p:nvPr>
            <p:extLst>
              <p:ext uri="{D42A27DB-BD31-4B8C-83A1-F6EECF244321}">
                <p14:modId xmlns:p14="http://schemas.microsoft.com/office/powerpoint/2010/main" val="3419620046"/>
              </p:ext>
            </p:extLst>
          </p:nvPr>
        </p:nvGraphicFramePr>
        <p:xfrm>
          <a:off x="1722431" y="2330918"/>
          <a:ext cx="8767444" cy="2008887"/>
        </p:xfrm>
        <a:graphic>
          <a:graphicData uri="http://schemas.openxmlformats.org/drawingml/2006/table">
            <a:tbl>
              <a:tblPr firstRow="1" firstCol="1" bandRow="1">
                <a:tableStyleId>{5C22544A-7EE6-4342-B048-85BDC9FD1C3A}</a:tableStyleId>
              </a:tblPr>
              <a:tblGrid>
                <a:gridCol w="1598511">
                  <a:extLst>
                    <a:ext uri="{9D8B030D-6E8A-4147-A177-3AD203B41FA5}">
                      <a16:colId xmlns:a16="http://schemas.microsoft.com/office/drawing/2014/main" val="3471003215"/>
                    </a:ext>
                  </a:extLst>
                </a:gridCol>
                <a:gridCol w="841381">
                  <a:extLst>
                    <a:ext uri="{9D8B030D-6E8A-4147-A177-3AD203B41FA5}">
                      <a16:colId xmlns:a16="http://schemas.microsoft.com/office/drawing/2014/main" val="3301701472"/>
                    </a:ext>
                  </a:extLst>
                </a:gridCol>
                <a:gridCol w="1049467">
                  <a:extLst>
                    <a:ext uri="{9D8B030D-6E8A-4147-A177-3AD203B41FA5}">
                      <a16:colId xmlns:a16="http://schemas.microsoft.com/office/drawing/2014/main" val="3974151703"/>
                    </a:ext>
                  </a:extLst>
                </a:gridCol>
                <a:gridCol w="834816">
                  <a:extLst>
                    <a:ext uri="{9D8B030D-6E8A-4147-A177-3AD203B41FA5}">
                      <a16:colId xmlns:a16="http://schemas.microsoft.com/office/drawing/2014/main" val="1740632101"/>
                    </a:ext>
                  </a:extLst>
                </a:gridCol>
                <a:gridCol w="884187">
                  <a:extLst>
                    <a:ext uri="{9D8B030D-6E8A-4147-A177-3AD203B41FA5}">
                      <a16:colId xmlns:a16="http://schemas.microsoft.com/office/drawing/2014/main" val="3777402133"/>
                    </a:ext>
                  </a:extLst>
                </a:gridCol>
                <a:gridCol w="916049">
                  <a:extLst>
                    <a:ext uri="{9D8B030D-6E8A-4147-A177-3AD203B41FA5}">
                      <a16:colId xmlns:a16="http://schemas.microsoft.com/office/drawing/2014/main" val="3165263757"/>
                    </a:ext>
                  </a:extLst>
                </a:gridCol>
                <a:gridCol w="909677">
                  <a:extLst>
                    <a:ext uri="{9D8B030D-6E8A-4147-A177-3AD203B41FA5}">
                      <a16:colId xmlns:a16="http://schemas.microsoft.com/office/drawing/2014/main" val="3158818866"/>
                    </a:ext>
                  </a:extLst>
                </a:gridCol>
                <a:gridCol w="1733356">
                  <a:extLst>
                    <a:ext uri="{9D8B030D-6E8A-4147-A177-3AD203B41FA5}">
                      <a16:colId xmlns:a16="http://schemas.microsoft.com/office/drawing/2014/main" val="1336508790"/>
                    </a:ext>
                  </a:extLst>
                </a:gridCol>
              </a:tblGrid>
              <a:tr h="0">
                <a:tc gridSpan="8">
                  <a:txBody>
                    <a:bodyPr/>
                    <a:lstStyle/>
                    <a:p>
                      <a:pPr marL="0" marR="0" algn="ctr">
                        <a:lnSpc>
                          <a:spcPct val="115000"/>
                        </a:lnSpc>
                        <a:spcBef>
                          <a:spcPts val="0"/>
                        </a:spcBef>
                        <a:spcAft>
                          <a:spcPts val="0"/>
                        </a:spcAft>
                      </a:pPr>
                      <a:r>
                        <a:rPr lang="en-US" sz="2200" b="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Months</a:t>
                      </a:r>
                      <a:r>
                        <a:rPr lang="en-US" sz="2200" b="0" dirty="0">
                          <a:solidFill>
                            <a:srgbClr val="FF0000"/>
                          </a:solidFill>
                          <a:effectLst/>
                          <a:latin typeface="Century Gothic" panose="020B0502020202020204" pitchFamily="34" charset="0"/>
                          <a:ea typeface="Times New Roman" panose="02020603050405020304" pitchFamily="18" charset="0"/>
                          <a:cs typeface="Times New Roman" panose="02020603050405020304" pitchFamily="18" charset="0"/>
                        </a:rPr>
                        <a:t> </a:t>
                      </a:r>
                    </a:p>
                  </a:txBody>
                  <a:tcPr marL="68580" marR="68580" marT="0" marB="0" anchor="ctr">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pPr marL="0" marR="0" algn="ctr">
                        <a:lnSpc>
                          <a:spcPct val="115000"/>
                        </a:lnSpc>
                        <a:spcBef>
                          <a:spcPts val="0"/>
                        </a:spcBef>
                        <a:spcAft>
                          <a:spcPts val="0"/>
                        </a:spcAft>
                      </a:pPr>
                      <a:endParaRPr lang="en-US" sz="2400" b="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pPr marL="0" marR="0" algn="ctr">
                        <a:lnSpc>
                          <a:spcPct val="115000"/>
                        </a:lnSpc>
                        <a:spcBef>
                          <a:spcPts val="0"/>
                        </a:spcBef>
                        <a:spcAft>
                          <a:spcPts val="0"/>
                        </a:spcAft>
                      </a:pPr>
                      <a:endParaRPr lang="en-US" sz="2400" b="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algn="ctr">
                        <a:lnSpc>
                          <a:spcPct val="115000"/>
                        </a:lnSpc>
                        <a:spcBef>
                          <a:spcPts val="0"/>
                        </a:spcBef>
                        <a:spcAft>
                          <a:spcPts val="0"/>
                        </a:spcAft>
                      </a:pPr>
                      <a:endParaRPr lang="en-US" sz="2400" b="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986942270"/>
                  </a:ext>
                </a:extLst>
              </a:tr>
              <a:tr h="0">
                <a:tc>
                  <a:txBody>
                    <a:bodyPr/>
                    <a:lstStyle/>
                    <a:p>
                      <a:pPr marL="0" algn="ctr" defTabSz="432465" rtl="0" eaLnBrk="1" latinLnBrk="0" hangingPunct="1"/>
                      <a:r>
                        <a:rPr lang="en-US" sz="1600" b="0" kern="1200" dirty="0">
                          <a:solidFill>
                            <a:schemeClr val="tx1"/>
                          </a:solidFill>
                          <a:latin typeface="Century Gothic" panose="020B0502020202020204" pitchFamily="34" charset="0"/>
                          <a:ea typeface="+mn-ea"/>
                          <a:cs typeface="+mn-cs"/>
                        </a:rPr>
                        <a:t>Variable</a:t>
                      </a:r>
                      <a:endParaRPr lang="en-US" sz="2000" b="0" kern="1200" dirty="0">
                        <a:solidFill>
                          <a:schemeClr val="tx1"/>
                        </a:solidFill>
                        <a:latin typeface="Century Gothic" panose="020B0502020202020204"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solidFill>
                          <a:latin typeface="Century Gothic" panose="020B0502020202020204" pitchFamily="34" charset="0"/>
                        </a:rPr>
                        <a:t>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a:solidFill>
                            <a:schemeClr val="tx1"/>
                          </a:solidFill>
                          <a:latin typeface="Century Gothic" panose="020B0502020202020204" pitchFamily="34" charset="0"/>
                        </a:rPr>
                        <a:t>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a:solidFill>
                            <a:schemeClr val="tx1"/>
                          </a:solidFill>
                          <a:latin typeface="Century Gothic" panose="020B0502020202020204" pitchFamily="34" charset="0"/>
                        </a:rPr>
                        <a:t>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solidFill>
                          <a:latin typeface="Century Gothic" panose="020B0502020202020204" pitchFamily="34" charset="0"/>
                        </a:rPr>
                        <a:t>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solidFill>
                          <a:latin typeface="Century Gothic" panose="020B0502020202020204" pitchFamily="34" charset="0"/>
                        </a:rPr>
                        <a:t>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solidFill>
                          <a:latin typeface="Century Gothic" panose="020B0502020202020204" pitchFamily="34" charset="0"/>
                        </a:rPr>
                        <a:t>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2000" b="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Variable</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52736470"/>
                  </a:ext>
                </a:extLst>
              </a:tr>
              <a:tr h="0">
                <a:tc>
                  <a:txBody>
                    <a:bodyPr/>
                    <a:lstStyle/>
                    <a:p>
                      <a:pPr marL="0" algn="ctr" defTabSz="432465" rtl="0" eaLnBrk="1" latinLnBrk="0" hangingPunct="1"/>
                      <a:r>
                        <a:rPr lang="en-US" sz="2000" b="1" kern="1200" dirty="0">
                          <a:solidFill>
                            <a:schemeClr val="bg1"/>
                          </a:solidFill>
                          <a:latin typeface="Century Gothic" panose="020B0502020202020204" pitchFamily="34" charset="0"/>
                          <a:ea typeface="+mn-ea"/>
                          <a:cs typeface="+mn-cs"/>
                        </a:rPr>
                        <a:t>Phase 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gridSpan="2">
                  <a:txBody>
                    <a:bodyPr/>
                    <a:lstStyle/>
                    <a:p>
                      <a:pPr algn="ctr"/>
                      <a:r>
                        <a:rPr lang="en-US" sz="2000" b="1" dirty="0">
                          <a:solidFill>
                            <a:schemeClr val="bg1"/>
                          </a:solidFill>
                          <a:latin typeface="Century Gothic" panose="020B0502020202020204" pitchFamily="34" charset="0"/>
                        </a:rPr>
                        <a:t>Phase 2</a:t>
                      </a:r>
                    </a:p>
                  </a:txBody>
                  <a:tcPr marL="68580" marR="685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endParaRPr lang="en-US"/>
                    </a:p>
                  </a:txBody>
                  <a:tcPr/>
                </a:tc>
                <a:tc gridSpan="4">
                  <a:txBody>
                    <a:bodyPr/>
                    <a:lstStyle/>
                    <a:p>
                      <a:pPr marL="0" marR="0" lvl="0" indent="0" algn="ctr" defTabSz="432465" rtl="0" eaLnBrk="1" fontAlgn="auto" latinLnBrk="0" hangingPunct="1">
                        <a:lnSpc>
                          <a:spcPct val="100000"/>
                        </a:lnSpc>
                        <a:spcBef>
                          <a:spcPts val="0"/>
                        </a:spcBef>
                        <a:spcAft>
                          <a:spcPts val="0"/>
                        </a:spcAft>
                        <a:buClrTx/>
                        <a:buSzTx/>
                        <a:buFontTx/>
                        <a:buNone/>
                        <a:tabLst/>
                        <a:defRPr/>
                      </a:pPr>
                      <a:r>
                        <a:rPr lang="en-US" sz="2000" b="1" dirty="0">
                          <a:solidFill>
                            <a:schemeClr val="bg1"/>
                          </a:solidFill>
                          <a:latin typeface="Century Gothic" panose="020B0502020202020204" pitchFamily="34" charset="0"/>
                        </a:rPr>
                        <a:t>Phase 3</a:t>
                      </a:r>
                    </a:p>
                  </a:txBody>
                  <a:tcPr marL="68580" marR="685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2000" b="1"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Phase 4</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223237214"/>
                  </a:ext>
                </a:extLst>
              </a:tr>
              <a:tr h="0">
                <a:tc>
                  <a:txBody>
                    <a:bodyPr/>
                    <a:lstStyle/>
                    <a:p>
                      <a:pPr marL="0" marR="0" lvl="0" indent="0" algn="ctr" defTabSz="432465" rtl="0" eaLnBrk="1" fontAlgn="auto" latinLnBrk="0" hangingPunct="1">
                        <a:lnSpc>
                          <a:spcPct val="100000"/>
                        </a:lnSpc>
                        <a:spcBef>
                          <a:spcPts val="0"/>
                        </a:spcBef>
                        <a:spcAft>
                          <a:spcPts val="0"/>
                        </a:spcAft>
                        <a:buClrTx/>
                        <a:buSzTx/>
                        <a:buFontTx/>
                        <a:buNone/>
                        <a:tabLst/>
                        <a:defRPr/>
                      </a:pPr>
                      <a:endParaRPr lang="en-US" sz="2000" b="0" kern="1200" dirty="0">
                        <a:solidFill>
                          <a:schemeClr val="tx1"/>
                        </a:solidFill>
                        <a:latin typeface="Century Gothic" panose="020B0502020202020204" pitchFamily="34" charset="0"/>
                        <a:ea typeface="+mn-ea"/>
                        <a:cs typeface="+mn-cs"/>
                      </a:endParaRPr>
                    </a:p>
                    <a:p>
                      <a:pPr marL="0" marR="0" lvl="0" indent="0" algn="ctr" defTabSz="432465" rtl="0" eaLnBrk="1" fontAlgn="auto" latinLnBrk="0" hangingPunct="1">
                        <a:lnSpc>
                          <a:spcPct val="100000"/>
                        </a:lnSpc>
                        <a:spcBef>
                          <a:spcPts val="0"/>
                        </a:spcBef>
                        <a:spcAft>
                          <a:spcPts val="0"/>
                        </a:spcAft>
                        <a:buClrTx/>
                        <a:buSzTx/>
                        <a:buFontTx/>
                        <a:buNone/>
                        <a:tabLst/>
                        <a:defRPr/>
                      </a:pPr>
                      <a:r>
                        <a:rPr lang="en-US" sz="2000" b="0" kern="1200" dirty="0">
                          <a:solidFill>
                            <a:schemeClr val="tx1"/>
                          </a:solidFill>
                          <a:latin typeface="Century Gothic" panose="020B0502020202020204" pitchFamily="34" charset="0"/>
                          <a:ea typeface="+mn-ea"/>
                          <a:cs typeface="+mn-cs"/>
                        </a:rPr>
                        <a:t>Usual care</a:t>
                      </a:r>
                    </a:p>
                    <a:p>
                      <a:pPr marL="0" algn="ctr" defTabSz="432465" rtl="0" eaLnBrk="1" latinLnBrk="0" hangingPunct="1"/>
                      <a:endParaRPr lang="en-US" sz="2000" b="0" kern="1200" dirty="0">
                        <a:solidFill>
                          <a:schemeClr val="tx1"/>
                        </a:solidFill>
                        <a:latin typeface="Century Gothic" panose="020B0502020202020204"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n-US" sz="2000" b="0" dirty="0">
                          <a:solidFill>
                            <a:schemeClr val="tx1"/>
                          </a:solidFill>
                          <a:latin typeface="Century Gothic" panose="020B0502020202020204" pitchFamily="34" charset="0"/>
                        </a:rPr>
                        <a:t>Preparation</a:t>
                      </a:r>
                      <a:endParaRPr lang="en-US" sz="2000" dirty="0">
                        <a:solidFill>
                          <a:schemeClr val="tx1"/>
                        </a:solidFill>
                        <a:latin typeface="Century Gothic" panose="020B0502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gridSpan="4">
                  <a:txBody>
                    <a:bodyPr/>
                    <a:lstStyle/>
                    <a:p>
                      <a:pPr algn="ctr"/>
                      <a:endParaRPr lang="en-US" sz="2000" b="0" dirty="0">
                        <a:solidFill>
                          <a:schemeClr val="tx1"/>
                        </a:solidFill>
                        <a:latin typeface="Century Gothic" panose="020B0502020202020204" pitchFamily="34" charset="0"/>
                      </a:endParaRPr>
                    </a:p>
                    <a:p>
                      <a:pPr algn="ctr"/>
                      <a:r>
                        <a:rPr lang="en-US" sz="2000" b="0" dirty="0">
                          <a:solidFill>
                            <a:schemeClr val="tx1"/>
                          </a:solidFill>
                          <a:latin typeface="Century Gothic" panose="020B0502020202020204" pitchFamily="34" charset="0"/>
                        </a:rPr>
                        <a:t>Active Implementation </a:t>
                      </a:r>
                    </a:p>
                    <a:p>
                      <a:pPr algn="ctr"/>
                      <a:endParaRPr lang="en-US" sz="2000" dirty="0">
                        <a:solidFill>
                          <a:schemeClr val="tx1"/>
                        </a:solidFill>
                        <a:latin typeface="Century Gothic" panose="020B0502020202020204" pitchFamily="34" charset="0"/>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endParaRPr lang="en-US" sz="2000" b="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2000" b="1" kern="1200" dirty="0">
                          <a:solidFill>
                            <a:srgbClr val="FF0000"/>
                          </a:solidFill>
                          <a:latin typeface="Century Gothic" panose="020B0502020202020204" pitchFamily="34" charset="0"/>
                          <a:ea typeface="+mn-ea"/>
                          <a:cs typeface="+mn-cs"/>
                        </a:rPr>
                        <a:t>Sustainment</a:t>
                      </a:r>
                    </a:p>
                    <a:p>
                      <a:pPr marL="0" marR="0" algn="ctr">
                        <a:lnSpc>
                          <a:spcPct val="115000"/>
                        </a:lnSpc>
                        <a:spcBef>
                          <a:spcPts val="0"/>
                        </a:spcBef>
                        <a:spcAft>
                          <a:spcPts val="0"/>
                        </a:spcAft>
                      </a:pPr>
                      <a:endParaRPr lang="en-US" sz="2000" kern="1200" dirty="0">
                        <a:solidFill>
                          <a:schemeClr val="tx1"/>
                        </a:solidFill>
                        <a:effectLst/>
                        <a:latin typeface="Century Gothic" panose="020B0502020202020204"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47212213"/>
                  </a:ext>
                </a:extLst>
              </a:tr>
            </a:tbl>
          </a:graphicData>
        </a:graphic>
      </p:graphicFrame>
      <p:cxnSp>
        <p:nvCxnSpPr>
          <p:cNvPr id="20" name="Connector: Elbow 19">
            <a:extLst>
              <a:ext uri="{FF2B5EF4-FFF2-40B4-BE49-F238E27FC236}">
                <a16:creationId xmlns:a16="http://schemas.microsoft.com/office/drawing/2014/main" id="{80575312-535C-4ACC-83A1-20C8E389EAA8}"/>
              </a:ext>
            </a:extLst>
          </p:cNvPr>
          <p:cNvCxnSpPr>
            <a:cxnSpLocks/>
          </p:cNvCxnSpPr>
          <p:nvPr/>
        </p:nvCxnSpPr>
        <p:spPr>
          <a:xfrm rot="10800000">
            <a:off x="5204404" y="4594120"/>
            <a:ext cx="419535" cy="467728"/>
          </a:xfrm>
          <a:prstGeom prst="bentConnector2">
            <a:avLst/>
          </a:prstGeom>
          <a:ln w="28575">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1448114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BHI Clinical Care</a:t>
            </a:r>
          </a:p>
        </p:txBody>
      </p:sp>
      <p:sp>
        <p:nvSpPr>
          <p:cNvPr id="3" name="Slide Number Placeholder 2"/>
          <p:cNvSpPr>
            <a:spLocks noGrp="1"/>
          </p:cNvSpPr>
          <p:nvPr>
            <p:ph type="sldNum" sz="quarter" idx="12"/>
          </p:nvPr>
        </p:nvSpPr>
        <p:spPr/>
        <p:txBody>
          <a:bodyPr/>
          <a:lstStyle/>
          <a:p>
            <a:pPr>
              <a:defRPr/>
            </a:pPr>
            <a:fld id="{59688B50-F209-5A45-8DA6-A40598A1B2D3}" type="slidenum">
              <a:rPr lang="en-US">
                <a:solidFill>
                  <a:prstClr val="white">
                    <a:lumMod val="50000"/>
                  </a:prstClr>
                </a:solidFill>
                <a:latin typeface="Calibri"/>
              </a:rPr>
              <a:pPr>
                <a:defRPr/>
              </a:pPr>
              <a:t>26</a:t>
            </a:fld>
            <a:endParaRPr lang="en-US">
              <a:solidFill>
                <a:prstClr val="white">
                  <a:lumMod val="50000"/>
                </a:prstClr>
              </a:solidFill>
              <a:latin typeface="Calibri"/>
            </a:endParaRPr>
          </a:p>
        </p:txBody>
      </p:sp>
      <p:graphicFrame>
        <p:nvGraphicFramePr>
          <p:cNvPr id="4" name="Diagram 3"/>
          <p:cNvGraphicFramePr/>
          <p:nvPr/>
        </p:nvGraphicFramePr>
        <p:xfrm>
          <a:off x="2473078" y="1066265"/>
          <a:ext cx="7191066" cy="47940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allout: Line 6">
            <a:extLst>
              <a:ext uri="{FF2B5EF4-FFF2-40B4-BE49-F238E27FC236}">
                <a16:creationId xmlns:a16="http://schemas.microsoft.com/office/drawing/2014/main" id="{E0622B7E-6C5F-4824-B98D-F5ABA305454F}"/>
              </a:ext>
            </a:extLst>
          </p:cNvPr>
          <p:cNvSpPr/>
          <p:nvPr/>
        </p:nvSpPr>
        <p:spPr>
          <a:xfrm>
            <a:off x="8695095" y="1174806"/>
            <a:ext cx="1732547" cy="2105526"/>
          </a:xfrm>
          <a:prstGeom prst="borderCallout1">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defRPr/>
            </a:pPr>
            <a:r>
              <a:rPr lang="en-US" dirty="0">
                <a:solidFill>
                  <a:prstClr val="white"/>
                </a:solidFill>
                <a:latin typeface="Calibri"/>
              </a:rPr>
              <a:t>7-Item Paper Screen</a:t>
            </a:r>
          </a:p>
          <a:p>
            <a:pPr algn="ctr">
              <a:defRPr/>
            </a:pPr>
            <a:endParaRPr lang="en-US" sz="900" dirty="0">
              <a:solidFill>
                <a:prstClr val="white"/>
              </a:solidFill>
              <a:latin typeface="Calibri"/>
            </a:endParaRPr>
          </a:p>
          <a:p>
            <a:pPr marL="171450" indent="-114300">
              <a:buFont typeface="Arial" panose="020B0604020202020204" pitchFamily="34" charset="0"/>
              <a:buChar char="•"/>
              <a:defRPr/>
            </a:pPr>
            <a:r>
              <a:rPr lang="en-US" dirty="0">
                <a:solidFill>
                  <a:prstClr val="white"/>
                </a:solidFill>
                <a:latin typeface="Calibri"/>
              </a:rPr>
              <a:t>PHQ-2</a:t>
            </a:r>
          </a:p>
          <a:p>
            <a:pPr marL="171450" indent="-114300">
              <a:buFont typeface="Arial" panose="020B0604020202020204" pitchFamily="34" charset="0"/>
              <a:buChar char="•"/>
              <a:defRPr/>
            </a:pPr>
            <a:r>
              <a:rPr lang="en-US" dirty="0">
                <a:solidFill>
                  <a:prstClr val="white"/>
                </a:solidFill>
                <a:latin typeface="Calibri"/>
              </a:rPr>
              <a:t>AUDIT-C </a:t>
            </a:r>
          </a:p>
          <a:p>
            <a:pPr marL="171450" indent="-114300">
              <a:buFont typeface="Arial" panose="020B0604020202020204" pitchFamily="34" charset="0"/>
              <a:buChar char="•"/>
              <a:defRPr/>
            </a:pPr>
            <a:r>
              <a:rPr lang="en-US" dirty="0">
                <a:solidFill>
                  <a:prstClr val="white"/>
                </a:solidFill>
                <a:latin typeface="Calibri"/>
              </a:rPr>
              <a:t>Cannabis</a:t>
            </a:r>
          </a:p>
          <a:p>
            <a:pPr marL="171450" indent="-114300">
              <a:buFont typeface="Arial" panose="020B0604020202020204" pitchFamily="34" charset="0"/>
              <a:buChar char="•"/>
              <a:defRPr/>
            </a:pPr>
            <a:r>
              <a:rPr lang="en-US" dirty="0">
                <a:solidFill>
                  <a:prstClr val="white"/>
                </a:solidFill>
                <a:latin typeface="Calibri"/>
              </a:rPr>
              <a:t>Drugs</a:t>
            </a:r>
          </a:p>
        </p:txBody>
      </p:sp>
    </p:spTree>
    <p:extLst>
      <p:ext uri="{BB962C8B-B14F-4D97-AF65-F5344CB8AC3E}">
        <p14:creationId xmlns:p14="http://schemas.microsoft.com/office/powerpoint/2010/main" val="15916066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BHI Clinical Care</a:t>
            </a:r>
          </a:p>
        </p:txBody>
      </p:sp>
      <p:sp>
        <p:nvSpPr>
          <p:cNvPr id="3" name="Slide Number Placeholder 2"/>
          <p:cNvSpPr>
            <a:spLocks noGrp="1"/>
          </p:cNvSpPr>
          <p:nvPr>
            <p:ph type="sldNum" sz="quarter" idx="12"/>
          </p:nvPr>
        </p:nvSpPr>
        <p:spPr/>
        <p:txBody>
          <a:bodyPr/>
          <a:lstStyle/>
          <a:p>
            <a:pPr>
              <a:defRPr/>
            </a:pPr>
            <a:fld id="{59688B50-F209-5A45-8DA6-A40598A1B2D3}" type="slidenum">
              <a:rPr lang="en-US">
                <a:solidFill>
                  <a:prstClr val="white">
                    <a:lumMod val="50000"/>
                  </a:prstClr>
                </a:solidFill>
                <a:latin typeface="Calibri"/>
              </a:rPr>
              <a:pPr>
                <a:defRPr/>
              </a:pPr>
              <a:t>27</a:t>
            </a:fld>
            <a:endParaRPr lang="en-US">
              <a:solidFill>
                <a:prstClr val="white">
                  <a:lumMod val="50000"/>
                </a:prstClr>
              </a:solidFill>
              <a:latin typeface="Calibri"/>
            </a:endParaRPr>
          </a:p>
        </p:txBody>
      </p:sp>
      <p:graphicFrame>
        <p:nvGraphicFramePr>
          <p:cNvPr id="4" name="Diagram 3"/>
          <p:cNvGraphicFramePr/>
          <p:nvPr/>
        </p:nvGraphicFramePr>
        <p:xfrm>
          <a:off x="2473078" y="1066265"/>
          <a:ext cx="7191066" cy="47940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allout: Line 7">
            <a:extLst>
              <a:ext uri="{FF2B5EF4-FFF2-40B4-BE49-F238E27FC236}">
                <a16:creationId xmlns:a16="http://schemas.microsoft.com/office/drawing/2014/main" id="{DA4A6281-9EF3-4D88-B823-50AD54852662}"/>
              </a:ext>
            </a:extLst>
          </p:cNvPr>
          <p:cNvSpPr/>
          <p:nvPr/>
        </p:nvSpPr>
        <p:spPr>
          <a:xfrm>
            <a:off x="8702548" y="3506993"/>
            <a:ext cx="1732546" cy="2944870"/>
          </a:xfrm>
          <a:prstGeom prst="borderCallout1">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57150">
              <a:defRPr/>
            </a:pPr>
            <a:r>
              <a:rPr lang="en-US" dirty="0">
                <a:solidFill>
                  <a:prstClr val="white"/>
                </a:solidFill>
                <a:latin typeface="Calibri"/>
              </a:rPr>
              <a:t>4 Possible  Assessments</a:t>
            </a:r>
          </a:p>
          <a:p>
            <a:pPr marL="57150">
              <a:defRPr/>
            </a:pPr>
            <a:endParaRPr lang="en-US" sz="900" dirty="0">
              <a:solidFill>
                <a:prstClr val="white"/>
              </a:solidFill>
              <a:latin typeface="Calibri"/>
            </a:endParaRPr>
          </a:p>
          <a:p>
            <a:pPr marL="171450" indent="-114300">
              <a:buFont typeface="Arial" panose="020B0604020202020204" pitchFamily="34" charset="0"/>
              <a:buChar char="•"/>
              <a:defRPr/>
            </a:pPr>
            <a:r>
              <a:rPr lang="en-US" dirty="0">
                <a:solidFill>
                  <a:prstClr val="white"/>
                </a:solidFill>
                <a:latin typeface="Calibri"/>
              </a:rPr>
              <a:t>PHQ-9</a:t>
            </a:r>
          </a:p>
          <a:p>
            <a:pPr marL="171450" indent="-114300">
              <a:buFont typeface="Arial" panose="020B0604020202020204" pitchFamily="34" charset="0"/>
              <a:buChar char="•"/>
              <a:defRPr/>
            </a:pPr>
            <a:r>
              <a:rPr lang="en-US" dirty="0">
                <a:solidFill>
                  <a:prstClr val="white"/>
                </a:solidFill>
                <a:latin typeface="Calibri"/>
              </a:rPr>
              <a:t>Suicide risk assessment</a:t>
            </a:r>
          </a:p>
          <a:p>
            <a:pPr marL="171450" indent="-114300">
              <a:buFont typeface="Arial" panose="020B0604020202020204" pitchFamily="34" charset="0"/>
              <a:buChar char="•"/>
              <a:defRPr/>
            </a:pPr>
            <a:r>
              <a:rPr lang="en-US" dirty="0">
                <a:solidFill>
                  <a:prstClr val="white"/>
                </a:solidFill>
                <a:latin typeface="Calibri"/>
              </a:rPr>
              <a:t>Alcohol  Symptom Checklist (SC)</a:t>
            </a:r>
          </a:p>
          <a:p>
            <a:pPr marL="171450" indent="-114300">
              <a:buFont typeface="Arial" panose="020B0604020202020204" pitchFamily="34" charset="0"/>
              <a:buChar char="•"/>
              <a:defRPr/>
            </a:pPr>
            <a:r>
              <a:rPr lang="en-US" dirty="0">
                <a:solidFill>
                  <a:prstClr val="white"/>
                </a:solidFill>
                <a:latin typeface="Calibri"/>
              </a:rPr>
              <a:t>Substance use  SC</a:t>
            </a:r>
          </a:p>
        </p:txBody>
      </p:sp>
      <p:sp>
        <p:nvSpPr>
          <p:cNvPr id="12" name="Callout: Line 11">
            <a:extLst>
              <a:ext uri="{FF2B5EF4-FFF2-40B4-BE49-F238E27FC236}">
                <a16:creationId xmlns:a16="http://schemas.microsoft.com/office/drawing/2014/main" id="{F27CE509-77CE-4126-B25F-7BA39B1C96BE}"/>
              </a:ext>
            </a:extLst>
          </p:cNvPr>
          <p:cNvSpPr/>
          <p:nvPr/>
        </p:nvSpPr>
        <p:spPr>
          <a:xfrm>
            <a:off x="8695095" y="1174806"/>
            <a:ext cx="1732547" cy="2105526"/>
          </a:xfrm>
          <a:prstGeom prst="borderCallout1">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defRPr/>
            </a:pPr>
            <a:r>
              <a:rPr lang="en-US" dirty="0">
                <a:solidFill>
                  <a:prstClr val="white"/>
                </a:solidFill>
                <a:latin typeface="Calibri"/>
              </a:rPr>
              <a:t>7-Item Paper Screen</a:t>
            </a:r>
          </a:p>
          <a:p>
            <a:pPr algn="ctr">
              <a:defRPr/>
            </a:pPr>
            <a:endParaRPr lang="en-US" sz="900" dirty="0">
              <a:solidFill>
                <a:prstClr val="white"/>
              </a:solidFill>
              <a:latin typeface="Calibri"/>
            </a:endParaRPr>
          </a:p>
          <a:p>
            <a:pPr marL="171450" indent="-114300">
              <a:buFont typeface="Arial" panose="020B0604020202020204" pitchFamily="34" charset="0"/>
              <a:buChar char="•"/>
              <a:defRPr/>
            </a:pPr>
            <a:r>
              <a:rPr lang="en-US" dirty="0">
                <a:solidFill>
                  <a:prstClr val="white"/>
                </a:solidFill>
                <a:latin typeface="Calibri"/>
              </a:rPr>
              <a:t>PHQ-2</a:t>
            </a:r>
          </a:p>
          <a:p>
            <a:pPr marL="171450" indent="-114300">
              <a:buFont typeface="Arial" panose="020B0604020202020204" pitchFamily="34" charset="0"/>
              <a:buChar char="•"/>
              <a:defRPr/>
            </a:pPr>
            <a:r>
              <a:rPr lang="en-US" dirty="0">
                <a:solidFill>
                  <a:prstClr val="white"/>
                </a:solidFill>
                <a:latin typeface="Calibri"/>
              </a:rPr>
              <a:t>AUDIT-C </a:t>
            </a:r>
          </a:p>
          <a:p>
            <a:pPr marL="171450" indent="-114300">
              <a:buFont typeface="Arial" panose="020B0604020202020204" pitchFamily="34" charset="0"/>
              <a:buChar char="•"/>
              <a:defRPr/>
            </a:pPr>
            <a:r>
              <a:rPr lang="en-US" dirty="0">
                <a:solidFill>
                  <a:prstClr val="white"/>
                </a:solidFill>
                <a:latin typeface="Calibri"/>
              </a:rPr>
              <a:t>Cannabis</a:t>
            </a:r>
          </a:p>
          <a:p>
            <a:pPr marL="171450" indent="-114300">
              <a:buFont typeface="Arial" panose="020B0604020202020204" pitchFamily="34" charset="0"/>
              <a:buChar char="•"/>
              <a:defRPr/>
            </a:pPr>
            <a:r>
              <a:rPr lang="en-US" dirty="0">
                <a:solidFill>
                  <a:prstClr val="white"/>
                </a:solidFill>
                <a:latin typeface="Calibri"/>
              </a:rPr>
              <a:t>Drugs</a:t>
            </a:r>
          </a:p>
        </p:txBody>
      </p:sp>
    </p:spTree>
    <p:extLst>
      <p:ext uri="{BB962C8B-B14F-4D97-AF65-F5344CB8AC3E}">
        <p14:creationId xmlns:p14="http://schemas.microsoft.com/office/powerpoint/2010/main" val="5929195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BHI Clinical Care</a:t>
            </a:r>
          </a:p>
        </p:txBody>
      </p:sp>
      <p:sp>
        <p:nvSpPr>
          <p:cNvPr id="3" name="Slide Number Placeholder 2"/>
          <p:cNvSpPr>
            <a:spLocks noGrp="1"/>
          </p:cNvSpPr>
          <p:nvPr>
            <p:ph type="sldNum" sz="quarter" idx="12"/>
          </p:nvPr>
        </p:nvSpPr>
        <p:spPr/>
        <p:txBody>
          <a:bodyPr/>
          <a:lstStyle/>
          <a:p>
            <a:pPr>
              <a:defRPr/>
            </a:pPr>
            <a:fld id="{59688B50-F209-5A45-8DA6-A40598A1B2D3}" type="slidenum">
              <a:rPr lang="en-US">
                <a:solidFill>
                  <a:prstClr val="white">
                    <a:lumMod val="50000"/>
                  </a:prstClr>
                </a:solidFill>
                <a:latin typeface="Calibri"/>
              </a:rPr>
              <a:pPr>
                <a:defRPr/>
              </a:pPr>
              <a:t>28</a:t>
            </a:fld>
            <a:endParaRPr lang="en-US">
              <a:solidFill>
                <a:prstClr val="white">
                  <a:lumMod val="50000"/>
                </a:prstClr>
              </a:solidFill>
              <a:latin typeface="Calibri"/>
            </a:endParaRPr>
          </a:p>
        </p:txBody>
      </p:sp>
      <p:graphicFrame>
        <p:nvGraphicFramePr>
          <p:cNvPr id="4" name="Diagram 3"/>
          <p:cNvGraphicFramePr/>
          <p:nvPr/>
        </p:nvGraphicFramePr>
        <p:xfrm>
          <a:off x="2473078" y="1066265"/>
          <a:ext cx="7191066" cy="47940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allout: Line 5">
            <a:extLst>
              <a:ext uri="{FF2B5EF4-FFF2-40B4-BE49-F238E27FC236}">
                <a16:creationId xmlns:a16="http://schemas.microsoft.com/office/drawing/2014/main" id="{1D06B68D-D9FA-4FA5-9449-AEFD70E86DDD}"/>
              </a:ext>
            </a:extLst>
          </p:cNvPr>
          <p:cNvSpPr/>
          <p:nvPr/>
        </p:nvSpPr>
        <p:spPr>
          <a:xfrm>
            <a:off x="1668233" y="2872293"/>
            <a:ext cx="1576989" cy="3884366"/>
          </a:xfrm>
          <a:prstGeom prst="borderCallout1">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marL="57150">
              <a:defRPr/>
            </a:pPr>
            <a:r>
              <a:rPr lang="en-US" dirty="0">
                <a:solidFill>
                  <a:prstClr val="white"/>
                </a:solidFill>
                <a:latin typeface="Calibri"/>
              </a:rPr>
              <a:t>Alcohol Related care:</a:t>
            </a:r>
          </a:p>
          <a:p>
            <a:pPr marL="57150">
              <a:defRPr/>
            </a:pPr>
            <a:endParaRPr lang="en-US" sz="900" dirty="0">
              <a:solidFill>
                <a:prstClr val="white"/>
              </a:solidFill>
              <a:latin typeface="Calibri"/>
            </a:endParaRPr>
          </a:p>
          <a:p>
            <a:pPr marL="171450" indent="-114300">
              <a:buFont typeface="Arial" panose="020B0604020202020204" pitchFamily="34" charset="0"/>
              <a:buChar char="•"/>
              <a:defRPr/>
            </a:pPr>
            <a:r>
              <a:rPr lang="en-US" dirty="0">
                <a:solidFill>
                  <a:prstClr val="white"/>
                </a:solidFill>
                <a:latin typeface="Calibri"/>
              </a:rPr>
              <a:t>Brief alcohol counseling</a:t>
            </a:r>
          </a:p>
          <a:p>
            <a:pPr marL="171450" indent="-114300">
              <a:buFont typeface="Arial" panose="020B0604020202020204" pitchFamily="34" charset="0"/>
              <a:buChar char="•"/>
              <a:defRPr/>
            </a:pPr>
            <a:r>
              <a:rPr lang="en-US" dirty="0">
                <a:solidFill>
                  <a:prstClr val="white"/>
                </a:solidFill>
                <a:latin typeface="Calibri"/>
              </a:rPr>
              <a:t>Diagnose</a:t>
            </a:r>
          </a:p>
          <a:p>
            <a:pPr marL="171450" indent="-114300">
              <a:buFont typeface="Arial" panose="020B0604020202020204" pitchFamily="34" charset="0"/>
              <a:buChar char="•"/>
              <a:defRPr/>
            </a:pPr>
            <a:r>
              <a:rPr lang="en-US" dirty="0">
                <a:solidFill>
                  <a:prstClr val="white"/>
                </a:solidFill>
                <a:latin typeface="Calibri"/>
              </a:rPr>
              <a:t>Warm Handoffs to social work</a:t>
            </a:r>
          </a:p>
          <a:p>
            <a:pPr marL="171450" indent="-114300">
              <a:buFont typeface="Arial" panose="020B0604020202020204" pitchFamily="34" charset="0"/>
              <a:buChar char="•"/>
              <a:defRPr/>
            </a:pPr>
            <a:r>
              <a:rPr lang="en-US" dirty="0">
                <a:solidFill>
                  <a:prstClr val="white"/>
                </a:solidFill>
                <a:latin typeface="Calibri"/>
              </a:rPr>
              <a:t>Medications</a:t>
            </a:r>
          </a:p>
          <a:p>
            <a:pPr marL="171450" indent="-114300">
              <a:buFont typeface="Arial" panose="020B0604020202020204" pitchFamily="34" charset="0"/>
              <a:buChar char="•"/>
              <a:defRPr/>
            </a:pPr>
            <a:r>
              <a:rPr lang="en-US" dirty="0">
                <a:solidFill>
                  <a:prstClr val="white"/>
                </a:solidFill>
                <a:latin typeface="Calibri"/>
              </a:rPr>
              <a:t>“Mind-phone”</a:t>
            </a:r>
          </a:p>
          <a:p>
            <a:pPr marL="171450" indent="-114300">
              <a:buFont typeface="Arial" panose="020B0604020202020204" pitchFamily="34" charset="0"/>
              <a:buChar char="•"/>
              <a:defRPr/>
            </a:pPr>
            <a:r>
              <a:rPr lang="en-US" dirty="0">
                <a:solidFill>
                  <a:prstClr val="white"/>
                </a:solidFill>
                <a:latin typeface="Calibri"/>
              </a:rPr>
              <a:t>Referral</a:t>
            </a:r>
          </a:p>
        </p:txBody>
      </p:sp>
      <p:sp>
        <p:nvSpPr>
          <p:cNvPr id="7" name="Callout: Line 6">
            <a:extLst>
              <a:ext uri="{FF2B5EF4-FFF2-40B4-BE49-F238E27FC236}">
                <a16:creationId xmlns:a16="http://schemas.microsoft.com/office/drawing/2014/main" id="{E0622B7E-6C5F-4824-B98D-F5ABA305454F}"/>
              </a:ext>
            </a:extLst>
          </p:cNvPr>
          <p:cNvSpPr/>
          <p:nvPr/>
        </p:nvSpPr>
        <p:spPr>
          <a:xfrm>
            <a:off x="8695095" y="1174806"/>
            <a:ext cx="1732547" cy="2105526"/>
          </a:xfrm>
          <a:prstGeom prst="borderCallout1">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defRPr/>
            </a:pPr>
            <a:r>
              <a:rPr lang="en-US" dirty="0">
                <a:solidFill>
                  <a:prstClr val="white"/>
                </a:solidFill>
                <a:latin typeface="Calibri"/>
              </a:rPr>
              <a:t>7-Item Paper Screen</a:t>
            </a:r>
          </a:p>
          <a:p>
            <a:pPr algn="ctr">
              <a:defRPr/>
            </a:pPr>
            <a:endParaRPr lang="en-US" sz="900" dirty="0">
              <a:solidFill>
                <a:prstClr val="white"/>
              </a:solidFill>
              <a:latin typeface="Calibri"/>
            </a:endParaRPr>
          </a:p>
          <a:p>
            <a:pPr marL="171450" indent="-114300">
              <a:buFont typeface="Arial" panose="020B0604020202020204" pitchFamily="34" charset="0"/>
              <a:buChar char="•"/>
              <a:defRPr/>
            </a:pPr>
            <a:r>
              <a:rPr lang="en-US" dirty="0">
                <a:solidFill>
                  <a:prstClr val="white"/>
                </a:solidFill>
                <a:latin typeface="Calibri"/>
              </a:rPr>
              <a:t>PHQ-2</a:t>
            </a:r>
          </a:p>
          <a:p>
            <a:pPr marL="171450" indent="-114300">
              <a:buFont typeface="Arial" panose="020B0604020202020204" pitchFamily="34" charset="0"/>
              <a:buChar char="•"/>
              <a:defRPr/>
            </a:pPr>
            <a:r>
              <a:rPr lang="en-US" dirty="0">
                <a:solidFill>
                  <a:prstClr val="white"/>
                </a:solidFill>
                <a:latin typeface="Calibri"/>
              </a:rPr>
              <a:t>AUDIT-C </a:t>
            </a:r>
          </a:p>
          <a:p>
            <a:pPr marL="171450" indent="-114300">
              <a:buFont typeface="Arial" panose="020B0604020202020204" pitchFamily="34" charset="0"/>
              <a:buChar char="•"/>
              <a:defRPr/>
            </a:pPr>
            <a:r>
              <a:rPr lang="en-US" dirty="0">
                <a:solidFill>
                  <a:prstClr val="white"/>
                </a:solidFill>
                <a:latin typeface="Calibri"/>
              </a:rPr>
              <a:t>Cannabis</a:t>
            </a:r>
          </a:p>
          <a:p>
            <a:pPr marL="171450" indent="-114300">
              <a:buFont typeface="Arial" panose="020B0604020202020204" pitchFamily="34" charset="0"/>
              <a:buChar char="•"/>
              <a:defRPr/>
            </a:pPr>
            <a:r>
              <a:rPr lang="en-US" dirty="0">
                <a:solidFill>
                  <a:prstClr val="white"/>
                </a:solidFill>
                <a:latin typeface="Calibri"/>
              </a:rPr>
              <a:t>Drugs</a:t>
            </a:r>
          </a:p>
        </p:txBody>
      </p:sp>
      <p:sp>
        <p:nvSpPr>
          <p:cNvPr id="9" name="Callout: Line 8">
            <a:extLst>
              <a:ext uri="{FF2B5EF4-FFF2-40B4-BE49-F238E27FC236}">
                <a16:creationId xmlns:a16="http://schemas.microsoft.com/office/drawing/2014/main" id="{401D9F0F-EB8D-487C-9582-4A0842ABA3AD}"/>
              </a:ext>
            </a:extLst>
          </p:cNvPr>
          <p:cNvSpPr/>
          <p:nvPr/>
        </p:nvSpPr>
        <p:spPr>
          <a:xfrm>
            <a:off x="8702548" y="3506993"/>
            <a:ext cx="1732546" cy="2944870"/>
          </a:xfrm>
          <a:prstGeom prst="borderCallout1">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57150">
              <a:defRPr/>
            </a:pPr>
            <a:r>
              <a:rPr lang="en-US" dirty="0">
                <a:solidFill>
                  <a:prstClr val="white"/>
                </a:solidFill>
                <a:latin typeface="Calibri"/>
              </a:rPr>
              <a:t>4 Possible  Assessments</a:t>
            </a:r>
          </a:p>
          <a:p>
            <a:pPr marL="57150">
              <a:defRPr/>
            </a:pPr>
            <a:endParaRPr lang="en-US" sz="900" dirty="0">
              <a:solidFill>
                <a:prstClr val="white"/>
              </a:solidFill>
              <a:latin typeface="Calibri"/>
            </a:endParaRPr>
          </a:p>
          <a:p>
            <a:pPr marL="171450" indent="-114300">
              <a:buFont typeface="Arial" panose="020B0604020202020204" pitchFamily="34" charset="0"/>
              <a:buChar char="•"/>
              <a:defRPr/>
            </a:pPr>
            <a:r>
              <a:rPr lang="en-US" dirty="0">
                <a:solidFill>
                  <a:prstClr val="white"/>
                </a:solidFill>
                <a:latin typeface="Calibri"/>
              </a:rPr>
              <a:t>PHQ-9</a:t>
            </a:r>
          </a:p>
          <a:p>
            <a:pPr marL="171450" indent="-114300">
              <a:buFont typeface="Arial" panose="020B0604020202020204" pitchFamily="34" charset="0"/>
              <a:buChar char="•"/>
              <a:defRPr/>
            </a:pPr>
            <a:r>
              <a:rPr lang="en-US" dirty="0">
                <a:solidFill>
                  <a:prstClr val="white"/>
                </a:solidFill>
                <a:latin typeface="Calibri"/>
              </a:rPr>
              <a:t>Suicide risk assessment</a:t>
            </a:r>
          </a:p>
          <a:p>
            <a:pPr marL="171450" indent="-114300">
              <a:buFont typeface="Arial" panose="020B0604020202020204" pitchFamily="34" charset="0"/>
              <a:buChar char="•"/>
              <a:defRPr/>
            </a:pPr>
            <a:r>
              <a:rPr lang="en-US" dirty="0">
                <a:solidFill>
                  <a:prstClr val="white"/>
                </a:solidFill>
                <a:latin typeface="Calibri"/>
              </a:rPr>
              <a:t>Alcohol  Symptom Checklist (SC)</a:t>
            </a:r>
          </a:p>
          <a:p>
            <a:pPr marL="171450" indent="-114300">
              <a:buFont typeface="Arial" panose="020B0604020202020204" pitchFamily="34" charset="0"/>
              <a:buChar char="•"/>
              <a:defRPr/>
            </a:pPr>
            <a:r>
              <a:rPr lang="en-US" dirty="0">
                <a:solidFill>
                  <a:prstClr val="white"/>
                </a:solidFill>
                <a:latin typeface="Calibri"/>
              </a:rPr>
              <a:t>Substance use  SC</a:t>
            </a:r>
          </a:p>
        </p:txBody>
      </p:sp>
    </p:spTree>
    <p:extLst>
      <p:ext uri="{BB962C8B-B14F-4D97-AF65-F5344CB8AC3E}">
        <p14:creationId xmlns:p14="http://schemas.microsoft.com/office/powerpoint/2010/main" val="30150571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59688B50-F209-5A45-8DA6-A40598A1B2D3}" type="slidenum">
              <a:rPr lang="en-US">
                <a:solidFill>
                  <a:prstClr val="white">
                    <a:lumMod val="50000"/>
                  </a:prstClr>
                </a:solidFill>
                <a:latin typeface="Calibri"/>
              </a:rPr>
              <a:pPr>
                <a:defRPr/>
              </a:pPr>
              <a:t>29</a:t>
            </a:fld>
            <a:endParaRPr lang="en-US">
              <a:solidFill>
                <a:prstClr val="white">
                  <a:lumMod val="50000"/>
                </a:prstClr>
              </a:solidFill>
              <a:latin typeface="Calibri"/>
            </a:endParaRPr>
          </a:p>
        </p:txBody>
      </p:sp>
      <p:grpSp>
        <p:nvGrpSpPr>
          <p:cNvPr id="5" name="Group 4">
            <a:extLst>
              <a:ext uri="{FF2B5EF4-FFF2-40B4-BE49-F238E27FC236}">
                <a16:creationId xmlns:a16="http://schemas.microsoft.com/office/drawing/2014/main" id="{DC81FBF5-CFEA-A9E8-5E6F-BE9D751AD531}"/>
              </a:ext>
            </a:extLst>
          </p:cNvPr>
          <p:cNvGrpSpPr/>
          <p:nvPr/>
        </p:nvGrpSpPr>
        <p:grpSpPr>
          <a:xfrm>
            <a:off x="2783170" y="472132"/>
            <a:ext cx="6345486" cy="5563504"/>
            <a:chOff x="3021300" y="515166"/>
            <a:chExt cx="6234890" cy="6101049"/>
          </a:xfrm>
        </p:grpSpPr>
        <p:sp>
          <p:nvSpPr>
            <p:cNvPr id="10" name="Freeform: Shape 9">
              <a:extLst>
                <a:ext uri="{FF2B5EF4-FFF2-40B4-BE49-F238E27FC236}">
                  <a16:creationId xmlns:a16="http://schemas.microsoft.com/office/drawing/2014/main" id="{C8EE3E6F-9210-3255-805E-64317274279C}"/>
                </a:ext>
              </a:extLst>
            </p:cNvPr>
            <p:cNvSpPr/>
            <p:nvPr/>
          </p:nvSpPr>
          <p:spPr>
            <a:xfrm>
              <a:off x="5911963" y="1869033"/>
              <a:ext cx="2525508" cy="1695939"/>
            </a:xfrm>
            <a:custGeom>
              <a:avLst/>
              <a:gdLst>
                <a:gd name="connsiteX0" fmla="*/ 0 w 2525508"/>
                <a:gd name="connsiteY0" fmla="*/ 0 h 1695939"/>
                <a:gd name="connsiteX1" fmla="*/ 2525508 w 2525508"/>
                <a:gd name="connsiteY1" fmla="*/ 0 h 1695939"/>
                <a:gd name="connsiteX2" fmla="*/ 2525508 w 2525508"/>
                <a:gd name="connsiteY2" fmla="*/ 1695939 h 1695939"/>
                <a:gd name="connsiteX3" fmla="*/ 0 w 2525508"/>
                <a:gd name="connsiteY3" fmla="*/ 1695939 h 1695939"/>
                <a:gd name="connsiteX4" fmla="*/ 0 w 2525508"/>
                <a:gd name="connsiteY4" fmla="*/ 0 h 1695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508" h="1695939">
                  <a:moveTo>
                    <a:pt x="0" y="0"/>
                  </a:moveTo>
                  <a:lnTo>
                    <a:pt x="2525508" y="0"/>
                  </a:lnTo>
                  <a:lnTo>
                    <a:pt x="2525508" y="1695939"/>
                  </a:lnTo>
                  <a:lnTo>
                    <a:pt x="0" y="169593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002060"/>
                  </a:solidFill>
                </a:rPr>
                <a:t>Screen</a:t>
              </a:r>
            </a:p>
          </p:txBody>
        </p:sp>
        <p:sp>
          <p:nvSpPr>
            <p:cNvPr id="11" name="Arrow: Circular 10">
              <a:extLst>
                <a:ext uri="{FF2B5EF4-FFF2-40B4-BE49-F238E27FC236}">
                  <a16:creationId xmlns:a16="http://schemas.microsoft.com/office/drawing/2014/main" id="{25514A5F-2EB3-214C-39D3-8C439D110560}"/>
                </a:ext>
              </a:extLst>
            </p:cNvPr>
            <p:cNvSpPr/>
            <p:nvPr/>
          </p:nvSpPr>
          <p:spPr>
            <a:xfrm rot="821064">
              <a:off x="3021300" y="929457"/>
              <a:ext cx="4794418" cy="4794419"/>
            </a:xfrm>
            <a:prstGeom prst="circularArrow">
              <a:avLst>
                <a:gd name="adj1" fmla="val 7954"/>
                <a:gd name="adj2" fmla="val 563899"/>
                <a:gd name="adj3" fmla="val 101445"/>
                <a:gd name="adj4" fmla="val 20160483"/>
                <a:gd name="adj5" fmla="val 8047"/>
              </a:avLst>
            </a:prstGeom>
            <a:solidFill>
              <a:srgbClr val="79C14B"/>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2" name="Freeform: Shape 11">
              <a:extLst>
                <a:ext uri="{FF2B5EF4-FFF2-40B4-BE49-F238E27FC236}">
                  <a16:creationId xmlns:a16="http://schemas.microsoft.com/office/drawing/2014/main" id="{75383EA1-930D-FF34-DB61-56C67E4FBB54}"/>
                </a:ext>
              </a:extLst>
            </p:cNvPr>
            <p:cNvSpPr/>
            <p:nvPr/>
          </p:nvSpPr>
          <p:spPr>
            <a:xfrm>
              <a:off x="6888838" y="3777532"/>
              <a:ext cx="1152933" cy="1497433"/>
            </a:xfrm>
            <a:custGeom>
              <a:avLst/>
              <a:gdLst>
                <a:gd name="connsiteX0" fmla="*/ 0 w 1152933"/>
                <a:gd name="connsiteY0" fmla="*/ 0 h 1695939"/>
                <a:gd name="connsiteX1" fmla="*/ 1152933 w 1152933"/>
                <a:gd name="connsiteY1" fmla="*/ 0 h 1695939"/>
                <a:gd name="connsiteX2" fmla="*/ 1152933 w 1152933"/>
                <a:gd name="connsiteY2" fmla="*/ 1695939 h 1695939"/>
                <a:gd name="connsiteX3" fmla="*/ 0 w 1152933"/>
                <a:gd name="connsiteY3" fmla="*/ 1695939 h 1695939"/>
                <a:gd name="connsiteX4" fmla="*/ 0 w 1152933"/>
                <a:gd name="connsiteY4" fmla="*/ 0 h 1695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2933" h="1695939">
                  <a:moveTo>
                    <a:pt x="0" y="0"/>
                  </a:moveTo>
                  <a:lnTo>
                    <a:pt x="1152933" y="0"/>
                  </a:lnTo>
                  <a:lnTo>
                    <a:pt x="1152933" y="1695939"/>
                  </a:lnTo>
                  <a:lnTo>
                    <a:pt x="0" y="169593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002060"/>
                  </a:solidFill>
                </a:rPr>
                <a:t>Assess</a:t>
              </a:r>
            </a:p>
          </p:txBody>
        </p:sp>
        <p:sp>
          <p:nvSpPr>
            <p:cNvPr id="13" name="Arrow: Circular 12">
              <a:extLst>
                <a:ext uri="{FF2B5EF4-FFF2-40B4-BE49-F238E27FC236}">
                  <a16:creationId xmlns:a16="http://schemas.microsoft.com/office/drawing/2014/main" id="{8B6379A8-F72B-A8CF-9C9D-B9A3D739079D}"/>
                </a:ext>
              </a:extLst>
            </p:cNvPr>
            <p:cNvSpPr/>
            <p:nvPr/>
          </p:nvSpPr>
          <p:spPr>
            <a:xfrm>
              <a:off x="3652843" y="515166"/>
              <a:ext cx="4794418" cy="4794419"/>
            </a:xfrm>
            <a:prstGeom prst="circularArrow">
              <a:avLst>
                <a:gd name="adj1" fmla="val 7665"/>
                <a:gd name="adj2" fmla="val 748780"/>
                <a:gd name="adj3" fmla="val 5349175"/>
                <a:gd name="adj4" fmla="val 3815316"/>
                <a:gd name="adj5" fmla="val 7417"/>
              </a:avLst>
            </a:prstGeom>
            <a:solidFill>
              <a:schemeClr val="tx2"/>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a:lstStyle/>
            <a:p>
              <a:endParaRPr lang="en-US" dirty="0"/>
            </a:p>
          </p:txBody>
        </p:sp>
        <p:sp>
          <p:nvSpPr>
            <p:cNvPr id="14" name="Freeform: Shape 13">
              <a:extLst>
                <a:ext uri="{FF2B5EF4-FFF2-40B4-BE49-F238E27FC236}">
                  <a16:creationId xmlns:a16="http://schemas.microsoft.com/office/drawing/2014/main" id="{3A9C59B6-9950-6AE3-9CF0-6FB182AC1859}"/>
                </a:ext>
              </a:extLst>
            </p:cNvPr>
            <p:cNvSpPr/>
            <p:nvPr/>
          </p:nvSpPr>
          <p:spPr>
            <a:xfrm>
              <a:off x="3599569" y="3956066"/>
              <a:ext cx="2831558" cy="1497433"/>
            </a:xfrm>
            <a:custGeom>
              <a:avLst/>
              <a:gdLst>
                <a:gd name="connsiteX0" fmla="*/ 0 w 2831558"/>
                <a:gd name="connsiteY0" fmla="*/ 0 h 1695939"/>
                <a:gd name="connsiteX1" fmla="*/ 2831558 w 2831558"/>
                <a:gd name="connsiteY1" fmla="*/ 0 h 1695939"/>
                <a:gd name="connsiteX2" fmla="*/ 2831558 w 2831558"/>
                <a:gd name="connsiteY2" fmla="*/ 1695939 h 1695939"/>
                <a:gd name="connsiteX3" fmla="*/ 0 w 2831558"/>
                <a:gd name="connsiteY3" fmla="*/ 1695939 h 1695939"/>
                <a:gd name="connsiteX4" fmla="*/ 0 w 2831558"/>
                <a:gd name="connsiteY4" fmla="*/ 0 h 1695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1558" h="1695939">
                  <a:moveTo>
                    <a:pt x="0" y="0"/>
                  </a:moveTo>
                  <a:lnTo>
                    <a:pt x="2831558" y="0"/>
                  </a:lnTo>
                  <a:lnTo>
                    <a:pt x="2831558" y="1695939"/>
                  </a:lnTo>
                  <a:lnTo>
                    <a:pt x="0" y="169593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002060"/>
                  </a:solidFill>
                </a:rPr>
                <a:t>Shared </a:t>
              </a:r>
              <a:r>
                <a:rPr lang="en-US" sz="2800" dirty="0">
                  <a:solidFill>
                    <a:srgbClr val="002060"/>
                  </a:solidFill>
                </a:rPr>
                <a:t>D</a:t>
              </a:r>
              <a:r>
                <a:rPr lang="en-US" sz="2800" kern="1200" dirty="0">
                  <a:solidFill>
                    <a:srgbClr val="002060"/>
                  </a:solidFill>
                </a:rPr>
                <a:t>ecision </a:t>
              </a:r>
              <a:r>
                <a:rPr lang="en-US" sz="2800" dirty="0">
                  <a:solidFill>
                    <a:srgbClr val="002060"/>
                  </a:solidFill>
                </a:rPr>
                <a:t>M</a:t>
              </a:r>
              <a:r>
                <a:rPr lang="en-US" sz="2800" kern="1200" dirty="0">
                  <a:solidFill>
                    <a:srgbClr val="002060"/>
                  </a:solidFill>
                </a:rPr>
                <a:t>aking</a:t>
              </a:r>
            </a:p>
          </p:txBody>
        </p:sp>
        <p:sp>
          <p:nvSpPr>
            <p:cNvPr id="15" name="Arrow: Circular 14">
              <a:extLst>
                <a:ext uri="{FF2B5EF4-FFF2-40B4-BE49-F238E27FC236}">
                  <a16:creationId xmlns:a16="http://schemas.microsoft.com/office/drawing/2014/main" id="{48FC7F2F-1F16-DCE8-CE67-2A5FF09D313E}"/>
                </a:ext>
              </a:extLst>
            </p:cNvPr>
            <p:cNvSpPr/>
            <p:nvPr/>
          </p:nvSpPr>
          <p:spPr>
            <a:xfrm>
              <a:off x="4461772" y="1167763"/>
              <a:ext cx="4794418" cy="4794418"/>
            </a:xfrm>
            <a:prstGeom prst="circularArrow">
              <a:avLst>
                <a:gd name="adj1" fmla="val 7610"/>
                <a:gd name="adj2" fmla="val 513143"/>
                <a:gd name="adj3" fmla="val 11295445"/>
                <a:gd name="adj4" fmla="val 9923756"/>
                <a:gd name="adj5" fmla="val 8047"/>
              </a:avLst>
            </a:prstGeom>
            <a:solidFill>
              <a:schemeClr val="accent4">
                <a:lumMod val="75000"/>
              </a:schemeClr>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16" name="Freeform: Shape 15">
              <a:extLst>
                <a:ext uri="{FF2B5EF4-FFF2-40B4-BE49-F238E27FC236}">
                  <a16:creationId xmlns:a16="http://schemas.microsoft.com/office/drawing/2014/main" id="{FC56B88D-02B0-21C9-3E81-37605741FC82}"/>
                </a:ext>
              </a:extLst>
            </p:cNvPr>
            <p:cNvSpPr/>
            <p:nvPr/>
          </p:nvSpPr>
          <p:spPr>
            <a:xfrm>
              <a:off x="4255064" y="1863447"/>
              <a:ext cx="1695939" cy="1695939"/>
            </a:xfrm>
            <a:custGeom>
              <a:avLst/>
              <a:gdLst>
                <a:gd name="connsiteX0" fmla="*/ 0 w 1695939"/>
                <a:gd name="connsiteY0" fmla="*/ 0 h 1695939"/>
                <a:gd name="connsiteX1" fmla="*/ 1695939 w 1695939"/>
                <a:gd name="connsiteY1" fmla="*/ 0 h 1695939"/>
                <a:gd name="connsiteX2" fmla="*/ 1695939 w 1695939"/>
                <a:gd name="connsiteY2" fmla="*/ 1695939 h 1695939"/>
                <a:gd name="connsiteX3" fmla="*/ 0 w 1695939"/>
                <a:gd name="connsiteY3" fmla="*/ 1695939 h 1695939"/>
                <a:gd name="connsiteX4" fmla="*/ 0 w 1695939"/>
                <a:gd name="connsiteY4" fmla="*/ 0 h 1695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5939" h="1695939">
                  <a:moveTo>
                    <a:pt x="0" y="0"/>
                  </a:moveTo>
                  <a:lnTo>
                    <a:pt x="1695939" y="0"/>
                  </a:lnTo>
                  <a:lnTo>
                    <a:pt x="1695939" y="1695939"/>
                  </a:lnTo>
                  <a:lnTo>
                    <a:pt x="0" y="169593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002060"/>
                  </a:solidFill>
                </a:rPr>
                <a:t>Monitor</a:t>
              </a:r>
            </a:p>
          </p:txBody>
        </p:sp>
        <p:sp>
          <p:nvSpPr>
            <p:cNvPr id="17" name="Arrow: Circular 16">
              <a:extLst>
                <a:ext uri="{FF2B5EF4-FFF2-40B4-BE49-F238E27FC236}">
                  <a16:creationId xmlns:a16="http://schemas.microsoft.com/office/drawing/2014/main" id="{E27EB317-5490-3098-960C-A6089E2A52B9}"/>
                </a:ext>
              </a:extLst>
            </p:cNvPr>
            <p:cNvSpPr/>
            <p:nvPr/>
          </p:nvSpPr>
          <p:spPr>
            <a:xfrm rot="353137">
              <a:off x="3753965" y="1821797"/>
              <a:ext cx="4794418" cy="4794418"/>
            </a:xfrm>
            <a:prstGeom prst="circularArrow">
              <a:avLst>
                <a:gd name="adj1" fmla="val 8071"/>
                <a:gd name="adj2" fmla="val 1141504"/>
                <a:gd name="adj3" fmla="val 16249405"/>
                <a:gd name="adj4" fmla="val 14395870"/>
                <a:gd name="adj5" fmla="val 7210"/>
              </a:avLst>
            </a:prstGeom>
            <a:solidFill>
              <a:schemeClr val="accent1">
                <a:lumMod val="75000"/>
              </a:schemeClr>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sp>
      </p:grpSp>
    </p:spTree>
    <p:extLst>
      <p:ext uri="{BB962C8B-B14F-4D97-AF65-F5344CB8AC3E}">
        <p14:creationId xmlns:p14="http://schemas.microsoft.com/office/powerpoint/2010/main" val="1703146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Overview</a:t>
            </a:r>
          </a:p>
        </p:txBody>
      </p:sp>
      <p:sp>
        <p:nvSpPr>
          <p:cNvPr id="4" name="Content Placeholder 3"/>
          <p:cNvSpPr>
            <a:spLocks noGrp="1"/>
          </p:cNvSpPr>
          <p:nvPr>
            <p:ph idx="1"/>
          </p:nvPr>
        </p:nvSpPr>
        <p:spPr>
          <a:xfrm>
            <a:off x="2216727" y="2045092"/>
            <a:ext cx="8163891" cy="3529293"/>
          </a:xfrm>
        </p:spPr>
        <p:txBody>
          <a:bodyPr>
            <a:noAutofit/>
          </a:bodyPr>
          <a:lstStyle/>
          <a:p>
            <a:pPr marL="457200" indent="-457200">
              <a:buClr>
                <a:srgbClr val="79C14B"/>
              </a:buClr>
              <a:buSzPct val="80000"/>
              <a:buFont typeface="+mj-lt"/>
              <a:buAutoNum type="arabicPeriod"/>
            </a:pPr>
            <a:r>
              <a:rPr lang="en-US" dirty="0"/>
              <a:t>Introduction: Overview</a:t>
            </a:r>
          </a:p>
          <a:p>
            <a:pPr marL="457200" indent="-457200">
              <a:buClr>
                <a:srgbClr val="79C14B"/>
              </a:buClr>
              <a:buSzPct val="80000"/>
              <a:buFont typeface="+mj-lt"/>
              <a:buAutoNum type="arabicPeriod"/>
            </a:pPr>
            <a:r>
              <a:rPr lang="en-US" dirty="0"/>
              <a:t>Aim 1 – Achtmeyer</a:t>
            </a:r>
          </a:p>
          <a:p>
            <a:pPr marL="457200" indent="-457200">
              <a:buClr>
                <a:srgbClr val="79C14B"/>
              </a:buClr>
              <a:buSzPct val="80000"/>
              <a:buFont typeface="+mj-lt"/>
              <a:buAutoNum type="arabicPeriod"/>
            </a:pPr>
            <a:r>
              <a:rPr lang="en-US" dirty="0"/>
              <a:t>Aim 2 – Bradley </a:t>
            </a:r>
          </a:p>
          <a:p>
            <a:pPr marL="457200" indent="-457200">
              <a:buClr>
                <a:srgbClr val="79C14B"/>
              </a:buClr>
              <a:buSzPct val="80000"/>
              <a:buFont typeface="+mj-lt"/>
              <a:buAutoNum type="arabicPeriod"/>
            </a:pPr>
            <a:r>
              <a:rPr lang="en-US" dirty="0"/>
              <a:t>Sustainability – Richards</a:t>
            </a:r>
          </a:p>
          <a:p>
            <a:pPr lvl="1" indent="0">
              <a:buNone/>
            </a:pPr>
            <a:endParaRPr lang="en-US" dirty="0"/>
          </a:p>
          <a:p>
            <a:pPr marL="619197" lvl="1" indent="-342900">
              <a:buFont typeface="Wingdings" panose="05000000000000000000" pitchFamily="2" charset="2"/>
              <a:buChar char="ü"/>
            </a:pPr>
            <a:endParaRPr lang="en-US" dirty="0"/>
          </a:p>
          <a:p>
            <a:pPr lvl="1" indent="0" algn="r">
              <a:buNone/>
            </a:pPr>
            <a:r>
              <a:rPr lang="en-US" sz="1600" dirty="0"/>
              <a:t> </a:t>
            </a:r>
          </a:p>
          <a:p>
            <a:pPr lvl="1" indent="0" algn="r">
              <a:buNone/>
            </a:pPr>
            <a:endParaRPr lang="en-US" sz="1600" dirty="0"/>
          </a:p>
          <a:p>
            <a:pPr lvl="1" indent="0" algn="r">
              <a:buNone/>
            </a:pPr>
            <a:endParaRPr lang="en-US" dirty="0"/>
          </a:p>
        </p:txBody>
      </p:sp>
      <p:sp>
        <p:nvSpPr>
          <p:cNvPr id="5" name="Slide Number Placeholder 4"/>
          <p:cNvSpPr>
            <a:spLocks noGrp="1"/>
          </p:cNvSpPr>
          <p:nvPr>
            <p:ph type="sldNum" sz="quarter" idx="12"/>
          </p:nvPr>
        </p:nvSpPr>
        <p:spPr/>
        <p:txBody>
          <a:bodyPr/>
          <a:lstStyle/>
          <a:p>
            <a:fld id="{A0C21F26-985F-9D40-A811-D6DE90C3D8D1}" type="slidenum">
              <a:rPr lang="en-US" smtClean="0"/>
              <a:t>3</a:t>
            </a:fld>
            <a:endParaRPr lang="en-US" dirty="0"/>
          </a:p>
        </p:txBody>
      </p:sp>
    </p:spTree>
    <p:extLst>
      <p:ext uri="{BB962C8B-B14F-4D97-AF65-F5344CB8AC3E}">
        <p14:creationId xmlns:p14="http://schemas.microsoft.com/office/powerpoint/2010/main" val="32965801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SPARC Trial: Randomization</a:t>
            </a:r>
          </a:p>
        </p:txBody>
      </p:sp>
      <p:sp>
        <p:nvSpPr>
          <p:cNvPr id="4" name="Content Placeholder 3"/>
          <p:cNvSpPr>
            <a:spLocks noGrp="1"/>
          </p:cNvSpPr>
          <p:nvPr>
            <p:ph idx="1"/>
          </p:nvPr>
        </p:nvSpPr>
        <p:spPr>
          <a:xfrm>
            <a:off x="2216727" y="2158816"/>
            <a:ext cx="8339043" cy="4839284"/>
          </a:xfrm>
        </p:spPr>
        <p:txBody>
          <a:bodyPr>
            <a:noAutofit/>
          </a:bodyPr>
          <a:lstStyle/>
          <a:p>
            <a:pPr>
              <a:buClr>
                <a:srgbClr val="F57D20"/>
              </a:buClr>
              <a:buSzPct val="80000"/>
            </a:pPr>
            <a:r>
              <a:rPr lang="en-US" dirty="0"/>
              <a:t>Constraints placed on randomization </a:t>
            </a:r>
          </a:p>
          <a:p>
            <a:pPr marL="342900" indent="-342900">
              <a:buClr>
                <a:srgbClr val="79C14B"/>
              </a:buClr>
              <a:buSzPct val="80000"/>
              <a:buFont typeface="Wingdings" panose="05000000000000000000" pitchFamily="2" charset="2"/>
              <a:buChar char="§"/>
            </a:pPr>
            <a:r>
              <a:rPr lang="en-US" dirty="0"/>
              <a:t>Randomized 22 primary care sites</a:t>
            </a:r>
          </a:p>
          <a:p>
            <a:pPr marL="342900" indent="-342900">
              <a:buClr>
                <a:srgbClr val="79C14B"/>
              </a:buClr>
              <a:buSzPct val="80000"/>
              <a:buFont typeface="Wingdings" panose="05000000000000000000" pitchFamily="2" charset="2"/>
              <a:buChar char="§"/>
            </a:pPr>
            <a:r>
              <a:rPr lang="en-US" dirty="0"/>
              <a:t>Stratified:  Year 1 (9 sites) vs Years 2-3 (13 sites)</a:t>
            </a:r>
          </a:p>
          <a:p>
            <a:pPr marL="342900" indent="-342900">
              <a:buClr>
                <a:srgbClr val="79C14B"/>
              </a:buClr>
              <a:buSzPct val="80000"/>
              <a:buFont typeface="Wingdings" panose="05000000000000000000" pitchFamily="2" charset="2"/>
              <a:buChar char="§"/>
            </a:pPr>
            <a:r>
              <a:rPr lang="en-US" dirty="0"/>
              <a:t>Years 2-3:  </a:t>
            </a:r>
          </a:p>
          <a:p>
            <a:pPr marL="796925" lvl="3" indent="-342900">
              <a:buClr>
                <a:srgbClr val="79C14B"/>
              </a:buClr>
              <a:buFont typeface="Wingdings" panose="05000000000000000000" pitchFamily="2" charset="2"/>
              <a:buChar char="ü"/>
            </a:pPr>
            <a:r>
              <a:rPr lang="en-US" dirty="0"/>
              <a:t>6 sites randomized as pairs (10 clusters total)</a:t>
            </a:r>
          </a:p>
          <a:p>
            <a:pPr marL="796925" lvl="3" indent="-342900">
              <a:buClr>
                <a:srgbClr val="79C14B"/>
              </a:buClr>
              <a:buFont typeface="Wingdings" panose="05000000000000000000" pitchFamily="2" charset="2"/>
              <a:buChar char="ü"/>
            </a:pPr>
            <a:r>
              <a:rPr lang="en-US" dirty="0"/>
              <a:t>All sites equal probability of falling in each wave</a:t>
            </a:r>
          </a:p>
          <a:p>
            <a:pPr marL="661160" lvl="2" indent="0">
              <a:buNone/>
            </a:pPr>
            <a:endParaRPr lang="en-US" dirty="0"/>
          </a:p>
          <a:p>
            <a:pPr marL="661160" lvl="2" indent="0">
              <a:buNone/>
            </a:pPr>
            <a:endParaRPr lang="en-US" dirty="0"/>
          </a:p>
          <a:p>
            <a:pPr marL="457200" lvl="1" indent="-60325" defTabSz="373063">
              <a:buNone/>
            </a:pPr>
            <a:r>
              <a:rPr lang="en-US" dirty="0"/>
              <a:t>	</a:t>
            </a:r>
            <a:endParaRPr lang="en-US" sz="1600" dirty="0"/>
          </a:p>
          <a:p>
            <a:pPr lvl="1" indent="0" algn="r">
              <a:spcBef>
                <a:spcPts val="0"/>
              </a:spcBef>
              <a:spcAft>
                <a:spcPts val="0"/>
              </a:spcAft>
              <a:buNone/>
            </a:pPr>
            <a:r>
              <a:rPr lang="en-US" sz="1600" dirty="0"/>
              <a:t>Glass et.al. Implementation Science 2018</a:t>
            </a:r>
          </a:p>
          <a:p>
            <a:pPr marL="396875">
              <a:buClr>
                <a:srgbClr val="F57D20"/>
              </a:buClr>
              <a:buSzPct val="80000"/>
            </a:pPr>
            <a:endParaRPr lang="en-US" dirty="0"/>
          </a:p>
        </p:txBody>
      </p:sp>
      <p:sp>
        <p:nvSpPr>
          <p:cNvPr id="5" name="Slide Number Placeholder 4"/>
          <p:cNvSpPr>
            <a:spLocks noGrp="1"/>
          </p:cNvSpPr>
          <p:nvPr>
            <p:ph type="sldNum" sz="quarter" idx="12"/>
          </p:nvPr>
        </p:nvSpPr>
        <p:spPr/>
        <p:txBody>
          <a:bodyPr/>
          <a:lstStyle/>
          <a:p>
            <a:fld id="{A0C21F26-985F-9D40-A811-D6DE90C3D8D1}" type="slidenum">
              <a:rPr lang="en-US" smtClean="0"/>
              <a:t>30</a:t>
            </a:fld>
            <a:endParaRPr lang="en-US"/>
          </a:p>
        </p:txBody>
      </p:sp>
    </p:spTree>
    <p:extLst>
      <p:ext uri="{BB962C8B-B14F-4D97-AF65-F5344CB8AC3E}">
        <p14:creationId xmlns:p14="http://schemas.microsoft.com/office/powerpoint/2010/main" val="21619466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SPARC Prevention: Methods</a:t>
            </a:r>
          </a:p>
        </p:txBody>
      </p:sp>
      <p:sp>
        <p:nvSpPr>
          <p:cNvPr id="4" name="Content Placeholder 3"/>
          <p:cNvSpPr>
            <a:spLocks noGrp="1"/>
          </p:cNvSpPr>
          <p:nvPr>
            <p:ph idx="1"/>
          </p:nvPr>
        </p:nvSpPr>
        <p:spPr>
          <a:xfrm>
            <a:off x="2216727" y="2158816"/>
            <a:ext cx="8085513" cy="4839284"/>
          </a:xfrm>
        </p:spPr>
        <p:txBody>
          <a:bodyPr>
            <a:noAutofit/>
          </a:bodyPr>
          <a:lstStyle/>
          <a:p>
            <a:pPr>
              <a:spcBef>
                <a:spcPts val="600"/>
              </a:spcBef>
              <a:spcAft>
                <a:spcPts val="600"/>
              </a:spcAft>
              <a:buClr>
                <a:srgbClr val="F57D20"/>
              </a:buClr>
              <a:buSzPct val="80000"/>
            </a:pPr>
            <a:r>
              <a:rPr lang="en-US" dirty="0"/>
              <a:t>Sample for SPARC trial: </a:t>
            </a:r>
          </a:p>
          <a:p>
            <a:pPr marL="342900" indent="-342900">
              <a:spcBef>
                <a:spcPts val="600"/>
              </a:spcBef>
              <a:spcAft>
                <a:spcPts val="600"/>
              </a:spcAft>
              <a:buClr>
                <a:srgbClr val="79C14B"/>
              </a:buClr>
              <a:buSzPct val="80000"/>
              <a:buFont typeface="Wingdings" panose="05000000000000000000" pitchFamily="2" charset="2"/>
              <a:buChar char="§"/>
            </a:pPr>
            <a:r>
              <a:rPr lang="en-US" dirty="0"/>
              <a:t>All patients seen in 22 primary care sites</a:t>
            </a:r>
          </a:p>
          <a:p>
            <a:pPr marL="342900" indent="-342900">
              <a:spcBef>
                <a:spcPts val="600"/>
              </a:spcBef>
              <a:spcAft>
                <a:spcPts val="600"/>
              </a:spcAft>
              <a:buClr>
                <a:srgbClr val="79C14B"/>
              </a:buClr>
              <a:buSzPct val="80000"/>
              <a:buFont typeface="Wingdings" panose="05000000000000000000" pitchFamily="2" charset="2"/>
              <a:buChar char="§"/>
            </a:pPr>
            <a:r>
              <a:rPr lang="en-US" dirty="0"/>
              <a:t>Each with a randomly assigned wave (start date)</a:t>
            </a:r>
          </a:p>
          <a:p>
            <a:pPr>
              <a:buClr>
                <a:srgbClr val="F57D20"/>
              </a:buClr>
              <a:buSzPct val="80000"/>
            </a:pPr>
            <a:r>
              <a:rPr lang="en-US" dirty="0"/>
              <a:t>Data Collection and Measures</a:t>
            </a:r>
          </a:p>
          <a:p>
            <a:pPr marL="342900" indent="-342900">
              <a:buClr>
                <a:srgbClr val="79C14B"/>
              </a:buClr>
              <a:buSzPct val="80000"/>
              <a:buFont typeface="Wingdings" panose="05000000000000000000" pitchFamily="2" charset="2"/>
              <a:buChar char="§"/>
            </a:pPr>
            <a:r>
              <a:rPr lang="en-US" dirty="0"/>
              <a:t>Secondary electronic EHR data</a:t>
            </a:r>
          </a:p>
          <a:p>
            <a:pPr marL="883482" lvl="2" indent="-342900">
              <a:buFont typeface="Wingdings" panose="05000000000000000000" pitchFamily="2" charset="2"/>
              <a:buChar char="§"/>
            </a:pPr>
            <a:endParaRPr lang="en-US" dirty="0"/>
          </a:p>
          <a:p>
            <a:pPr marL="342900" indent="-342900">
              <a:buClr>
                <a:srgbClr val="F57D20"/>
              </a:buClr>
              <a:buSzPct val="80000"/>
              <a:buFont typeface="Wingdings" panose="05000000000000000000" pitchFamily="2" charset="2"/>
              <a:buChar char="§"/>
            </a:pPr>
            <a:endParaRPr lang="en-US" dirty="0"/>
          </a:p>
          <a:p>
            <a:pPr lvl="1" indent="0" algn="r">
              <a:spcBef>
                <a:spcPts val="0"/>
              </a:spcBef>
              <a:spcAft>
                <a:spcPts val="0"/>
              </a:spcAft>
              <a:buNone/>
            </a:pPr>
            <a:endParaRPr lang="en-US" sz="1600" dirty="0"/>
          </a:p>
          <a:p>
            <a:pPr lvl="1" indent="0" algn="r">
              <a:spcBef>
                <a:spcPts val="0"/>
              </a:spcBef>
              <a:spcAft>
                <a:spcPts val="0"/>
              </a:spcAft>
              <a:buNone/>
            </a:pPr>
            <a:endParaRPr lang="en-US" sz="1600" dirty="0"/>
          </a:p>
          <a:p>
            <a:pPr lvl="1" indent="0" algn="r">
              <a:spcBef>
                <a:spcPts val="0"/>
              </a:spcBef>
              <a:spcAft>
                <a:spcPts val="0"/>
              </a:spcAft>
              <a:buNone/>
            </a:pPr>
            <a:endParaRPr lang="en-US" sz="1600" dirty="0"/>
          </a:p>
          <a:p>
            <a:pPr lvl="1" indent="0" algn="r">
              <a:spcBef>
                <a:spcPts val="0"/>
              </a:spcBef>
              <a:spcAft>
                <a:spcPts val="0"/>
              </a:spcAft>
              <a:buNone/>
            </a:pPr>
            <a:r>
              <a:rPr lang="en-US" sz="1600" dirty="0"/>
              <a:t>Bobb IJERPH 2017; Glass Implementation Science 2018</a:t>
            </a:r>
          </a:p>
          <a:p>
            <a:pPr marL="396875">
              <a:buClr>
                <a:srgbClr val="F57D20"/>
              </a:buClr>
              <a:buSzPct val="80000"/>
            </a:pPr>
            <a:endParaRPr lang="en-US" dirty="0"/>
          </a:p>
        </p:txBody>
      </p:sp>
      <p:sp>
        <p:nvSpPr>
          <p:cNvPr id="5" name="Slide Number Placeholder 4"/>
          <p:cNvSpPr>
            <a:spLocks noGrp="1"/>
          </p:cNvSpPr>
          <p:nvPr>
            <p:ph type="sldNum" sz="quarter" idx="12"/>
          </p:nvPr>
        </p:nvSpPr>
        <p:spPr/>
        <p:txBody>
          <a:bodyPr/>
          <a:lstStyle/>
          <a:p>
            <a:fld id="{A0C21F26-985F-9D40-A811-D6DE90C3D8D1}" type="slidenum">
              <a:rPr lang="en-US" smtClean="0"/>
              <a:t>31</a:t>
            </a:fld>
            <a:endParaRPr lang="en-US"/>
          </a:p>
        </p:txBody>
      </p:sp>
    </p:spTree>
    <p:extLst>
      <p:ext uri="{BB962C8B-B14F-4D97-AF65-F5344CB8AC3E}">
        <p14:creationId xmlns:p14="http://schemas.microsoft.com/office/powerpoint/2010/main" val="24747275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SPARC Trial: Main Analyses</a:t>
            </a:r>
          </a:p>
        </p:txBody>
      </p:sp>
      <p:sp>
        <p:nvSpPr>
          <p:cNvPr id="4" name="Content Placeholder 3"/>
          <p:cNvSpPr>
            <a:spLocks noGrp="1"/>
          </p:cNvSpPr>
          <p:nvPr>
            <p:ph idx="1"/>
          </p:nvPr>
        </p:nvSpPr>
        <p:spPr>
          <a:xfrm>
            <a:off x="2216726" y="1655896"/>
            <a:ext cx="8260774" cy="4839284"/>
          </a:xfrm>
        </p:spPr>
        <p:txBody>
          <a:bodyPr>
            <a:noAutofit/>
          </a:bodyPr>
          <a:lstStyle/>
          <a:p>
            <a:pPr marL="342900" indent="-342900">
              <a:buClr>
                <a:srgbClr val="F57D20"/>
              </a:buClr>
              <a:buSzPct val="80000"/>
              <a:buFont typeface="Wingdings" panose="05000000000000000000" pitchFamily="2" charset="2"/>
              <a:buChar char="§"/>
            </a:pPr>
            <a:endParaRPr lang="en-US" dirty="0"/>
          </a:p>
          <a:p>
            <a:pPr marL="342900" indent="-342900">
              <a:buClr>
                <a:srgbClr val="F57D20"/>
              </a:buClr>
              <a:buSzPct val="80000"/>
              <a:buFont typeface="Wingdings" panose="05000000000000000000" pitchFamily="2" charset="2"/>
              <a:buChar char="§"/>
            </a:pPr>
            <a:endParaRPr lang="en-US" dirty="0"/>
          </a:p>
          <a:p>
            <a:pPr marL="342900" indent="-342900">
              <a:buClr>
                <a:srgbClr val="F57D20"/>
              </a:buClr>
              <a:buSzPct val="80000"/>
              <a:buFont typeface="Wingdings" panose="05000000000000000000" pitchFamily="2" charset="2"/>
              <a:buChar char="§"/>
            </a:pPr>
            <a:endParaRPr lang="en-US" dirty="0"/>
          </a:p>
          <a:p>
            <a:pPr marL="342900" indent="-342900">
              <a:buClr>
                <a:srgbClr val="79C14B"/>
              </a:buClr>
              <a:buSzPct val="80000"/>
              <a:buFont typeface="Wingdings" panose="05000000000000000000" pitchFamily="2" charset="2"/>
              <a:buChar char="§"/>
            </a:pPr>
            <a:r>
              <a:rPr lang="en-US" dirty="0"/>
              <a:t>Analyses consistent with CONSORT </a:t>
            </a:r>
          </a:p>
          <a:p>
            <a:pPr marL="606425" lvl="2" indent="-261938">
              <a:buClr>
                <a:srgbClr val="79C14B"/>
              </a:buClr>
              <a:buFont typeface="Wingdings" panose="05000000000000000000" pitchFamily="2" charset="2"/>
              <a:buChar char="ü"/>
            </a:pPr>
            <a:r>
              <a:rPr lang="en-US" dirty="0"/>
              <a:t>Cluster-randomized stepped-wedge trials </a:t>
            </a:r>
          </a:p>
          <a:p>
            <a:pPr marL="606425" lvl="2" indent="-261938">
              <a:buClr>
                <a:srgbClr val="79C14B"/>
              </a:buClr>
              <a:buFont typeface="Wingdings" panose="05000000000000000000" pitchFamily="2" charset="2"/>
              <a:buChar char="ü"/>
            </a:pPr>
            <a:r>
              <a:rPr lang="en-US" dirty="0"/>
              <a:t>Intention to treat (start date randomly assigned)</a:t>
            </a:r>
          </a:p>
          <a:p>
            <a:pPr lvl="1" indent="0" algn="r">
              <a:spcBef>
                <a:spcPts val="0"/>
              </a:spcBef>
              <a:spcAft>
                <a:spcPts val="0"/>
              </a:spcAft>
              <a:buNone/>
            </a:pPr>
            <a:endParaRPr lang="en-US" sz="1600" dirty="0"/>
          </a:p>
          <a:p>
            <a:pPr lvl="1" indent="0" algn="r">
              <a:spcBef>
                <a:spcPts val="0"/>
              </a:spcBef>
              <a:spcAft>
                <a:spcPts val="0"/>
              </a:spcAft>
              <a:buNone/>
            </a:pPr>
            <a:endParaRPr lang="en-US" sz="1600" dirty="0"/>
          </a:p>
          <a:p>
            <a:pPr lvl="1" indent="0" algn="r">
              <a:spcBef>
                <a:spcPts val="0"/>
              </a:spcBef>
              <a:spcAft>
                <a:spcPts val="0"/>
              </a:spcAft>
              <a:buNone/>
            </a:pPr>
            <a:endParaRPr lang="en-US" sz="1600" dirty="0"/>
          </a:p>
          <a:p>
            <a:pPr lvl="1" indent="0" algn="r">
              <a:spcBef>
                <a:spcPts val="0"/>
              </a:spcBef>
              <a:spcAft>
                <a:spcPts val="0"/>
              </a:spcAft>
              <a:buNone/>
            </a:pPr>
            <a:endParaRPr lang="en-US" sz="1600" dirty="0"/>
          </a:p>
          <a:p>
            <a:pPr lvl="1" indent="0" algn="r">
              <a:spcBef>
                <a:spcPts val="0"/>
              </a:spcBef>
              <a:spcAft>
                <a:spcPts val="0"/>
              </a:spcAft>
              <a:buNone/>
            </a:pPr>
            <a:endParaRPr lang="en-US" sz="1600" dirty="0"/>
          </a:p>
          <a:p>
            <a:pPr lvl="1" indent="0" algn="r">
              <a:spcBef>
                <a:spcPts val="0"/>
              </a:spcBef>
              <a:spcAft>
                <a:spcPts val="0"/>
              </a:spcAft>
              <a:buNone/>
            </a:pPr>
            <a:r>
              <a:rPr lang="en-US" sz="1600" dirty="0"/>
              <a:t>Bobb IJERPH 2017; Glass Implementation Science 2018</a:t>
            </a:r>
          </a:p>
          <a:p>
            <a:pPr lvl="1" indent="0" algn="r">
              <a:spcBef>
                <a:spcPts val="0"/>
              </a:spcBef>
              <a:spcAft>
                <a:spcPts val="0"/>
              </a:spcAft>
              <a:buNone/>
            </a:pPr>
            <a:r>
              <a:rPr lang="en-US" sz="1600" dirty="0"/>
              <a:t>Hemming KM Stat Med 2018; Hemming KM BMJ 2018 </a:t>
            </a:r>
          </a:p>
          <a:p>
            <a:pPr marL="396875">
              <a:buClr>
                <a:srgbClr val="F57D20"/>
              </a:buClr>
              <a:buSzPct val="80000"/>
            </a:pPr>
            <a:endParaRPr lang="en-US" dirty="0"/>
          </a:p>
        </p:txBody>
      </p:sp>
      <p:sp>
        <p:nvSpPr>
          <p:cNvPr id="5" name="Slide Number Placeholder 4"/>
          <p:cNvSpPr>
            <a:spLocks noGrp="1"/>
          </p:cNvSpPr>
          <p:nvPr>
            <p:ph type="sldNum" sz="quarter" idx="12"/>
          </p:nvPr>
        </p:nvSpPr>
        <p:spPr/>
        <p:txBody>
          <a:bodyPr/>
          <a:lstStyle/>
          <a:p>
            <a:fld id="{A0C21F26-985F-9D40-A811-D6DE90C3D8D1}" type="slidenum">
              <a:rPr lang="en-US" smtClean="0"/>
              <a:t>32</a:t>
            </a:fld>
            <a:endParaRPr lang="en-US"/>
          </a:p>
        </p:txBody>
      </p:sp>
    </p:spTree>
    <p:extLst>
      <p:ext uri="{BB962C8B-B14F-4D97-AF65-F5344CB8AC3E}">
        <p14:creationId xmlns:p14="http://schemas.microsoft.com/office/powerpoint/2010/main" val="12373232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SPARC Trial: Main Outcomes</a:t>
            </a:r>
          </a:p>
        </p:txBody>
      </p:sp>
      <p:sp>
        <p:nvSpPr>
          <p:cNvPr id="4" name="Content Placeholder 3"/>
          <p:cNvSpPr>
            <a:spLocks noGrp="1"/>
          </p:cNvSpPr>
          <p:nvPr>
            <p:ph idx="1"/>
          </p:nvPr>
        </p:nvSpPr>
        <p:spPr>
          <a:xfrm>
            <a:off x="2216727" y="2158816"/>
            <a:ext cx="8339043" cy="4839284"/>
          </a:xfrm>
        </p:spPr>
        <p:txBody>
          <a:bodyPr>
            <a:noAutofit/>
          </a:bodyPr>
          <a:lstStyle/>
          <a:p>
            <a:pPr marL="342900" indent="-342900">
              <a:buClr>
                <a:srgbClr val="79C14B"/>
              </a:buClr>
              <a:buSzPct val="80000"/>
              <a:buFont typeface="Wingdings" panose="05000000000000000000" pitchFamily="2" charset="2"/>
              <a:buChar char="§"/>
            </a:pPr>
            <a:r>
              <a:rPr lang="en-US" dirty="0"/>
              <a:t>Two Main Outcomes: </a:t>
            </a:r>
          </a:p>
          <a:p>
            <a:pPr marL="739775" lvl="1" indent="-342900">
              <a:buClr>
                <a:srgbClr val="79C14B"/>
              </a:buClr>
              <a:buFont typeface="Wingdings" panose="05000000000000000000" pitchFamily="2" charset="2"/>
              <a:buChar char="ü"/>
            </a:pPr>
            <a:r>
              <a:rPr lang="en-US" dirty="0"/>
              <a:t>Planned </a:t>
            </a:r>
            <a:r>
              <a:rPr lang="en-US" i="1" dirty="0"/>
              <a:t>a priori </a:t>
            </a:r>
            <a:r>
              <a:rPr lang="en-US" dirty="0"/>
              <a:t>to assess in entire PC sample </a:t>
            </a:r>
          </a:p>
          <a:p>
            <a:pPr marL="457200" lvl="1" indent="-60325" defTabSz="373063">
              <a:buClr>
                <a:srgbClr val="79C14B"/>
              </a:buClr>
              <a:buNone/>
            </a:pPr>
            <a:r>
              <a:rPr lang="en-US" dirty="0"/>
              <a:t>		(i.e. NOT in patients who needed the care)</a:t>
            </a:r>
          </a:p>
          <a:p>
            <a:pPr marL="739775" lvl="1" indent="-342900">
              <a:buClr>
                <a:srgbClr val="79C14B"/>
              </a:buClr>
              <a:buFont typeface="Wingdings" panose="05000000000000000000" pitchFamily="2" charset="2"/>
              <a:buChar char="ü"/>
            </a:pPr>
            <a:r>
              <a:rPr lang="en-US" dirty="0"/>
              <a:t>To avoid identification bias </a:t>
            </a:r>
          </a:p>
          <a:p>
            <a:pPr marL="739775" lvl="1" indent="-342900">
              <a:buClr>
                <a:srgbClr val="79C14B"/>
              </a:buClr>
              <a:buFont typeface="Wingdings" panose="05000000000000000000" pitchFamily="2" charset="2"/>
              <a:buChar char="ü"/>
            </a:pPr>
            <a:r>
              <a:rPr lang="en-US" dirty="0"/>
              <a:t>Measures per 28 day period</a:t>
            </a:r>
          </a:p>
          <a:p>
            <a:pPr marL="739775" lvl="1" indent="-342900">
              <a:buFont typeface="Wingdings" panose="05000000000000000000" pitchFamily="2" charset="2"/>
              <a:buChar char="ü"/>
            </a:pPr>
            <a:endParaRPr lang="en-US" sz="1600" dirty="0"/>
          </a:p>
          <a:p>
            <a:pPr lvl="1" indent="0" algn="r">
              <a:spcBef>
                <a:spcPts val="0"/>
              </a:spcBef>
              <a:spcAft>
                <a:spcPts val="0"/>
              </a:spcAft>
              <a:buNone/>
            </a:pPr>
            <a:r>
              <a:rPr lang="en-US" sz="1600" dirty="0"/>
              <a:t>Bobb IJERPH 2017; Glass Implementation Science 2018</a:t>
            </a:r>
          </a:p>
          <a:p>
            <a:pPr lvl="1" indent="0" algn="r">
              <a:spcBef>
                <a:spcPts val="0"/>
              </a:spcBef>
              <a:spcAft>
                <a:spcPts val="0"/>
              </a:spcAft>
              <a:buNone/>
            </a:pPr>
            <a:r>
              <a:rPr lang="en-US" sz="1600" dirty="0"/>
              <a:t>J. Bobb et. al. Designing to avoid identification bias, NIH Collaboratory </a:t>
            </a:r>
            <a:r>
              <a:rPr lang="en-US" sz="1600" dirty="0" err="1"/>
              <a:t>ltextbook</a:t>
            </a:r>
            <a:endParaRPr lang="en-US" sz="1600" dirty="0"/>
          </a:p>
          <a:p>
            <a:pPr lvl="1" indent="0" algn="r">
              <a:spcBef>
                <a:spcPts val="0"/>
              </a:spcBef>
              <a:spcAft>
                <a:spcPts val="0"/>
              </a:spcAft>
              <a:buNone/>
            </a:pPr>
            <a:r>
              <a:rPr lang="en-US" sz="1600" dirty="0">
                <a:hlinkClick r:id="rId3"/>
              </a:rPr>
              <a:t>https://rethinkingclinicaltrials.org/chapters/design/experimental-designs-randomization-schemes-top/designing-to-avoid-identification-bias/</a:t>
            </a:r>
            <a:endParaRPr lang="en-US" sz="1600" dirty="0"/>
          </a:p>
          <a:p>
            <a:pPr marL="396875">
              <a:buClr>
                <a:srgbClr val="F57D20"/>
              </a:buClr>
              <a:buSzPct val="80000"/>
            </a:pPr>
            <a:endParaRPr lang="en-US" dirty="0"/>
          </a:p>
        </p:txBody>
      </p:sp>
      <p:sp>
        <p:nvSpPr>
          <p:cNvPr id="5" name="Slide Number Placeholder 4"/>
          <p:cNvSpPr>
            <a:spLocks noGrp="1"/>
          </p:cNvSpPr>
          <p:nvPr>
            <p:ph type="sldNum" sz="quarter" idx="12"/>
          </p:nvPr>
        </p:nvSpPr>
        <p:spPr/>
        <p:txBody>
          <a:bodyPr/>
          <a:lstStyle/>
          <a:p>
            <a:fld id="{A0C21F26-985F-9D40-A811-D6DE90C3D8D1}" type="slidenum">
              <a:rPr lang="en-US" smtClean="0"/>
              <a:t>33</a:t>
            </a:fld>
            <a:endParaRPr lang="en-US"/>
          </a:p>
        </p:txBody>
      </p:sp>
    </p:spTree>
    <p:extLst>
      <p:ext uri="{BB962C8B-B14F-4D97-AF65-F5344CB8AC3E}">
        <p14:creationId xmlns:p14="http://schemas.microsoft.com/office/powerpoint/2010/main" val="2334807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Implementation: 4 Phases Each Site</a:t>
            </a:r>
          </a:p>
        </p:txBody>
      </p:sp>
      <p:sp>
        <p:nvSpPr>
          <p:cNvPr id="5" name="Slide Number Placeholder 4"/>
          <p:cNvSpPr>
            <a:spLocks noGrp="1"/>
          </p:cNvSpPr>
          <p:nvPr>
            <p:ph type="sldNum" sz="quarter" idx="12"/>
          </p:nvPr>
        </p:nvSpPr>
        <p:spPr/>
        <p:txBody>
          <a:bodyPr/>
          <a:lstStyle/>
          <a:p>
            <a:fld id="{A0C21F26-985F-9D40-A811-D6DE90C3D8D1}" type="slidenum">
              <a:rPr lang="en-US" smtClean="0"/>
              <a:t>34</a:t>
            </a:fld>
            <a:endParaRPr lang="en-US"/>
          </a:p>
        </p:txBody>
      </p:sp>
      <p:sp>
        <p:nvSpPr>
          <p:cNvPr id="12" name="Text Box 2">
            <a:extLst>
              <a:ext uri="{FF2B5EF4-FFF2-40B4-BE49-F238E27FC236}">
                <a16:creationId xmlns:a16="http://schemas.microsoft.com/office/drawing/2014/main" id="{90F8E8F2-930D-4FBB-BB45-B571A5BE6D4D}"/>
              </a:ext>
            </a:extLst>
          </p:cNvPr>
          <p:cNvSpPr txBox="1">
            <a:spLocks noChangeArrowheads="1"/>
          </p:cNvSpPr>
          <p:nvPr/>
        </p:nvSpPr>
        <p:spPr bwMode="auto">
          <a:xfrm>
            <a:off x="5613179" y="4791709"/>
            <a:ext cx="4905488" cy="1022786"/>
          </a:xfrm>
          <a:prstGeom prst="rect">
            <a:avLst/>
          </a:prstGeom>
          <a:solidFill>
            <a:srgbClr val="FFFFFF"/>
          </a:solidFill>
          <a:ln w="9525">
            <a:solidFill>
              <a:schemeClr val="tx1"/>
            </a:solidFill>
            <a:miter lim="800000"/>
            <a:headEnd/>
            <a:tailEnd/>
          </a:ln>
        </p:spPr>
        <p:txBody>
          <a:bodyPr rot="0" vert="horz" wrap="square" lIns="45720" tIns="45720" rIns="45720" bIns="45720" anchor="t" anchorCtr="0">
            <a:noAutofit/>
          </a:bodyPr>
          <a:lstStyle/>
          <a:p>
            <a:pPr>
              <a:lnSpc>
                <a:spcPct val="115000"/>
              </a:lnSpc>
              <a:spcAft>
                <a:spcPts val="600"/>
              </a:spcAft>
            </a:pPr>
            <a:r>
              <a:rPr lang="en-US" sz="2000" i="1" dirty="0">
                <a:latin typeface="Century Gothic" panose="020B0502020202020204" pitchFamily="34" charset="0"/>
                <a:ea typeface="Times New Roman" panose="02020603050405020304" pitchFamily="18" charset="0"/>
                <a:cs typeface="Times New Roman" panose="02020603050405020304" pitchFamily="18" charset="0"/>
              </a:rPr>
              <a:t>Randomly assigned launch date</a:t>
            </a:r>
          </a:p>
          <a:p>
            <a:pPr>
              <a:lnSpc>
                <a:spcPct val="115000"/>
              </a:lnSpc>
              <a:spcAft>
                <a:spcPts val="600"/>
              </a:spcAft>
            </a:pPr>
            <a:r>
              <a:rPr lang="en-US" sz="2000" i="1" dirty="0">
                <a:latin typeface="Century Gothic" panose="020B0502020202020204" pitchFamily="34" charset="0"/>
                <a:ea typeface="Times New Roman" panose="02020603050405020304" pitchFamily="18" charset="0"/>
                <a:cs typeface="Times New Roman" panose="02020603050405020304" pitchFamily="18" charset="0"/>
              </a:rPr>
              <a:t>EHR prompts on for adult PC patients </a:t>
            </a:r>
          </a:p>
        </p:txBody>
      </p:sp>
      <p:graphicFrame>
        <p:nvGraphicFramePr>
          <p:cNvPr id="15" name="Table 14">
            <a:extLst>
              <a:ext uri="{FF2B5EF4-FFF2-40B4-BE49-F238E27FC236}">
                <a16:creationId xmlns:a16="http://schemas.microsoft.com/office/drawing/2014/main" id="{43D1FE81-66B1-4B66-9B54-422C2FBA5559}"/>
              </a:ext>
            </a:extLst>
          </p:cNvPr>
          <p:cNvGraphicFramePr>
            <a:graphicFrameLocks noGrp="1"/>
          </p:cNvGraphicFramePr>
          <p:nvPr/>
        </p:nvGraphicFramePr>
        <p:xfrm>
          <a:off x="1722431" y="2330918"/>
          <a:ext cx="8767444" cy="2008887"/>
        </p:xfrm>
        <a:graphic>
          <a:graphicData uri="http://schemas.openxmlformats.org/drawingml/2006/table">
            <a:tbl>
              <a:tblPr firstRow="1" firstCol="1" bandRow="1">
                <a:tableStyleId>{5C22544A-7EE6-4342-B048-85BDC9FD1C3A}</a:tableStyleId>
              </a:tblPr>
              <a:tblGrid>
                <a:gridCol w="1598511">
                  <a:extLst>
                    <a:ext uri="{9D8B030D-6E8A-4147-A177-3AD203B41FA5}">
                      <a16:colId xmlns:a16="http://schemas.microsoft.com/office/drawing/2014/main" val="3471003215"/>
                    </a:ext>
                  </a:extLst>
                </a:gridCol>
                <a:gridCol w="841381">
                  <a:extLst>
                    <a:ext uri="{9D8B030D-6E8A-4147-A177-3AD203B41FA5}">
                      <a16:colId xmlns:a16="http://schemas.microsoft.com/office/drawing/2014/main" val="3301701472"/>
                    </a:ext>
                  </a:extLst>
                </a:gridCol>
                <a:gridCol w="1049467">
                  <a:extLst>
                    <a:ext uri="{9D8B030D-6E8A-4147-A177-3AD203B41FA5}">
                      <a16:colId xmlns:a16="http://schemas.microsoft.com/office/drawing/2014/main" val="3974151703"/>
                    </a:ext>
                  </a:extLst>
                </a:gridCol>
                <a:gridCol w="834816">
                  <a:extLst>
                    <a:ext uri="{9D8B030D-6E8A-4147-A177-3AD203B41FA5}">
                      <a16:colId xmlns:a16="http://schemas.microsoft.com/office/drawing/2014/main" val="1740632101"/>
                    </a:ext>
                  </a:extLst>
                </a:gridCol>
                <a:gridCol w="884187">
                  <a:extLst>
                    <a:ext uri="{9D8B030D-6E8A-4147-A177-3AD203B41FA5}">
                      <a16:colId xmlns:a16="http://schemas.microsoft.com/office/drawing/2014/main" val="3777402133"/>
                    </a:ext>
                  </a:extLst>
                </a:gridCol>
                <a:gridCol w="916049">
                  <a:extLst>
                    <a:ext uri="{9D8B030D-6E8A-4147-A177-3AD203B41FA5}">
                      <a16:colId xmlns:a16="http://schemas.microsoft.com/office/drawing/2014/main" val="3165263757"/>
                    </a:ext>
                  </a:extLst>
                </a:gridCol>
                <a:gridCol w="909677">
                  <a:extLst>
                    <a:ext uri="{9D8B030D-6E8A-4147-A177-3AD203B41FA5}">
                      <a16:colId xmlns:a16="http://schemas.microsoft.com/office/drawing/2014/main" val="3158818866"/>
                    </a:ext>
                  </a:extLst>
                </a:gridCol>
                <a:gridCol w="1733356">
                  <a:extLst>
                    <a:ext uri="{9D8B030D-6E8A-4147-A177-3AD203B41FA5}">
                      <a16:colId xmlns:a16="http://schemas.microsoft.com/office/drawing/2014/main" val="1336508790"/>
                    </a:ext>
                  </a:extLst>
                </a:gridCol>
              </a:tblGrid>
              <a:tr h="0">
                <a:tc gridSpan="8">
                  <a:txBody>
                    <a:bodyPr/>
                    <a:lstStyle/>
                    <a:p>
                      <a:pPr marL="0" marR="0" algn="ctr">
                        <a:lnSpc>
                          <a:spcPct val="115000"/>
                        </a:lnSpc>
                        <a:spcBef>
                          <a:spcPts val="0"/>
                        </a:spcBef>
                        <a:spcAft>
                          <a:spcPts val="0"/>
                        </a:spcAft>
                      </a:pPr>
                      <a:r>
                        <a:rPr lang="en-US" sz="2200" b="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Months</a:t>
                      </a:r>
                      <a:r>
                        <a:rPr lang="en-US" sz="2200" b="0" dirty="0">
                          <a:solidFill>
                            <a:srgbClr val="FF0000"/>
                          </a:solidFill>
                          <a:effectLst/>
                          <a:latin typeface="Century Gothic" panose="020B0502020202020204" pitchFamily="34" charset="0"/>
                          <a:ea typeface="Times New Roman" panose="02020603050405020304" pitchFamily="18" charset="0"/>
                          <a:cs typeface="Times New Roman" panose="02020603050405020304" pitchFamily="18" charset="0"/>
                        </a:rPr>
                        <a:t> </a:t>
                      </a:r>
                    </a:p>
                  </a:txBody>
                  <a:tcPr marL="68580" marR="68580" marT="0" marB="0" anchor="ctr">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pPr marL="0" marR="0" algn="ctr">
                        <a:lnSpc>
                          <a:spcPct val="115000"/>
                        </a:lnSpc>
                        <a:spcBef>
                          <a:spcPts val="0"/>
                        </a:spcBef>
                        <a:spcAft>
                          <a:spcPts val="0"/>
                        </a:spcAft>
                      </a:pPr>
                      <a:endParaRPr lang="en-US" sz="2400" b="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pPr marL="0" marR="0" algn="ctr">
                        <a:lnSpc>
                          <a:spcPct val="115000"/>
                        </a:lnSpc>
                        <a:spcBef>
                          <a:spcPts val="0"/>
                        </a:spcBef>
                        <a:spcAft>
                          <a:spcPts val="0"/>
                        </a:spcAft>
                      </a:pPr>
                      <a:endParaRPr lang="en-US" sz="2400" b="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algn="ctr">
                        <a:lnSpc>
                          <a:spcPct val="115000"/>
                        </a:lnSpc>
                        <a:spcBef>
                          <a:spcPts val="0"/>
                        </a:spcBef>
                        <a:spcAft>
                          <a:spcPts val="0"/>
                        </a:spcAft>
                      </a:pPr>
                      <a:endParaRPr lang="en-US" sz="2400" b="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986942270"/>
                  </a:ext>
                </a:extLst>
              </a:tr>
              <a:tr h="0">
                <a:tc>
                  <a:txBody>
                    <a:bodyPr/>
                    <a:lstStyle/>
                    <a:p>
                      <a:pPr marL="0" algn="ctr" defTabSz="432465" rtl="0" eaLnBrk="1" latinLnBrk="0" hangingPunct="1"/>
                      <a:r>
                        <a:rPr lang="en-US" sz="1600" b="0" kern="1200" dirty="0">
                          <a:solidFill>
                            <a:schemeClr val="tx1"/>
                          </a:solidFill>
                          <a:latin typeface="Century Gothic" panose="020B0502020202020204" pitchFamily="34" charset="0"/>
                          <a:ea typeface="+mn-ea"/>
                          <a:cs typeface="+mn-cs"/>
                        </a:rPr>
                        <a:t>Variable</a:t>
                      </a:r>
                      <a:endParaRPr lang="en-US" sz="2000" b="0" kern="1200" dirty="0">
                        <a:solidFill>
                          <a:schemeClr val="tx1"/>
                        </a:solidFill>
                        <a:latin typeface="Century Gothic" panose="020B0502020202020204"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solidFill>
                          <a:latin typeface="Century Gothic" panose="020B0502020202020204" pitchFamily="34" charset="0"/>
                        </a:rPr>
                        <a:t>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a:solidFill>
                            <a:schemeClr val="tx1"/>
                          </a:solidFill>
                          <a:latin typeface="Century Gothic" panose="020B0502020202020204" pitchFamily="34" charset="0"/>
                        </a:rPr>
                        <a:t>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a:solidFill>
                            <a:schemeClr val="tx1"/>
                          </a:solidFill>
                          <a:latin typeface="Century Gothic" panose="020B0502020202020204" pitchFamily="34" charset="0"/>
                        </a:rPr>
                        <a:t>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solidFill>
                          <a:latin typeface="Century Gothic" panose="020B0502020202020204" pitchFamily="34" charset="0"/>
                        </a:rPr>
                        <a:t>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solidFill>
                          <a:latin typeface="Century Gothic" panose="020B0502020202020204" pitchFamily="34" charset="0"/>
                        </a:rPr>
                        <a:t>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solidFill>
                          <a:latin typeface="Century Gothic" panose="020B0502020202020204" pitchFamily="34" charset="0"/>
                        </a:rPr>
                        <a:t>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2000" b="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Variable</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52736470"/>
                  </a:ext>
                </a:extLst>
              </a:tr>
              <a:tr h="0">
                <a:tc>
                  <a:txBody>
                    <a:bodyPr/>
                    <a:lstStyle/>
                    <a:p>
                      <a:pPr marL="0" algn="ctr" defTabSz="432465" rtl="0" eaLnBrk="1" latinLnBrk="0" hangingPunct="1"/>
                      <a:r>
                        <a:rPr lang="en-US" sz="2000" b="1" kern="1200" dirty="0">
                          <a:solidFill>
                            <a:schemeClr val="bg1"/>
                          </a:solidFill>
                          <a:latin typeface="Century Gothic" panose="020B0502020202020204" pitchFamily="34" charset="0"/>
                          <a:ea typeface="+mn-ea"/>
                          <a:cs typeface="+mn-cs"/>
                        </a:rPr>
                        <a:t>Phase 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gridSpan="2">
                  <a:txBody>
                    <a:bodyPr/>
                    <a:lstStyle/>
                    <a:p>
                      <a:pPr algn="ctr"/>
                      <a:r>
                        <a:rPr lang="en-US" sz="2000" b="1" dirty="0">
                          <a:solidFill>
                            <a:schemeClr val="bg1"/>
                          </a:solidFill>
                          <a:latin typeface="Century Gothic" panose="020B0502020202020204" pitchFamily="34" charset="0"/>
                        </a:rPr>
                        <a:t>Phase 2</a:t>
                      </a:r>
                    </a:p>
                  </a:txBody>
                  <a:tcPr marL="68580" marR="685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endParaRPr lang="en-US"/>
                    </a:p>
                  </a:txBody>
                  <a:tcPr/>
                </a:tc>
                <a:tc gridSpan="4">
                  <a:txBody>
                    <a:bodyPr/>
                    <a:lstStyle/>
                    <a:p>
                      <a:pPr marL="0" marR="0" lvl="0" indent="0" algn="ctr" defTabSz="432465" rtl="0" eaLnBrk="1" fontAlgn="auto" latinLnBrk="0" hangingPunct="1">
                        <a:lnSpc>
                          <a:spcPct val="100000"/>
                        </a:lnSpc>
                        <a:spcBef>
                          <a:spcPts val="0"/>
                        </a:spcBef>
                        <a:spcAft>
                          <a:spcPts val="0"/>
                        </a:spcAft>
                        <a:buClrTx/>
                        <a:buSzTx/>
                        <a:buFontTx/>
                        <a:buNone/>
                        <a:tabLst/>
                        <a:defRPr/>
                      </a:pPr>
                      <a:r>
                        <a:rPr lang="en-US" sz="2000" b="1" dirty="0">
                          <a:solidFill>
                            <a:schemeClr val="bg1"/>
                          </a:solidFill>
                          <a:latin typeface="Century Gothic" panose="020B0502020202020204" pitchFamily="34" charset="0"/>
                        </a:rPr>
                        <a:t>Phase 3</a:t>
                      </a:r>
                    </a:p>
                  </a:txBody>
                  <a:tcPr marL="68580" marR="685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2000" b="1"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Phase 4</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223237214"/>
                  </a:ext>
                </a:extLst>
              </a:tr>
              <a:tr h="0">
                <a:tc>
                  <a:txBody>
                    <a:bodyPr/>
                    <a:lstStyle/>
                    <a:p>
                      <a:pPr marL="0" marR="0" lvl="0" indent="0" algn="ctr" defTabSz="432465" rtl="0" eaLnBrk="1" fontAlgn="auto" latinLnBrk="0" hangingPunct="1">
                        <a:lnSpc>
                          <a:spcPct val="100000"/>
                        </a:lnSpc>
                        <a:spcBef>
                          <a:spcPts val="0"/>
                        </a:spcBef>
                        <a:spcAft>
                          <a:spcPts val="0"/>
                        </a:spcAft>
                        <a:buClrTx/>
                        <a:buSzTx/>
                        <a:buFontTx/>
                        <a:buNone/>
                        <a:tabLst/>
                        <a:defRPr/>
                      </a:pPr>
                      <a:endParaRPr lang="en-US" sz="2000" b="0" kern="1200" dirty="0">
                        <a:solidFill>
                          <a:schemeClr val="tx1"/>
                        </a:solidFill>
                        <a:latin typeface="Century Gothic" panose="020B0502020202020204" pitchFamily="34" charset="0"/>
                        <a:ea typeface="+mn-ea"/>
                        <a:cs typeface="+mn-cs"/>
                      </a:endParaRPr>
                    </a:p>
                    <a:p>
                      <a:pPr marL="0" marR="0" lvl="0" indent="0" algn="ctr" defTabSz="432465" rtl="0" eaLnBrk="1" fontAlgn="auto" latinLnBrk="0" hangingPunct="1">
                        <a:lnSpc>
                          <a:spcPct val="100000"/>
                        </a:lnSpc>
                        <a:spcBef>
                          <a:spcPts val="0"/>
                        </a:spcBef>
                        <a:spcAft>
                          <a:spcPts val="0"/>
                        </a:spcAft>
                        <a:buClrTx/>
                        <a:buSzTx/>
                        <a:buFontTx/>
                        <a:buNone/>
                        <a:tabLst/>
                        <a:defRPr/>
                      </a:pPr>
                      <a:r>
                        <a:rPr lang="en-US" sz="2000" b="0" kern="1200" dirty="0">
                          <a:solidFill>
                            <a:schemeClr val="tx1"/>
                          </a:solidFill>
                          <a:latin typeface="Century Gothic" panose="020B0502020202020204" pitchFamily="34" charset="0"/>
                          <a:ea typeface="+mn-ea"/>
                          <a:cs typeface="+mn-cs"/>
                        </a:rPr>
                        <a:t>Usual care</a:t>
                      </a:r>
                    </a:p>
                    <a:p>
                      <a:pPr marL="0" algn="ctr" defTabSz="432465" rtl="0" eaLnBrk="1" latinLnBrk="0" hangingPunct="1"/>
                      <a:endParaRPr lang="en-US" sz="2000" b="0" kern="1200" dirty="0">
                        <a:solidFill>
                          <a:schemeClr val="tx1"/>
                        </a:solidFill>
                        <a:latin typeface="Century Gothic" panose="020B0502020202020204"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n-US" sz="2000" b="0" dirty="0">
                          <a:solidFill>
                            <a:schemeClr val="tx1"/>
                          </a:solidFill>
                          <a:latin typeface="Century Gothic" panose="020B0502020202020204" pitchFamily="34" charset="0"/>
                        </a:rPr>
                        <a:t>Preparation</a:t>
                      </a:r>
                      <a:endParaRPr lang="en-US" sz="2000" dirty="0">
                        <a:solidFill>
                          <a:schemeClr val="tx1"/>
                        </a:solidFill>
                        <a:latin typeface="Century Gothic" panose="020B0502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gridSpan="4">
                  <a:txBody>
                    <a:bodyPr/>
                    <a:lstStyle/>
                    <a:p>
                      <a:pPr algn="ctr"/>
                      <a:endParaRPr lang="en-US" sz="2000" b="0" dirty="0">
                        <a:solidFill>
                          <a:schemeClr val="tx1"/>
                        </a:solidFill>
                        <a:latin typeface="Century Gothic" panose="020B0502020202020204" pitchFamily="34" charset="0"/>
                      </a:endParaRPr>
                    </a:p>
                    <a:p>
                      <a:pPr algn="ctr"/>
                      <a:r>
                        <a:rPr lang="en-US" sz="2000" b="0" dirty="0">
                          <a:solidFill>
                            <a:schemeClr val="tx1"/>
                          </a:solidFill>
                          <a:latin typeface="Century Gothic" panose="020B0502020202020204" pitchFamily="34" charset="0"/>
                        </a:rPr>
                        <a:t>Active Implementation </a:t>
                      </a:r>
                    </a:p>
                    <a:p>
                      <a:pPr algn="ctr"/>
                      <a:endParaRPr lang="en-US" sz="2000" dirty="0">
                        <a:solidFill>
                          <a:schemeClr val="tx1"/>
                        </a:solidFill>
                        <a:latin typeface="Century Gothic" panose="020B0502020202020204" pitchFamily="34" charset="0"/>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endParaRPr lang="en-US" sz="2000" b="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2000" b="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Sustainment</a:t>
                      </a:r>
                      <a:endParaRPr lang="en-US" sz="2000" kern="1200" dirty="0">
                        <a:solidFill>
                          <a:schemeClr val="tx1"/>
                        </a:solidFill>
                        <a:effectLst/>
                        <a:latin typeface="Century Gothic" panose="020B0502020202020204" pitchFamily="34" charset="0"/>
                        <a:ea typeface="+mn-ea"/>
                        <a:cs typeface="+mn-cs"/>
                      </a:endParaRPr>
                    </a:p>
                    <a:p>
                      <a:pPr marL="0" marR="0" algn="ctr">
                        <a:lnSpc>
                          <a:spcPct val="115000"/>
                        </a:lnSpc>
                        <a:spcBef>
                          <a:spcPts val="0"/>
                        </a:spcBef>
                        <a:spcAft>
                          <a:spcPts val="0"/>
                        </a:spcAft>
                      </a:pPr>
                      <a:endParaRPr lang="en-US" sz="2000" kern="1200" dirty="0">
                        <a:solidFill>
                          <a:schemeClr val="tx1"/>
                        </a:solidFill>
                        <a:effectLst/>
                        <a:latin typeface="Century Gothic" panose="020B0502020202020204"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47212213"/>
                  </a:ext>
                </a:extLst>
              </a:tr>
            </a:tbl>
          </a:graphicData>
        </a:graphic>
      </p:graphicFrame>
      <p:cxnSp>
        <p:nvCxnSpPr>
          <p:cNvPr id="20" name="Connector: Elbow 19">
            <a:extLst>
              <a:ext uri="{FF2B5EF4-FFF2-40B4-BE49-F238E27FC236}">
                <a16:creationId xmlns:a16="http://schemas.microsoft.com/office/drawing/2014/main" id="{80575312-535C-4ACC-83A1-20C8E389EAA8}"/>
              </a:ext>
            </a:extLst>
          </p:cNvPr>
          <p:cNvCxnSpPr>
            <a:cxnSpLocks/>
          </p:cNvCxnSpPr>
          <p:nvPr/>
        </p:nvCxnSpPr>
        <p:spPr>
          <a:xfrm rot="10800000">
            <a:off x="5204404" y="4594120"/>
            <a:ext cx="419535" cy="467728"/>
          </a:xfrm>
          <a:prstGeom prst="bentConnector2">
            <a:avLst/>
          </a:prstGeom>
          <a:ln w="28575">
            <a:tailEnd type="triangle"/>
          </a:ln>
        </p:spPr>
        <p:style>
          <a:lnRef idx="2">
            <a:schemeClr val="dk1"/>
          </a:lnRef>
          <a:fillRef idx="0">
            <a:schemeClr val="dk1"/>
          </a:fillRef>
          <a:effectRef idx="1">
            <a:schemeClr val="dk1"/>
          </a:effectRef>
          <a:fontRef idx="minor">
            <a:schemeClr val="tx1"/>
          </a:fontRef>
        </p:style>
      </p:cxnSp>
      <p:sp>
        <p:nvSpPr>
          <p:cNvPr id="7" name="Oval 6">
            <a:extLst>
              <a:ext uri="{FF2B5EF4-FFF2-40B4-BE49-F238E27FC236}">
                <a16:creationId xmlns:a16="http://schemas.microsoft.com/office/drawing/2014/main" id="{AAE44835-B13E-43F1-983F-0B629905A767}"/>
              </a:ext>
            </a:extLst>
          </p:cNvPr>
          <p:cNvSpPr/>
          <p:nvPr/>
        </p:nvSpPr>
        <p:spPr>
          <a:xfrm>
            <a:off x="1722432" y="2447366"/>
            <a:ext cx="3481971" cy="2146755"/>
          </a:xfrm>
          <a:prstGeom prst="ellipse">
            <a:avLst/>
          </a:prstGeom>
          <a:noFill/>
          <a:ln w="539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EB3984D-F8B3-46EE-AF26-349934E8A1AE}"/>
              </a:ext>
            </a:extLst>
          </p:cNvPr>
          <p:cNvSpPr txBox="1"/>
          <p:nvPr/>
        </p:nvSpPr>
        <p:spPr>
          <a:xfrm>
            <a:off x="2012894" y="1385048"/>
            <a:ext cx="4083106" cy="584775"/>
          </a:xfrm>
          <a:prstGeom prst="rect">
            <a:avLst/>
          </a:prstGeom>
          <a:noFill/>
        </p:spPr>
        <p:txBody>
          <a:bodyPr wrap="square" rtlCol="0">
            <a:spAutoFit/>
          </a:bodyPr>
          <a:lstStyle/>
          <a:p>
            <a:r>
              <a:rPr lang="en-US" sz="2400" dirty="0">
                <a:solidFill>
                  <a:srgbClr val="FF0000"/>
                </a:solidFill>
                <a:latin typeface="Century Gothic" panose="020B0502020202020204" pitchFamily="34" charset="0"/>
              </a:rPr>
              <a:t>	</a:t>
            </a:r>
            <a:r>
              <a:rPr lang="en-US" sz="3200" dirty="0">
                <a:solidFill>
                  <a:srgbClr val="FF0000"/>
                </a:solidFill>
                <a:latin typeface="Century Gothic" panose="020B0502020202020204" pitchFamily="34" charset="0"/>
              </a:rPr>
              <a:t>Usual Care</a:t>
            </a:r>
          </a:p>
        </p:txBody>
      </p:sp>
    </p:spTree>
    <p:extLst>
      <p:ext uri="{BB962C8B-B14F-4D97-AF65-F5344CB8AC3E}">
        <p14:creationId xmlns:p14="http://schemas.microsoft.com/office/powerpoint/2010/main" val="19524300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Implementation: 4 Phases Each Site</a:t>
            </a:r>
          </a:p>
        </p:txBody>
      </p:sp>
      <p:sp>
        <p:nvSpPr>
          <p:cNvPr id="5" name="Slide Number Placeholder 4"/>
          <p:cNvSpPr>
            <a:spLocks noGrp="1"/>
          </p:cNvSpPr>
          <p:nvPr>
            <p:ph type="sldNum" sz="quarter" idx="12"/>
          </p:nvPr>
        </p:nvSpPr>
        <p:spPr/>
        <p:txBody>
          <a:bodyPr/>
          <a:lstStyle/>
          <a:p>
            <a:fld id="{A0C21F26-985F-9D40-A811-D6DE90C3D8D1}" type="slidenum">
              <a:rPr lang="en-US" smtClean="0"/>
              <a:t>35</a:t>
            </a:fld>
            <a:endParaRPr lang="en-US"/>
          </a:p>
        </p:txBody>
      </p:sp>
      <p:sp>
        <p:nvSpPr>
          <p:cNvPr id="12" name="Text Box 2">
            <a:extLst>
              <a:ext uri="{FF2B5EF4-FFF2-40B4-BE49-F238E27FC236}">
                <a16:creationId xmlns:a16="http://schemas.microsoft.com/office/drawing/2014/main" id="{90F8E8F2-930D-4FBB-BB45-B571A5BE6D4D}"/>
              </a:ext>
            </a:extLst>
          </p:cNvPr>
          <p:cNvSpPr txBox="1">
            <a:spLocks noChangeArrowheads="1"/>
          </p:cNvSpPr>
          <p:nvPr/>
        </p:nvSpPr>
        <p:spPr bwMode="auto">
          <a:xfrm>
            <a:off x="5613179" y="4791709"/>
            <a:ext cx="4905488" cy="1022786"/>
          </a:xfrm>
          <a:prstGeom prst="rect">
            <a:avLst/>
          </a:prstGeom>
          <a:solidFill>
            <a:srgbClr val="FFFFFF"/>
          </a:solidFill>
          <a:ln w="9525">
            <a:solidFill>
              <a:schemeClr val="tx1"/>
            </a:solidFill>
            <a:miter lim="800000"/>
            <a:headEnd/>
            <a:tailEnd/>
          </a:ln>
        </p:spPr>
        <p:txBody>
          <a:bodyPr rot="0" vert="horz" wrap="square" lIns="45720" tIns="45720" rIns="45720" bIns="45720" anchor="t" anchorCtr="0">
            <a:noAutofit/>
          </a:bodyPr>
          <a:lstStyle/>
          <a:p>
            <a:pPr>
              <a:lnSpc>
                <a:spcPct val="115000"/>
              </a:lnSpc>
              <a:spcAft>
                <a:spcPts val="600"/>
              </a:spcAft>
            </a:pPr>
            <a:r>
              <a:rPr lang="en-US" sz="2000" i="1" dirty="0">
                <a:latin typeface="Century Gothic" panose="020B0502020202020204" pitchFamily="34" charset="0"/>
                <a:ea typeface="Times New Roman" panose="02020603050405020304" pitchFamily="18" charset="0"/>
                <a:cs typeface="Times New Roman" panose="02020603050405020304" pitchFamily="18" charset="0"/>
              </a:rPr>
              <a:t>Randomly assigned launch date</a:t>
            </a:r>
          </a:p>
          <a:p>
            <a:pPr>
              <a:lnSpc>
                <a:spcPct val="115000"/>
              </a:lnSpc>
              <a:spcAft>
                <a:spcPts val="600"/>
              </a:spcAft>
            </a:pPr>
            <a:r>
              <a:rPr lang="en-US" sz="2000" i="1" dirty="0">
                <a:latin typeface="Century Gothic" panose="020B0502020202020204" pitchFamily="34" charset="0"/>
                <a:ea typeface="Times New Roman" panose="02020603050405020304" pitchFamily="18" charset="0"/>
                <a:cs typeface="Times New Roman" panose="02020603050405020304" pitchFamily="18" charset="0"/>
              </a:rPr>
              <a:t>EHR prompts on for adult PC patients </a:t>
            </a:r>
          </a:p>
        </p:txBody>
      </p:sp>
      <p:graphicFrame>
        <p:nvGraphicFramePr>
          <p:cNvPr id="15" name="Table 14">
            <a:extLst>
              <a:ext uri="{FF2B5EF4-FFF2-40B4-BE49-F238E27FC236}">
                <a16:creationId xmlns:a16="http://schemas.microsoft.com/office/drawing/2014/main" id="{43D1FE81-66B1-4B66-9B54-422C2FBA5559}"/>
              </a:ext>
            </a:extLst>
          </p:cNvPr>
          <p:cNvGraphicFramePr>
            <a:graphicFrameLocks noGrp="1"/>
          </p:cNvGraphicFramePr>
          <p:nvPr/>
        </p:nvGraphicFramePr>
        <p:xfrm>
          <a:off x="1722431" y="2330918"/>
          <a:ext cx="8767444" cy="2008887"/>
        </p:xfrm>
        <a:graphic>
          <a:graphicData uri="http://schemas.openxmlformats.org/drawingml/2006/table">
            <a:tbl>
              <a:tblPr firstRow="1" firstCol="1" bandRow="1">
                <a:tableStyleId>{5C22544A-7EE6-4342-B048-85BDC9FD1C3A}</a:tableStyleId>
              </a:tblPr>
              <a:tblGrid>
                <a:gridCol w="1598511">
                  <a:extLst>
                    <a:ext uri="{9D8B030D-6E8A-4147-A177-3AD203B41FA5}">
                      <a16:colId xmlns:a16="http://schemas.microsoft.com/office/drawing/2014/main" val="3471003215"/>
                    </a:ext>
                  </a:extLst>
                </a:gridCol>
                <a:gridCol w="841381">
                  <a:extLst>
                    <a:ext uri="{9D8B030D-6E8A-4147-A177-3AD203B41FA5}">
                      <a16:colId xmlns:a16="http://schemas.microsoft.com/office/drawing/2014/main" val="3301701472"/>
                    </a:ext>
                  </a:extLst>
                </a:gridCol>
                <a:gridCol w="1049467">
                  <a:extLst>
                    <a:ext uri="{9D8B030D-6E8A-4147-A177-3AD203B41FA5}">
                      <a16:colId xmlns:a16="http://schemas.microsoft.com/office/drawing/2014/main" val="3974151703"/>
                    </a:ext>
                  </a:extLst>
                </a:gridCol>
                <a:gridCol w="834816">
                  <a:extLst>
                    <a:ext uri="{9D8B030D-6E8A-4147-A177-3AD203B41FA5}">
                      <a16:colId xmlns:a16="http://schemas.microsoft.com/office/drawing/2014/main" val="1740632101"/>
                    </a:ext>
                  </a:extLst>
                </a:gridCol>
                <a:gridCol w="884187">
                  <a:extLst>
                    <a:ext uri="{9D8B030D-6E8A-4147-A177-3AD203B41FA5}">
                      <a16:colId xmlns:a16="http://schemas.microsoft.com/office/drawing/2014/main" val="3777402133"/>
                    </a:ext>
                  </a:extLst>
                </a:gridCol>
                <a:gridCol w="916049">
                  <a:extLst>
                    <a:ext uri="{9D8B030D-6E8A-4147-A177-3AD203B41FA5}">
                      <a16:colId xmlns:a16="http://schemas.microsoft.com/office/drawing/2014/main" val="3165263757"/>
                    </a:ext>
                  </a:extLst>
                </a:gridCol>
                <a:gridCol w="909677">
                  <a:extLst>
                    <a:ext uri="{9D8B030D-6E8A-4147-A177-3AD203B41FA5}">
                      <a16:colId xmlns:a16="http://schemas.microsoft.com/office/drawing/2014/main" val="3158818866"/>
                    </a:ext>
                  </a:extLst>
                </a:gridCol>
                <a:gridCol w="1733356">
                  <a:extLst>
                    <a:ext uri="{9D8B030D-6E8A-4147-A177-3AD203B41FA5}">
                      <a16:colId xmlns:a16="http://schemas.microsoft.com/office/drawing/2014/main" val="1336508790"/>
                    </a:ext>
                  </a:extLst>
                </a:gridCol>
              </a:tblGrid>
              <a:tr h="0">
                <a:tc gridSpan="8">
                  <a:txBody>
                    <a:bodyPr/>
                    <a:lstStyle/>
                    <a:p>
                      <a:pPr marL="0" marR="0" algn="ctr">
                        <a:lnSpc>
                          <a:spcPct val="115000"/>
                        </a:lnSpc>
                        <a:spcBef>
                          <a:spcPts val="0"/>
                        </a:spcBef>
                        <a:spcAft>
                          <a:spcPts val="0"/>
                        </a:spcAft>
                      </a:pPr>
                      <a:r>
                        <a:rPr lang="en-US" sz="2200" b="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Months</a:t>
                      </a:r>
                      <a:r>
                        <a:rPr lang="en-US" sz="2200" b="0" dirty="0">
                          <a:solidFill>
                            <a:srgbClr val="FF0000"/>
                          </a:solidFill>
                          <a:effectLst/>
                          <a:latin typeface="Century Gothic" panose="020B0502020202020204" pitchFamily="34" charset="0"/>
                          <a:ea typeface="Times New Roman" panose="02020603050405020304" pitchFamily="18" charset="0"/>
                          <a:cs typeface="Times New Roman" panose="02020603050405020304" pitchFamily="18" charset="0"/>
                        </a:rPr>
                        <a:t> </a:t>
                      </a:r>
                    </a:p>
                  </a:txBody>
                  <a:tcPr marL="68580" marR="68580" marT="0" marB="0" anchor="ctr">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pPr marL="0" marR="0" algn="ctr">
                        <a:lnSpc>
                          <a:spcPct val="115000"/>
                        </a:lnSpc>
                        <a:spcBef>
                          <a:spcPts val="0"/>
                        </a:spcBef>
                        <a:spcAft>
                          <a:spcPts val="0"/>
                        </a:spcAft>
                      </a:pPr>
                      <a:endParaRPr lang="en-US" sz="2400" b="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pPr marL="0" marR="0" algn="ctr">
                        <a:lnSpc>
                          <a:spcPct val="115000"/>
                        </a:lnSpc>
                        <a:spcBef>
                          <a:spcPts val="0"/>
                        </a:spcBef>
                        <a:spcAft>
                          <a:spcPts val="0"/>
                        </a:spcAft>
                      </a:pPr>
                      <a:endParaRPr lang="en-US" sz="2400" b="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algn="ctr">
                        <a:lnSpc>
                          <a:spcPct val="115000"/>
                        </a:lnSpc>
                        <a:spcBef>
                          <a:spcPts val="0"/>
                        </a:spcBef>
                        <a:spcAft>
                          <a:spcPts val="0"/>
                        </a:spcAft>
                      </a:pPr>
                      <a:endParaRPr lang="en-US" sz="2400" b="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986942270"/>
                  </a:ext>
                </a:extLst>
              </a:tr>
              <a:tr h="0">
                <a:tc>
                  <a:txBody>
                    <a:bodyPr/>
                    <a:lstStyle/>
                    <a:p>
                      <a:pPr marL="0" algn="ctr" defTabSz="432465" rtl="0" eaLnBrk="1" latinLnBrk="0" hangingPunct="1"/>
                      <a:r>
                        <a:rPr lang="en-US" sz="1600" b="0" kern="1200" dirty="0">
                          <a:solidFill>
                            <a:schemeClr val="tx1"/>
                          </a:solidFill>
                          <a:latin typeface="Century Gothic" panose="020B0502020202020204" pitchFamily="34" charset="0"/>
                          <a:ea typeface="+mn-ea"/>
                          <a:cs typeface="+mn-cs"/>
                        </a:rPr>
                        <a:t>Variable</a:t>
                      </a:r>
                      <a:endParaRPr lang="en-US" sz="2000" b="0" kern="1200" dirty="0">
                        <a:solidFill>
                          <a:schemeClr val="tx1"/>
                        </a:solidFill>
                        <a:latin typeface="Century Gothic" panose="020B0502020202020204"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solidFill>
                          <a:latin typeface="Century Gothic" panose="020B0502020202020204" pitchFamily="34" charset="0"/>
                        </a:rPr>
                        <a:t>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a:solidFill>
                            <a:schemeClr val="tx1"/>
                          </a:solidFill>
                          <a:latin typeface="Century Gothic" panose="020B0502020202020204" pitchFamily="34" charset="0"/>
                        </a:rPr>
                        <a:t>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a:solidFill>
                            <a:schemeClr val="tx1"/>
                          </a:solidFill>
                          <a:latin typeface="Century Gothic" panose="020B0502020202020204" pitchFamily="34" charset="0"/>
                        </a:rPr>
                        <a:t>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solidFill>
                          <a:latin typeface="Century Gothic" panose="020B0502020202020204" pitchFamily="34" charset="0"/>
                        </a:rPr>
                        <a:t>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solidFill>
                          <a:latin typeface="Century Gothic" panose="020B0502020202020204" pitchFamily="34" charset="0"/>
                        </a:rPr>
                        <a:t>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chemeClr val="tx1"/>
                          </a:solidFill>
                          <a:latin typeface="Century Gothic" panose="020B0502020202020204" pitchFamily="34" charset="0"/>
                        </a:rPr>
                        <a:t>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2000" b="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Variable</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52736470"/>
                  </a:ext>
                </a:extLst>
              </a:tr>
              <a:tr h="0">
                <a:tc>
                  <a:txBody>
                    <a:bodyPr/>
                    <a:lstStyle/>
                    <a:p>
                      <a:pPr marL="0" algn="ctr" defTabSz="432465" rtl="0" eaLnBrk="1" latinLnBrk="0" hangingPunct="1"/>
                      <a:r>
                        <a:rPr lang="en-US" sz="2000" b="1" kern="1200" dirty="0">
                          <a:solidFill>
                            <a:schemeClr val="bg1"/>
                          </a:solidFill>
                          <a:latin typeface="Century Gothic" panose="020B0502020202020204" pitchFamily="34" charset="0"/>
                          <a:ea typeface="+mn-ea"/>
                          <a:cs typeface="+mn-cs"/>
                        </a:rPr>
                        <a:t>Phase 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gridSpan="2">
                  <a:txBody>
                    <a:bodyPr/>
                    <a:lstStyle/>
                    <a:p>
                      <a:pPr algn="ctr"/>
                      <a:r>
                        <a:rPr lang="en-US" sz="2000" b="1" dirty="0">
                          <a:solidFill>
                            <a:schemeClr val="bg1"/>
                          </a:solidFill>
                          <a:latin typeface="Century Gothic" panose="020B0502020202020204" pitchFamily="34" charset="0"/>
                        </a:rPr>
                        <a:t>Phase 2</a:t>
                      </a:r>
                    </a:p>
                  </a:txBody>
                  <a:tcPr marL="68580" marR="685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endParaRPr lang="en-US"/>
                    </a:p>
                  </a:txBody>
                  <a:tcPr/>
                </a:tc>
                <a:tc gridSpan="4">
                  <a:txBody>
                    <a:bodyPr/>
                    <a:lstStyle/>
                    <a:p>
                      <a:pPr marL="0" marR="0" lvl="0" indent="0" algn="ctr" defTabSz="432465" rtl="0" eaLnBrk="1" fontAlgn="auto" latinLnBrk="0" hangingPunct="1">
                        <a:lnSpc>
                          <a:spcPct val="100000"/>
                        </a:lnSpc>
                        <a:spcBef>
                          <a:spcPts val="0"/>
                        </a:spcBef>
                        <a:spcAft>
                          <a:spcPts val="0"/>
                        </a:spcAft>
                        <a:buClrTx/>
                        <a:buSzTx/>
                        <a:buFontTx/>
                        <a:buNone/>
                        <a:tabLst/>
                        <a:defRPr/>
                      </a:pPr>
                      <a:r>
                        <a:rPr lang="en-US" sz="2000" b="1" dirty="0">
                          <a:solidFill>
                            <a:schemeClr val="bg1"/>
                          </a:solidFill>
                          <a:latin typeface="Century Gothic" panose="020B0502020202020204" pitchFamily="34" charset="0"/>
                        </a:rPr>
                        <a:t>Phase 3</a:t>
                      </a:r>
                    </a:p>
                  </a:txBody>
                  <a:tcPr marL="68580" marR="685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2000" b="1"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Phase 4</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223237214"/>
                  </a:ext>
                </a:extLst>
              </a:tr>
              <a:tr h="0">
                <a:tc>
                  <a:txBody>
                    <a:bodyPr/>
                    <a:lstStyle/>
                    <a:p>
                      <a:pPr marL="0" marR="0" lvl="0" indent="0" algn="ctr" defTabSz="432465" rtl="0" eaLnBrk="1" fontAlgn="auto" latinLnBrk="0" hangingPunct="1">
                        <a:lnSpc>
                          <a:spcPct val="100000"/>
                        </a:lnSpc>
                        <a:spcBef>
                          <a:spcPts val="0"/>
                        </a:spcBef>
                        <a:spcAft>
                          <a:spcPts val="0"/>
                        </a:spcAft>
                        <a:buClrTx/>
                        <a:buSzTx/>
                        <a:buFontTx/>
                        <a:buNone/>
                        <a:tabLst/>
                        <a:defRPr/>
                      </a:pPr>
                      <a:endParaRPr lang="en-US" sz="2000" b="0" kern="1200" dirty="0">
                        <a:solidFill>
                          <a:schemeClr val="tx1"/>
                        </a:solidFill>
                        <a:latin typeface="Century Gothic" panose="020B0502020202020204" pitchFamily="34" charset="0"/>
                        <a:ea typeface="+mn-ea"/>
                        <a:cs typeface="+mn-cs"/>
                      </a:endParaRPr>
                    </a:p>
                    <a:p>
                      <a:pPr marL="0" marR="0" lvl="0" indent="0" algn="ctr" defTabSz="432465" rtl="0" eaLnBrk="1" fontAlgn="auto" latinLnBrk="0" hangingPunct="1">
                        <a:lnSpc>
                          <a:spcPct val="100000"/>
                        </a:lnSpc>
                        <a:spcBef>
                          <a:spcPts val="0"/>
                        </a:spcBef>
                        <a:spcAft>
                          <a:spcPts val="0"/>
                        </a:spcAft>
                        <a:buClrTx/>
                        <a:buSzTx/>
                        <a:buFontTx/>
                        <a:buNone/>
                        <a:tabLst/>
                        <a:defRPr/>
                      </a:pPr>
                      <a:r>
                        <a:rPr lang="en-US" sz="2000" b="0" kern="1200" dirty="0">
                          <a:solidFill>
                            <a:schemeClr val="tx1"/>
                          </a:solidFill>
                          <a:latin typeface="Century Gothic" panose="020B0502020202020204" pitchFamily="34" charset="0"/>
                          <a:ea typeface="+mn-ea"/>
                          <a:cs typeface="+mn-cs"/>
                        </a:rPr>
                        <a:t>Usual care</a:t>
                      </a:r>
                    </a:p>
                    <a:p>
                      <a:pPr marL="0" algn="ctr" defTabSz="432465" rtl="0" eaLnBrk="1" latinLnBrk="0" hangingPunct="1"/>
                      <a:endParaRPr lang="en-US" sz="2000" b="0" kern="1200" dirty="0">
                        <a:solidFill>
                          <a:schemeClr val="tx1"/>
                        </a:solidFill>
                        <a:latin typeface="Century Gothic" panose="020B0502020202020204"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n-US" sz="2000" b="0" dirty="0">
                          <a:solidFill>
                            <a:schemeClr val="tx1"/>
                          </a:solidFill>
                          <a:latin typeface="Century Gothic" panose="020B0502020202020204" pitchFamily="34" charset="0"/>
                        </a:rPr>
                        <a:t>Preparation</a:t>
                      </a:r>
                      <a:endParaRPr lang="en-US" sz="2000" dirty="0">
                        <a:solidFill>
                          <a:schemeClr val="tx1"/>
                        </a:solidFill>
                        <a:latin typeface="Century Gothic" panose="020B0502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gridSpan="4">
                  <a:txBody>
                    <a:bodyPr/>
                    <a:lstStyle/>
                    <a:p>
                      <a:pPr algn="ctr"/>
                      <a:endParaRPr lang="en-US" sz="2000" b="0" dirty="0">
                        <a:solidFill>
                          <a:schemeClr val="tx1"/>
                        </a:solidFill>
                        <a:latin typeface="Century Gothic" panose="020B0502020202020204" pitchFamily="34" charset="0"/>
                      </a:endParaRPr>
                    </a:p>
                    <a:p>
                      <a:pPr algn="ctr"/>
                      <a:r>
                        <a:rPr lang="en-US" sz="2000" b="0" dirty="0">
                          <a:solidFill>
                            <a:schemeClr val="tx1"/>
                          </a:solidFill>
                          <a:latin typeface="Century Gothic" panose="020B0502020202020204" pitchFamily="34" charset="0"/>
                        </a:rPr>
                        <a:t>Active Implementation </a:t>
                      </a:r>
                    </a:p>
                    <a:p>
                      <a:pPr algn="ctr"/>
                      <a:endParaRPr lang="en-US" sz="2000" dirty="0">
                        <a:solidFill>
                          <a:schemeClr val="tx1"/>
                        </a:solidFill>
                        <a:latin typeface="Century Gothic" panose="020B0502020202020204" pitchFamily="34" charset="0"/>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endParaRPr lang="en-US" sz="2000" b="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2000" b="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Sustainment</a:t>
                      </a:r>
                      <a:endParaRPr lang="en-US" sz="2000" kern="1200" dirty="0">
                        <a:solidFill>
                          <a:schemeClr val="tx1"/>
                        </a:solidFill>
                        <a:effectLst/>
                        <a:latin typeface="Century Gothic" panose="020B0502020202020204" pitchFamily="34" charset="0"/>
                        <a:ea typeface="+mn-ea"/>
                        <a:cs typeface="+mn-cs"/>
                      </a:endParaRPr>
                    </a:p>
                    <a:p>
                      <a:pPr marL="0" marR="0" algn="ctr">
                        <a:lnSpc>
                          <a:spcPct val="115000"/>
                        </a:lnSpc>
                        <a:spcBef>
                          <a:spcPts val="0"/>
                        </a:spcBef>
                        <a:spcAft>
                          <a:spcPts val="0"/>
                        </a:spcAft>
                      </a:pPr>
                      <a:endParaRPr lang="en-US" sz="2000" kern="1200" dirty="0">
                        <a:solidFill>
                          <a:schemeClr val="tx1"/>
                        </a:solidFill>
                        <a:effectLst/>
                        <a:latin typeface="Century Gothic" panose="020B0502020202020204"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47212213"/>
                  </a:ext>
                </a:extLst>
              </a:tr>
            </a:tbl>
          </a:graphicData>
        </a:graphic>
      </p:graphicFrame>
      <p:cxnSp>
        <p:nvCxnSpPr>
          <p:cNvPr id="20" name="Connector: Elbow 19">
            <a:extLst>
              <a:ext uri="{FF2B5EF4-FFF2-40B4-BE49-F238E27FC236}">
                <a16:creationId xmlns:a16="http://schemas.microsoft.com/office/drawing/2014/main" id="{80575312-535C-4ACC-83A1-20C8E389EAA8}"/>
              </a:ext>
            </a:extLst>
          </p:cNvPr>
          <p:cNvCxnSpPr>
            <a:cxnSpLocks/>
          </p:cNvCxnSpPr>
          <p:nvPr/>
        </p:nvCxnSpPr>
        <p:spPr>
          <a:xfrm rot="10800000">
            <a:off x="5204404" y="4594120"/>
            <a:ext cx="419535" cy="467728"/>
          </a:xfrm>
          <a:prstGeom prst="bentConnector2">
            <a:avLst/>
          </a:prstGeom>
          <a:ln w="28575">
            <a:tailEnd type="triangle"/>
          </a:ln>
        </p:spPr>
        <p:style>
          <a:lnRef idx="2">
            <a:schemeClr val="dk1"/>
          </a:lnRef>
          <a:fillRef idx="0">
            <a:schemeClr val="dk1"/>
          </a:fillRef>
          <a:effectRef idx="1">
            <a:schemeClr val="dk1"/>
          </a:effectRef>
          <a:fontRef idx="minor">
            <a:schemeClr val="tx1"/>
          </a:fontRef>
        </p:style>
      </p:cxnSp>
      <p:sp>
        <p:nvSpPr>
          <p:cNvPr id="7" name="Oval 6">
            <a:extLst>
              <a:ext uri="{FF2B5EF4-FFF2-40B4-BE49-F238E27FC236}">
                <a16:creationId xmlns:a16="http://schemas.microsoft.com/office/drawing/2014/main" id="{1843F21E-D418-471D-A8C0-1983E9FA42B3}"/>
              </a:ext>
            </a:extLst>
          </p:cNvPr>
          <p:cNvSpPr/>
          <p:nvPr/>
        </p:nvSpPr>
        <p:spPr>
          <a:xfrm>
            <a:off x="5204403" y="2361111"/>
            <a:ext cx="5314265" cy="2176283"/>
          </a:xfrm>
          <a:prstGeom prst="ellipse">
            <a:avLst/>
          </a:prstGeom>
          <a:noFill/>
          <a:ln w="539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4281A99-E3F0-4A03-90F6-51EEC39E09C9}"/>
              </a:ext>
            </a:extLst>
          </p:cNvPr>
          <p:cNvSpPr txBox="1"/>
          <p:nvPr/>
        </p:nvSpPr>
        <p:spPr>
          <a:xfrm>
            <a:off x="6853835" y="1569819"/>
            <a:ext cx="4083106" cy="584775"/>
          </a:xfrm>
          <a:prstGeom prst="rect">
            <a:avLst/>
          </a:prstGeom>
          <a:noFill/>
        </p:spPr>
        <p:txBody>
          <a:bodyPr wrap="square" rtlCol="0">
            <a:spAutoFit/>
          </a:bodyPr>
          <a:lstStyle/>
          <a:p>
            <a:r>
              <a:rPr lang="en-US" sz="3200" dirty="0">
                <a:solidFill>
                  <a:srgbClr val="FF0000"/>
                </a:solidFill>
                <a:latin typeface="Century Gothic" panose="020B0502020202020204" pitchFamily="34" charset="0"/>
              </a:rPr>
              <a:t>Intervention</a:t>
            </a:r>
          </a:p>
        </p:txBody>
      </p:sp>
    </p:spTree>
    <p:extLst>
      <p:ext uri="{BB962C8B-B14F-4D97-AF65-F5344CB8AC3E}">
        <p14:creationId xmlns:p14="http://schemas.microsoft.com/office/powerpoint/2010/main" val="1599339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SPARC Trial: Analyses</a:t>
            </a:r>
          </a:p>
        </p:txBody>
      </p:sp>
      <p:sp>
        <p:nvSpPr>
          <p:cNvPr id="4" name="Content Placeholder 3"/>
          <p:cNvSpPr>
            <a:spLocks noGrp="1"/>
          </p:cNvSpPr>
          <p:nvPr>
            <p:ph idx="1"/>
          </p:nvPr>
        </p:nvSpPr>
        <p:spPr>
          <a:xfrm>
            <a:off x="2216726" y="1655896"/>
            <a:ext cx="8260774" cy="4839284"/>
          </a:xfrm>
        </p:spPr>
        <p:txBody>
          <a:bodyPr>
            <a:noAutofit/>
          </a:bodyPr>
          <a:lstStyle/>
          <a:p>
            <a:pPr marL="342900" indent="-342900">
              <a:buClr>
                <a:srgbClr val="F57D20"/>
              </a:buClr>
              <a:buSzPct val="80000"/>
              <a:buFont typeface="Wingdings" panose="05000000000000000000" pitchFamily="2" charset="2"/>
              <a:buChar char="§"/>
            </a:pPr>
            <a:endParaRPr lang="en-US" dirty="0"/>
          </a:p>
          <a:p>
            <a:pPr marL="342900" indent="-342900">
              <a:buClr>
                <a:srgbClr val="79C14B"/>
              </a:buClr>
              <a:buSzPct val="80000"/>
              <a:buFont typeface="Wingdings" panose="05000000000000000000" pitchFamily="2" charset="2"/>
              <a:buChar char="§"/>
            </a:pPr>
            <a:r>
              <a:rPr lang="en-US" dirty="0"/>
              <a:t>General linear mixed models (GLMM) </a:t>
            </a:r>
          </a:p>
          <a:p>
            <a:pPr marL="606425" lvl="2" indent="-261938">
              <a:buClr>
                <a:srgbClr val="79C14B"/>
              </a:buClr>
              <a:buFont typeface="Wingdings" panose="05000000000000000000" pitchFamily="2" charset="2"/>
              <a:buChar char="ü"/>
            </a:pPr>
            <a:r>
              <a:rPr lang="en-US" dirty="0"/>
              <a:t>Random effects for patient and site</a:t>
            </a:r>
          </a:p>
          <a:p>
            <a:pPr marL="606425" lvl="2" indent="-261938">
              <a:buClr>
                <a:srgbClr val="79C14B"/>
              </a:buClr>
              <a:buFont typeface="Wingdings" panose="05000000000000000000" pitchFamily="2" charset="2"/>
              <a:buChar char="ü"/>
            </a:pPr>
            <a:r>
              <a:rPr lang="en-US" dirty="0"/>
              <a:t>Accounts for correlation (same person &amp; site)</a:t>
            </a:r>
          </a:p>
          <a:p>
            <a:pPr marL="606425" lvl="2" indent="-261938">
              <a:buClr>
                <a:srgbClr val="79C14B"/>
              </a:buClr>
              <a:buFont typeface="Wingdings" panose="05000000000000000000" pitchFamily="2" charset="2"/>
              <a:buChar char="ü"/>
            </a:pPr>
            <a:r>
              <a:rPr lang="en-US" dirty="0"/>
              <a:t>Adjusted for </a:t>
            </a:r>
          </a:p>
          <a:p>
            <a:pPr marL="895350" lvl="2" indent="-271463">
              <a:buClr>
                <a:srgbClr val="79C14B"/>
              </a:buClr>
              <a:buFont typeface="Courier New" panose="02070309020205020404" pitchFamily="49" charset="0"/>
              <a:buChar char="o"/>
            </a:pPr>
            <a:r>
              <a:rPr lang="en-US" dirty="0"/>
              <a:t>Time: calendar month </a:t>
            </a:r>
          </a:p>
          <a:p>
            <a:pPr marL="895350" lvl="2" indent="-271463">
              <a:buClr>
                <a:srgbClr val="79C14B"/>
              </a:buClr>
              <a:buFont typeface="Courier New" panose="02070309020205020404" pitchFamily="49" charset="0"/>
              <a:buChar char="o"/>
            </a:pPr>
            <a:r>
              <a:rPr lang="en-US" dirty="0"/>
              <a:t>Stratification variable: Year 1 vs 2-3</a:t>
            </a:r>
          </a:p>
          <a:p>
            <a:pPr lvl="1" indent="0" algn="r">
              <a:spcBef>
                <a:spcPts val="0"/>
              </a:spcBef>
              <a:spcAft>
                <a:spcPts val="0"/>
              </a:spcAft>
              <a:buNone/>
            </a:pPr>
            <a:endParaRPr lang="en-US" sz="1600" dirty="0"/>
          </a:p>
          <a:p>
            <a:pPr lvl="1" indent="0" algn="r">
              <a:spcBef>
                <a:spcPts val="0"/>
              </a:spcBef>
              <a:spcAft>
                <a:spcPts val="0"/>
              </a:spcAft>
              <a:buNone/>
            </a:pPr>
            <a:endParaRPr lang="en-US" sz="1600" dirty="0"/>
          </a:p>
          <a:p>
            <a:pPr lvl="1" indent="0" algn="r">
              <a:spcBef>
                <a:spcPts val="0"/>
              </a:spcBef>
              <a:spcAft>
                <a:spcPts val="0"/>
              </a:spcAft>
              <a:buNone/>
            </a:pPr>
            <a:endParaRPr lang="en-US" sz="1600" dirty="0"/>
          </a:p>
          <a:p>
            <a:pPr lvl="1" indent="0" algn="r">
              <a:spcBef>
                <a:spcPts val="0"/>
              </a:spcBef>
              <a:spcAft>
                <a:spcPts val="0"/>
              </a:spcAft>
              <a:buNone/>
            </a:pPr>
            <a:endParaRPr lang="en-US" sz="1600" dirty="0"/>
          </a:p>
          <a:p>
            <a:pPr lvl="1" indent="0" algn="r">
              <a:spcBef>
                <a:spcPts val="0"/>
              </a:spcBef>
              <a:spcAft>
                <a:spcPts val="0"/>
              </a:spcAft>
              <a:buNone/>
            </a:pPr>
            <a:r>
              <a:rPr lang="en-US" sz="1600" dirty="0"/>
              <a:t>Bobb IJERPH 2017; Glass Implementation Science 2018</a:t>
            </a:r>
          </a:p>
          <a:p>
            <a:pPr marL="396875">
              <a:buClr>
                <a:srgbClr val="F57D20"/>
              </a:buClr>
              <a:buSzPct val="80000"/>
            </a:pPr>
            <a:endParaRPr lang="en-US" dirty="0"/>
          </a:p>
        </p:txBody>
      </p:sp>
      <p:sp>
        <p:nvSpPr>
          <p:cNvPr id="5" name="Slide Number Placeholder 4"/>
          <p:cNvSpPr>
            <a:spLocks noGrp="1"/>
          </p:cNvSpPr>
          <p:nvPr>
            <p:ph type="sldNum" sz="quarter" idx="12"/>
          </p:nvPr>
        </p:nvSpPr>
        <p:spPr/>
        <p:txBody>
          <a:bodyPr/>
          <a:lstStyle/>
          <a:p>
            <a:fld id="{A0C21F26-985F-9D40-A811-D6DE90C3D8D1}" type="slidenum">
              <a:rPr lang="en-US" smtClean="0"/>
              <a:t>36</a:t>
            </a:fld>
            <a:endParaRPr lang="en-US"/>
          </a:p>
        </p:txBody>
      </p:sp>
    </p:spTree>
    <p:extLst>
      <p:ext uri="{BB962C8B-B14F-4D97-AF65-F5344CB8AC3E}">
        <p14:creationId xmlns:p14="http://schemas.microsoft.com/office/powerpoint/2010/main" val="38147744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11080" y="2483557"/>
            <a:ext cx="8484781" cy="2114070"/>
          </a:xfrm>
        </p:spPr>
        <p:txBody>
          <a:bodyPr>
            <a:noAutofit/>
          </a:bodyPr>
          <a:lstStyle/>
          <a:p>
            <a:pPr algn="ctr">
              <a:lnSpc>
                <a:spcPct val="100000"/>
              </a:lnSpc>
            </a:pPr>
            <a:br>
              <a:rPr lang="en-US" altLang="en-US" sz="3600" dirty="0"/>
            </a:br>
            <a:r>
              <a:rPr lang="en-US" altLang="en-US" sz="3600" dirty="0"/>
              <a:t>Aim 1 </a:t>
            </a:r>
            <a:br>
              <a:rPr lang="en-US" altLang="en-US" sz="3600" dirty="0"/>
            </a:br>
            <a:r>
              <a:rPr lang="en-US" altLang="en-US" sz="3600" dirty="0"/>
              <a:t>Implementation of </a:t>
            </a:r>
            <a:br>
              <a:rPr lang="en-US" altLang="en-US" sz="3600" dirty="0"/>
            </a:br>
            <a:r>
              <a:rPr lang="en-US" altLang="en-US" sz="3600" dirty="0"/>
              <a:t>Evidence-based Alcohol-related </a:t>
            </a:r>
            <a:br>
              <a:rPr lang="en-US" altLang="en-US" sz="3600" dirty="0"/>
            </a:br>
            <a:r>
              <a:rPr lang="en-US" altLang="en-US" sz="3600" dirty="0"/>
              <a:t>Preventive Care  </a:t>
            </a:r>
            <a:endParaRPr lang="en-US" sz="3600" dirty="0"/>
          </a:p>
        </p:txBody>
      </p:sp>
      <p:sp>
        <p:nvSpPr>
          <p:cNvPr id="5" name="Slide Number Placeholder 4"/>
          <p:cNvSpPr>
            <a:spLocks noGrp="1"/>
          </p:cNvSpPr>
          <p:nvPr>
            <p:ph type="sldNum" sz="quarter" idx="4294967295"/>
          </p:nvPr>
        </p:nvSpPr>
        <p:spPr>
          <a:xfrm>
            <a:off x="8534400" y="6553200"/>
            <a:ext cx="2133600" cy="242888"/>
          </a:xfrm>
        </p:spPr>
        <p:txBody>
          <a:bodyPr/>
          <a:lstStyle/>
          <a:p>
            <a:pPr>
              <a:defRPr/>
            </a:pPr>
            <a:fld id="{59688B50-F209-5A45-8DA6-A40598A1B2D3}" type="slidenum">
              <a:rPr lang="en-US">
                <a:solidFill>
                  <a:prstClr val="white">
                    <a:lumMod val="50000"/>
                  </a:prstClr>
                </a:solidFill>
                <a:latin typeface="Calibri"/>
              </a:rPr>
              <a:pPr>
                <a:defRPr/>
              </a:pPr>
              <a:t>37</a:t>
            </a:fld>
            <a:endParaRPr lang="en-US" dirty="0">
              <a:solidFill>
                <a:prstClr val="white">
                  <a:lumMod val="50000"/>
                </a:prstClr>
              </a:solidFill>
              <a:latin typeface="Calibri"/>
            </a:endParaRPr>
          </a:p>
        </p:txBody>
      </p:sp>
    </p:spTree>
    <p:extLst>
      <p:ext uri="{BB962C8B-B14F-4D97-AF65-F5344CB8AC3E}">
        <p14:creationId xmlns:p14="http://schemas.microsoft.com/office/powerpoint/2010/main" val="32800328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SPARC Aim #1: Prevention</a:t>
            </a:r>
          </a:p>
        </p:txBody>
      </p:sp>
      <p:sp>
        <p:nvSpPr>
          <p:cNvPr id="4" name="Content Placeholder 3"/>
          <p:cNvSpPr>
            <a:spLocks noGrp="1"/>
          </p:cNvSpPr>
          <p:nvPr>
            <p:ph idx="1"/>
          </p:nvPr>
        </p:nvSpPr>
        <p:spPr>
          <a:xfrm>
            <a:off x="2398060" y="1739263"/>
            <a:ext cx="7595685" cy="4839284"/>
          </a:xfrm>
        </p:spPr>
        <p:txBody>
          <a:bodyPr>
            <a:noAutofit/>
          </a:bodyPr>
          <a:lstStyle/>
          <a:p>
            <a:pPr>
              <a:buClr>
                <a:srgbClr val="F57D20"/>
              </a:buClr>
              <a:buSzPct val="80000"/>
            </a:pPr>
            <a:endParaRPr lang="en-US" dirty="0"/>
          </a:p>
          <a:p>
            <a:pPr>
              <a:lnSpc>
                <a:spcPct val="114000"/>
              </a:lnSpc>
              <a:spcBef>
                <a:spcPts val="0"/>
              </a:spcBef>
              <a:buClr>
                <a:srgbClr val="F57D20"/>
              </a:buClr>
              <a:buSzPct val="80000"/>
            </a:pPr>
            <a:r>
              <a:rPr lang="en-US" dirty="0"/>
              <a:t>Specific Aim #1: To evaluate whether the SPARC intervention increased the proportion of primary care patients who:</a:t>
            </a:r>
          </a:p>
          <a:p>
            <a:pPr marL="342900" indent="-342900">
              <a:lnSpc>
                <a:spcPct val="114000"/>
              </a:lnSpc>
              <a:spcBef>
                <a:spcPts val="0"/>
              </a:spcBef>
              <a:buClr>
                <a:srgbClr val="F57D20"/>
              </a:buClr>
              <a:buSzPct val="80000"/>
              <a:buFont typeface="+mj-lt"/>
              <a:buAutoNum type="arabicPeriod"/>
            </a:pPr>
            <a:r>
              <a:rPr lang="en-US" dirty="0"/>
              <a:t>Had a positive screen for unhealthy alcohol use </a:t>
            </a:r>
            <a:r>
              <a:rPr lang="en-US" u="sng" dirty="0"/>
              <a:t>and</a:t>
            </a:r>
            <a:r>
              <a:rPr lang="en-US" dirty="0"/>
              <a:t> brief alcohol counseling documented in their EHR</a:t>
            </a:r>
          </a:p>
          <a:p>
            <a:pPr>
              <a:buClr>
                <a:srgbClr val="F57D20"/>
              </a:buClr>
              <a:buSzPct val="80000"/>
            </a:pPr>
            <a:endParaRPr lang="en-US" dirty="0"/>
          </a:p>
          <a:p>
            <a:pPr>
              <a:buClr>
                <a:srgbClr val="F57D20"/>
              </a:buClr>
              <a:buSzPct val="80000"/>
            </a:pPr>
            <a:endParaRPr lang="en-US" sz="1600" dirty="0"/>
          </a:p>
        </p:txBody>
      </p:sp>
      <p:sp>
        <p:nvSpPr>
          <p:cNvPr id="5" name="Slide Number Placeholder 4"/>
          <p:cNvSpPr>
            <a:spLocks noGrp="1"/>
          </p:cNvSpPr>
          <p:nvPr>
            <p:ph type="sldNum" sz="quarter" idx="12"/>
          </p:nvPr>
        </p:nvSpPr>
        <p:spPr/>
        <p:txBody>
          <a:bodyPr/>
          <a:lstStyle/>
          <a:p>
            <a:fld id="{A0C21F26-985F-9D40-A811-D6DE90C3D8D1}" type="slidenum">
              <a:rPr lang="en-US" smtClean="0"/>
              <a:t>38</a:t>
            </a:fld>
            <a:endParaRPr lang="en-US"/>
          </a:p>
        </p:txBody>
      </p:sp>
    </p:spTree>
    <p:extLst>
      <p:ext uri="{BB962C8B-B14F-4D97-AF65-F5344CB8AC3E}">
        <p14:creationId xmlns:p14="http://schemas.microsoft.com/office/powerpoint/2010/main" val="18694811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SPARC Prevention: Background </a:t>
            </a:r>
          </a:p>
        </p:txBody>
      </p:sp>
      <p:sp>
        <p:nvSpPr>
          <p:cNvPr id="4" name="Content Placeholder 3"/>
          <p:cNvSpPr>
            <a:spLocks noGrp="1"/>
          </p:cNvSpPr>
          <p:nvPr>
            <p:ph idx="1"/>
          </p:nvPr>
        </p:nvSpPr>
        <p:spPr>
          <a:xfrm>
            <a:off x="2130666" y="1610176"/>
            <a:ext cx="8135825" cy="4839284"/>
          </a:xfrm>
        </p:spPr>
        <p:txBody>
          <a:bodyPr>
            <a:noAutofit/>
          </a:bodyPr>
          <a:lstStyle/>
          <a:p>
            <a:pPr>
              <a:spcBef>
                <a:spcPts val="0"/>
              </a:spcBef>
              <a:spcAft>
                <a:spcPts val="0"/>
              </a:spcAft>
              <a:buClr>
                <a:srgbClr val="F57D20"/>
              </a:buClr>
              <a:buSzPct val="80000"/>
            </a:pPr>
            <a:endParaRPr lang="en-US" dirty="0"/>
          </a:p>
          <a:p>
            <a:pPr>
              <a:spcBef>
                <a:spcPts val="0"/>
              </a:spcBef>
              <a:spcAft>
                <a:spcPts val="0"/>
              </a:spcAft>
              <a:buClr>
                <a:srgbClr val="F57D20"/>
              </a:buClr>
              <a:buSzPct val="80000"/>
            </a:pPr>
            <a:endParaRPr lang="en-US" dirty="0"/>
          </a:p>
          <a:p>
            <a:pPr>
              <a:lnSpc>
                <a:spcPct val="114000"/>
              </a:lnSpc>
              <a:spcBef>
                <a:spcPts val="0"/>
              </a:spcBef>
              <a:spcAft>
                <a:spcPts val="0"/>
              </a:spcAft>
              <a:buClr>
                <a:srgbClr val="F57D20"/>
              </a:buClr>
              <a:buSzPct val="80000"/>
            </a:pPr>
            <a:r>
              <a:rPr lang="en-US" dirty="0"/>
              <a:t>Implementation of screening and brief counseling </a:t>
            </a:r>
          </a:p>
          <a:p>
            <a:pPr marL="342900" indent="-342900">
              <a:lnSpc>
                <a:spcPct val="114000"/>
              </a:lnSpc>
              <a:spcBef>
                <a:spcPts val="0"/>
              </a:spcBef>
              <a:spcAft>
                <a:spcPts val="0"/>
              </a:spcAft>
              <a:buClr>
                <a:srgbClr val="F57D20"/>
              </a:buClr>
              <a:buSzPct val="80000"/>
              <a:buFont typeface="Wingdings" panose="05000000000000000000" pitchFamily="2" charset="2"/>
              <a:buChar char="§"/>
            </a:pPr>
            <a:r>
              <a:rPr lang="en-US" dirty="0"/>
              <a:t>Many unsuccessful efforts</a:t>
            </a:r>
          </a:p>
          <a:p>
            <a:pPr marL="342900" indent="-342900">
              <a:lnSpc>
                <a:spcPct val="114000"/>
              </a:lnSpc>
              <a:spcBef>
                <a:spcPts val="0"/>
              </a:spcBef>
              <a:spcAft>
                <a:spcPts val="0"/>
              </a:spcAft>
              <a:buClr>
                <a:srgbClr val="F57D20"/>
              </a:buClr>
              <a:buSzPct val="80000"/>
              <a:buFont typeface="Wingdings" panose="05000000000000000000" pitchFamily="2" charset="2"/>
              <a:buChar char="§"/>
            </a:pPr>
            <a:r>
              <a:rPr lang="en-US" dirty="0"/>
              <a:t>World Health Organization multi-national effort: </a:t>
            </a:r>
          </a:p>
          <a:p>
            <a:pPr marL="619125" lvl="1" indent="-214313">
              <a:lnSpc>
                <a:spcPct val="114000"/>
              </a:lnSpc>
              <a:spcBef>
                <a:spcPts val="0"/>
              </a:spcBef>
              <a:spcAft>
                <a:spcPts val="0"/>
              </a:spcAft>
              <a:buFont typeface="Wingdings" panose="05000000000000000000" pitchFamily="2" charset="2"/>
              <a:buChar char="ü"/>
            </a:pPr>
            <a:r>
              <a:rPr lang="en-US" dirty="0"/>
              <a:t>“High” rate of screening: 20%</a:t>
            </a:r>
          </a:p>
          <a:p>
            <a:pPr marL="619125" lvl="1" indent="-214313">
              <a:lnSpc>
                <a:spcPct val="114000"/>
              </a:lnSpc>
              <a:spcBef>
                <a:spcPts val="0"/>
              </a:spcBef>
              <a:spcAft>
                <a:spcPts val="0"/>
              </a:spcAft>
              <a:buFont typeface="Wingdings" panose="05000000000000000000" pitchFamily="2" charset="2"/>
              <a:buChar char="ü"/>
            </a:pPr>
            <a:r>
              <a:rPr lang="en-US" dirty="0"/>
              <a:t>“High” rate of brief counseling: 10%</a:t>
            </a:r>
          </a:p>
          <a:p>
            <a:pPr>
              <a:buClr>
                <a:srgbClr val="F57D20"/>
              </a:buClr>
              <a:buSzPct val="80000"/>
            </a:pPr>
            <a:endParaRPr lang="en-US" sz="800" dirty="0"/>
          </a:p>
          <a:p>
            <a:pPr>
              <a:buClr>
                <a:srgbClr val="F57D20"/>
              </a:buClr>
              <a:buSzPct val="80000"/>
            </a:pPr>
            <a:endParaRPr lang="en-US" sz="800" dirty="0"/>
          </a:p>
          <a:p>
            <a:pPr>
              <a:buClr>
                <a:srgbClr val="F57D20"/>
              </a:buClr>
              <a:buSzPct val="80000"/>
            </a:pPr>
            <a:endParaRPr lang="en-US" sz="800" dirty="0"/>
          </a:p>
          <a:p>
            <a:pPr marL="553210" lvl="2" indent="0" algn="r">
              <a:spcBef>
                <a:spcPts val="0"/>
              </a:spcBef>
              <a:spcAft>
                <a:spcPts val="0"/>
              </a:spcAft>
              <a:buNone/>
            </a:pPr>
            <a:r>
              <a:rPr lang="en-US" sz="1600" dirty="0"/>
              <a:t>Williams Psychology Addictive Behaviors 2011</a:t>
            </a:r>
          </a:p>
          <a:p>
            <a:pPr marL="553210" lvl="2" indent="0" algn="r">
              <a:spcBef>
                <a:spcPts val="0"/>
              </a:spcBef>
              <a:spcAft>
                <a:spcPts val="0"/>
              </a:spcAft>
              <a:buNone/>
            </a:pPr>
            <a:r>
              <a:rPr lang="en-US" sz="1600" dirty="0"/>
              <a:t>Anderson Alcohol </a:t>
            </a:r>
            <a:r>
              <a:rPr lang="en-US" sz="1600" dirty="0" err="1"/>
              <a:t>Alcohol</a:t>
            </a:r>
            <a:r>
              <a:rPr lang="en-US" sz="1600" dirty="0"/>
              <a:t> 2004</a:t>
            </a:r>
          </a:p>
          <a:p>
            <a:pPr marL="619197" lvl="1" indent="-342900">
              <a:buFont typeface="Wingdings" panose="05000000000000000000" pitchFamily="2" charset="2"/>
              <a:buChar char="ü"/>
            </a:pPr>
            <a:endParaRPr lang="en-US" dirty="0"/>
          </a:p>
        </p:txBody>
      </p:sp>
      <p:sp>
        <p:nvSpPr>
          <p:cNvPr id="5" name="Slide Number Placeholder 4"/>
          <p:cNvSpPr>
            <a:spLocks noGrp="1"/>
          </p:cNvSpPr>
          <p:nvPr>
            <p:ph type="sldNum" sz="quarter" idx="12"/>
          </p:nvPr>
        </p:nvSpPr>
        <p:spPr/>
        <p:txBody>
          <a:bodyPr/>
          <a:lstStyle/>
          <a:p>
            <a:fld id="{A0C21F26-985F-9D40-A811-D6DE90C3D8D1}" type="slidenum">
              <a:rPr lang="en-US" smtClean="0"/>
              <a:t>39</a:t>
            </a:fld>
            <a:endParaRPr lang="en-US"/>
          </a:p>
        </p:txBody>
      </p:sp>
      <p:sp>
        <p:nvSpPr>
          <p:cNvPr id="2" name="Rectangle 1">
            <a:extLst>
              <a:ext uri="{FF2B5EF4-FFF2-40B4-BE49-F238E27FC236}">
                <a16:creationId xmlns:a16="http://schemas.microsoft.com/office/drawing/2014/main" id="{D419708B-EA74-472C-9688-CBDD881574E4}"/>
              </a:ext>
            </a:extLst>
          </p:cNvPr>
          <p:cNvSpPr/>
          <p:nvPr/>
        </p:nvSpPr>
        <p:spPr>
          <a:xfrm>
            <a:off x="2284316" y="5318355"/>
            <a:ext cx="7982174" cy="584775"/>
          </a:xfrm>
          <a:prstGeom prst="rect">
            <a:avLst/>
          </a:prstGeom>
        </p:spPr>
        <p:txBody>
          <a:bodyPr wrap="square">
            <a:spAutoFit/>
          </a:bodyPr>
          <a:lstStyle/>
          <a:p>
            <a:pPr lvl="1" algn="r"/>
            <a:endParaRPr lang="en-US" sz="1600" dirty="0">
              <a:latin typeface="Century Gothic" panose="020B0502020202020204" pitchFamily="34" charset="0"/>
            </a:endParaRPr>
          </a:p>
          <a:p>
            <a:pPr lvl="1" algn="r"/>
            <a:r>
              <a:rPr lang="en-US" sz="1600" dirty="0">
                <a:latin typeface="Century Gothic" panose="020B0502020202020204" pitchFamily="34" charset="0"/>
              </a:rPr>
              <a:t>   </a:t>
            </a:r>
          </a:p>
        </p:txBody>
      </p:sp>
    </p:spTree>
    <p:extLst>
      <p:ext uri="{BB962C8B-B14F-4D97-AF65-F5344CB8AC3E}">
        <p14:creationId xmlns:p14="http://schemas.microsoft.com/office/powerpoint/2010/main" val="1674693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11080" y="2483557"/>
            <a:ext cx="8484781" cy="2114070"/>
          </a:xfrm>
        </p:spPr>
        <p:txBody>
          <a:bodyPr>
            <a:noAutofit/>
          </a:bodyPr>
          <a:lstStyle/>
          <a:p>
            <a:pPr algn="ctr">
              <a:lnSpc>
                <a:spcPct val="100000"/>
              </a:lnSpc>
            </a:pPr>
            <a:br>
              <a:rPr lang="en-US" altLang="en-US" sz="4800" dirty="0"/>
            </a:br>
            <a:r>
              <a:rPr lang="en-US" altLang="en-US" sz="4800" dirty="0"/>
              <a:t>Overview</a:t>
            </a:r>
            <a:endParaRPr lang="en-US" sz="4800" dirty="0"/>
          </a:p>
        </p:txBody>
      </p:sp>
      <p:sp>
        <p:nvSpPr>
          <p:cNvPr id="5" name="Slide Number Placeholder 4"/>
          <p:cNvSpPr>
            <a:spLocks noGrp="1"/>
          </p:cNvSpPr>
          <p:nvPr>
            <p:ph type="sldNum" sz="quarter" idx="4294967295"/>
          </p:nvPr>
        </p:nvSpPr>
        <p:spPr>
          <a:xfrm>
            <a:off x="8534400" y="6553200"/>
            <a:ext cx="2133600" cy="242888"/>
          </a:xfrm>
        </p:spPr>
        <p:txBody>
          <a:bodyPr/>
          <a:lstStyle/>
          <a:p>
            <a:pPr>
              <a:defRPr/>
            </a:pPr>
            <a:fld id="{59688B50-F209-5A45-8DA6-A40598A1B2D3}" type="slidenum">
              <a:rPr lang="en-US">
                <a:solidFill>
                  <a:prstClr val="white">
                    <a:lumMod val="50000"/>
                  </a:prstClr>
                </a:solidFill>
                <a:latin typeface="Calibri"/>
              </a:rPr>
              <a:pPr>
                <a:defRPr/>
              </a:pPr>
              <a:t>4</a:t>
            </a:fld>
            <a:endParaRPr lang="en-US" dirty="0">
              <a:solidFill>
                <a:prstClr val="white">
                  <a:lumMod val="50000"/>
                </a:prstClr>
              </a:solidFill>
              <a:latin typeface="Calibri"/>
            </a:endParaRPr>
          </a:p>
        </p:txBody>
      </p:sp>
    </p:spTree>
    <p:extLst>
      <p:ext uri="{BB962C8B-B14F-4D97-AF65-F5344CB8AC3E}">
        <p14:creationId xmlns:p14="http://schemas.microsoft.com/office/powerpoint/2010/main" val="10009962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SPARC Prevention: Background </a:t>
            </a:r>
          </a:p>
        </p:txBody>
      </p:sp>
      <p:sp>
        <p:nvSpPr>
          <p:cNvPr id="4" name="Content Placeholder 3"/>
          <p:cNvSpPr>
            <a:spLocks noGrp="1"/>
          </p:cNvSpPr>
          <p:nvPr>
            <p:ph idx="1"/>
          </p:nvPr>
        </p:nvSpPr>
        <p:spPr>
          <a:xfrm>
            <a:off x="2130666" y="1610176"/>
            <a:ext cx="7982173" cy="4839284"/>
          </a:xfrm>
        </p:spPr>
        <p:txBody>
          <a:bodyPr>
            <a:noAutofit/>
          </a:bodyPr>
          <a:lstStyle/>
          <a:p>
            <a:pPr>
              <a:lnSpc>
                <a:spcPct val="114000"/>
              </a:lnSpc>
              <a:spcBef>
                <a:spcPts val="0"/>
              </a:spcBef>
              <a:spcAft>
                <a:spcPts val="0"/>
              </a:spcAft>
              <a:buClr>
                <a:srgbClr val="F57D20"/>
              </a:buClr>
              <a:buSzPct val="80000"/>
            </a:pPr>
            <a:endParaRPr lang="en-US" dirty="0"/>
          </a:p>
          <a:p>
            <a:pPr>
              <a:lnSpc>
                <a:spcPct val="114000"/>
              </a:lnSpc>
              <a:spcBef>
                <a:spcPts val="0"/>
              </a:spcBef>
              <a:spcAft>
                <a:spcPts val="0"/>
              </a:spcAft>
              <a:buClr>
                <a:srgbClr val="F57D20"/>
              </a:buClr>
              <a:buSzPct val="80000"/>
            </a:pPr>
            <a:r>
              <a:rPr lang="en-US" dirty="0"/>
              <a:t>SPARC Prevention Intervention </a:t>
            </a:r>
          </a:p>
          <a:p>
            <a:pPr marL="342900" indent="-342900">
              <a:lnSpc>
                <a:spcPct val="114000"/>
              </a:lnSpc>
              <a:spcBef>
                <a:spcPts val="0"/>
              </a:spcBef>
              <a:spcAft>
                <a:spcPts val="0"/>
              </a:spcAft>
              <a:buClr>
                <a:srgbClr val="F57D20"/>
              </a:buClr>
              <a:buSzPct val="80000"/>
              <a:buFont typeface="Wingdings" panose="05000000000000000000" pitchFamily="2" charset="2"/>
              <a:buChar char="§"/>
            </a:pPr>
            <a:r>
              <a:rPr lang="en-US" dirty="0"/>
              <a:t>Built on lessons from VA (2003-2011)</a:t>
            </a:r>
          </a:p>
          <a:p>
            <a:pPr marL="342900" indent="-342900">
              <a:lnSpc>
                <a:spcPct val="114000"/>
              </a:lnSpc>
              <a:spcBef>
                <a:spcPts val="0"/>
              </a:spcBef>
              <a:spcAft>
                <a:spcPts val="0"/>
              </a:spcAft>
              <a:buClr>
                <a:srgbClr val="F57D20"/>
              </a:buClr>
              <a:buSzPct val="80000"/>
              <a:buFont typeface="Wingdings" panose="05000000000000000000" pitchFamily="2" charset="2"/>
              <a:buChar char="§"/>
            </a:pPr>
            <a:r>
              <a:rPr lang="en-US" dirty="0"/>
              <a:t>VA used 2 implementation strategies:</a:t>
            </a:r>
          </a:p>
          <a:p>
            <a:pPr marL="800100" lvl="1" indent="-342900">
              <a:lnSpc>
                <a:spcPct val="114000"/>
              </a:lnSpc>
              <a:spcBef>
                <a:spcPts val="0"/>
              </a:spcBef>
              <a:spcAft>
                <a:spcPts val="0"/>
              </a:spcAft>
              <a:buFont typeface="Wingdings" panose="05000000000000000000" pitchFamily="2" charset="2"/>
              <a:buChar char="ü"/>
            </a:pPr>
            <a:r>
              <a:rPr lang="en-US" dirty="0"/>
              <a:t>EHR clinical decision support </a:t>
            </a:r>
          </a:p>
          <a:p>
            <a:pPr marL="800100" lvl="1" indent="-342900">
              <a:lnSpc>
                <a:spcPct val="114000"/>
              </a:lnSpc>
              <a:spcBef>
                <a:spcPts val="0"/>
              </a:spcBef>
              <a:spcAft>
                <a:spcPts val="0"/>
              </a:spcAft>
              <a:buFont typeface="Wingdings" panose="05000000000000000000" pitchFamily="2" charset="2"/>
              <a:buChar char="ü"/>
            </a:pPr>
            <a:r>
              <a:rPr lang="en-US" dirty="0"/>
              <a:t>Performance monitoring and feedback</a:t>
            </a:r>
          </a:p>
          <a:p>
            <a:pPr marL="342900" indent="-342900">
              <a:lnSpc>
                <a:spcPct val="114000"/>
              </a:lnSpc>
              <a:spcBef>
                <a:spcPts val="0"/>
              </a:spcBef>
              <a:spcAft>
                <a:spcPts val="0"/>
              </a:spcAft>
              <a:buClr>
                <a:srgbClr val="F57D20"/>
              </a:buClr>
              <a:buSzPct val="80000"/>
              <a:buFont typeface="Wingdings" panose="05000000000000000000" pitchFamily="2" charset="2"/>
              <a:buChar char="§"/>
            </a:pPr>
            <a:r>
              <a:rPr lang="en-US" dirty="0"/>
              <a:t>VA </a:t>
            </a:r>
            <a:r>
              <a:rPr lang="en-US" dirty="0">
                <a:sym typeface="Wingdings" panose="05000000000000000000" pitchFamily="2" charset="2"/>
              </a:rPr>
              <a:t> h</a:t>
            </a:r>
            <a:r>
              <a:rPr lang="en-US" dirty="0"/>
              <a:t>igh rates of sustained documented</a:t>
            </a:r>
          </a:p>
          <a:p>
            <a:pPr marL="744538" lvl="1" indent="-287338">
              <a:lnSpc>
                <a:spcPct val="114000"/>
              </a:lnSpc>
              <a:spcBef>
                <a:spcPts val="0"/>
              </a:spcBef>
              <a:spcAft>
                <a:spcPts val="0"/>
              </a:spcAft>
              <a:buFont typeface="Wingdings" panose="05000000000000000000" pitchFamily="2" charset="2"/>
              <a:buChar char="ü"/>
            </a:pPr>
            <a:r>
              <a:rPr lang="en-US" dirty="0"/>
              <a:t>Alcohol screening </a:t>
            </a:r>
          </a:p>
          <a:p>
            <a:pPr marL="744538" lvl="1" indent="-287338">
              <a:lnSpc>
                <a:spcPct val="114000"/>
              </a:lnSpc>
              <a:spcBef>
                <a:spcPts val="0"/>
              </a:spcBef>
              <a:spcAft>
                <a:spcPts val="0"/>
              </a:spcAft>
              <a:buFont typeface="Wingdings" panose="05000000000000000000" pitchFamily="2" charset="2"/>
              <a:buChar char="ü"/>
            </a:pPr>
            <a:r>
              <a:rPr lang="en-US" dirty="0"/>
              <a:t>Brief alcohol counseling</a:t>
            </a:r>
          </a:p>
          <a:p>
            <a:pPr marL="457200" lvl="1" indent="0">
              <a:spcBef>
                <a:spcPts val="0"/>
              </a:spcBef>
              <a:spcAft>
                <a:spcPts val="0"/>
              </a:spcAft>
              <a:buNone/>
            </a:pPr>
            <a:endParaRPr lang="en-US" dirty="0"/>
          </a:p>
          <a:p>
            <a:pPr marL="457200" lvl="1" indent="0">
              <a:spcBef>
                <a:spcPts val="0"/>
              </a:spcBef>
              <a:spcAft>
                <a:spcPts val="0"/>
              </a:spcAft>
              <a:buNone/>
            </a:pPr>
            <a:endParaRPr lang="en-US" dirty="0"/>
          </a:p>
          <a:p>
            <a:pPr marL="744538" lvl="1" indent="-287338">
              <a:spcBef>
                <a:spcPts val="0"/>
              </a:spcBef>
              <a:spcAft>
                <a:spcPts val="0"/>
              </a:spcAft>
              <a:buFont typeface="Wingdings" panose="05000000000000000000" pitchFamily="2" charset="2"/>
              <a:buChar char="ü"/>
            </a:pPr>
            <a:endParaRPr lang="en-US" sz="1000" dirty="0"/>
          </a:p>
          <a:p>
            <a:pPr>
              <a:spcBef>
                <a:spcPts val="300"/>
              </a:spcBef>
              <a:spcAft>
                <a:spcPts val="0"/>
              </a:spcAft>
              <a:buClr>
                <a:srgbClr val="F57D20"/>
              </a:buClr>
              <a:buSzPct val="80000"/>
            </a:pPr>
            <a:endParaRPr lang="en-US" sz="800" dirty="0"/>
          </a:p>
          <a:p>
            <a:pPr marL="553210" lvl="2" indent="0" algn="r">
              <a:spcBef>
                <a:spcPts val="0"/>
              </a:spcBef>
              <a:spcAft>
                <a:spcPts val="0"/>
              </a:spcAft>
              <a:buNone/>
            </a:pPr>
            <a:r>
              <a:rPr lang="en-US" sz="1600" dirty="0"/>
              <a:t>Bradley Am J </a:t>
            </a:r>
            <a:r>
              <a:rPr lang="en-US" sz="1600" dirty="0" err="1"/>
              <a:t>Manag</a:t>
            </a:r>
            <a:r>
              <a:rPr lang="en-US" sz="1600" dirty="0"/>
              <a:t> Care 2006; Lapham Med Care 2012 </a:t>
            </a:r>
          </a:p>
        </p:txBody>
      </p:sp>
      <p:sp>
        <p:nvSpPr>
          <p:cNvPr id="5" name="Slide Number Placeholder 4"/>
          <p:cNvSpPr>
            <a:spLocks noGrp="1"/>
          </p:cNvSpPr>
          <p:nvPr>
            <p:ph type="sldNum" sz="quarter" idx="12"/>
          </p:nvPr>
        </p:nvSpPr>
        <p:spPr/>
        <p:txBody>
          <a:bodyPr/>
          <a:lstStyle/>
          <a:p>
            <a:fld id="{A0C21F26-985F-9D40-A811-D6DE90C3D8D1}" type="slidenum">
              <a:rPr lang="en-US" smtClean="0"/>
              <a:t>40</a:t>
            </a:fld>
            <a:endParaRPr lang="en-US"/>
          </a:p>
        </p:txBody>
      </p:sp>
      <p:sp>
        <p:nvSpPr>
          <p:cNvPr id="2" name="Rectangle 1">
            <a:extLst>
              <a:ext uri="{FF2B5EF4-FFF2-40B4-BE49-F238E27FC236}">
                <a16:creationId xmlns:a16="http://schemas.microsoft.com/office/drawing/2014/main" id="{D419708B-EA74-472C-9688-CBDD881574E4}"/>
              </a:ext>
            </a:extLst>
          </p:cNvPr>
          <p:cNvSpPr/>
          <p:nvPr/>
        </p:nvSpPr>
        <p:spPr>
          <a:xfrm>
            <a:off x="2284316" y="5318355"/>
            <a:ext cx="7982174" cy="584775"/>
          </a:xfrm>
          <a:prstGeom prst="rect">
            <a:avLst/>
          </a:prstGeom>
        </p:spPr>
        <p:txBody>
          <a:bodyPr wrap="square">
            <a:spAutoFit/>
          </a:bodyPr>
          <a:lstStyle/>
          <a:p>
            <a:pPr lvl="1" algn="r"/>
            <a:endParaRPr lang="en-US" sz="1600" dirty="0">
              <a:latin typeface="Century Gothic" panose="020B0502020202020204" pitchFamily="34" charset="0"/>
            </a:endParaRPr>
          </a:p>
          <a:p>
            <a:pPr lvl="1" algn="r"/>
            <a:r>
              <a:rPr lang="en-US" sz="1600" dirty="0">
                <a:latin typeface="Century Gothic" panose="020B0502020202020204" pitchFamily="34" charset="0"/>
              </a:rPr>
              <a:t>   </a:t>
            </a:r>
          </a:p>
        </p:txBody>
      </p:sp>
    </p:spTree>
    <p:extLst>
      <p:ext uri="{BB962C8B-B14F-4D97-AF65-F5344CB8AC3E}">
        <p14:creationId xmlns:p14="http://schemas.microsoft.com/office/powerpoint/2010/main" val="26683299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SPARC Prevention: Background </a:t>
            </a:r>
          </a:p>
        </p:txBody>
      </p:sp>
      <p:sp>
        <p:nvSpPr>
          <p:cNvPr id="4" name="Content Placeholder 3"/>
          <p:cNvSpPr>
            <a:spLocks noGrp="1"/>
          </p:cNvSpPr>
          <p:nvPr>
            <p:ph idx="1"/>
          </p:nvPr>
        </p:nvSpPr>
        <p:spPr>
          <a:xfrm>
            <a:off x="2130666" y="1610176"/>
            <a:ext cx="8236889" cy="4839284"/>
          </a:xfrm>
        </p:spPr>
        <p:txBody>
          <a:bodyPr>
            <a:noAutofit/>
          </a:bodyPr>
          <a:lstStyle/>
          <a:p>
            <a:pPr>
              <a:spcBef>
                <a:spcPts val="0"/>
              </a:spcBef>
              <a:spcAft>
                <a:spcPts val="0"/>
              </a:spcAft>
              <a:buClr>
                <a:srgbClr val="F57D20"/>
              </a:buClr>
              <a:buSzPct val="80000"/>
            </a:pPr>
            <a:endParaRPr lang="en-US" dirty="0"/>
          </a:p>
          <a:p>
            <a:pPr>
              <a:spcBef>
                <a:spcPts val="0"/>
              </a:spcBef>
              <a:spcAft>
                <a:spcPts val="0"/>
              </a:spcAft>
              <a:buClr>
                <a:srgbClr val="F57D20"/>
              </a:buClr>
              <a:buSzPct val="80000"/>
            </a:pPr>
            <a:endParaRPr lang="en-US" dirty="0"/>
          </a:p>
          <a:p>
            <a:pPr>
              <a:lnSpc>
                <a:spcPct val="114000"/>
              </a:lnSpc>
              <a:spcBef>
                <a:spcPts val="0"/>
              </a:spcBef>
              <a:spcAft>
                <a:spcPts val="0"/>
              </a:spcAft>
              <a:buClr>
                <a:srgbClr val="F57D20"/>
              </a:buClr>
              <a:buSzPct val="80000"/>
            </a:pPr>
            <a:r>
              <a:rPr lang="en-US" dirty="0"/>
              <a:t>Limitations of VA implementation </a:t>
            </a:r>
          </a:p>
          <a:p>
            <a:pPr marL="342900" indent="-342900">
              <a:lnSpc>
                <a:spcPct val="114000"/>
              </a:lnSpc>
              <a:spcBef>
                <a:spcPts val="0"/>
              </a:spcBef>
              <a:spcAft>
                <a:spcPts val="0"/>
              </a:spcAft>
              <a:buClr>
                <a:srgbClr val="F57D20"/>
              </a:buClr>
              <a:buSzPct val="80000"/>
              <a:buFont typeface="Wingdings" panose="05000000000000000000" pitchFamily="2" charset="2"/>
              <a:buChar char="§"/>
            </a:pPr>
            <a:r>
              <a:rPr lang="en-US" dirty="0"/>
              <a:t>Screening quality: 61% missed</a:t>
            </a:r>
          </a:p>
          <a:p>
            <a:pPr marL="342900" indent="-342900">
              <a:lnSpc>
                <a:spcPct val="114000"/>
              </a:lnSpc>
              <a:spcBef>
                <a:spcPts val="0"/>
              </a:spcBef>
              <a:spcAft>
                <a:spcPts val="0"/>
              </a:spcAft>
              <a:buClr>
                <a:srgbClr val="F57D20"/>
              </a:buClr>
              <a:buSzPct val="80000"/>
              <a:buFont typeface="Wingdings" panose="05000000000000000000" pitchFamily="2" charset="2"/>
              <a:buChar char="§"/>
            </a:pPr>
            <a:r>
              <a:rPr lang="en-US" dirty="0"/>
              <a:t>EHR prompts </a:t>
            </a:r>
            <a:r>
              <a:rPr lang="en-US" dirty="0">
                <a:sym typeface="Wingdings" panose="05000000000000000000" pitchFamily="2" charset="2"/>
              </a:rPr>
              <a:t></a:t>
            </a:r>
            <a:r>
              <a:rPr lang="en-US" dirty="0"/>
              <a:t> focus on clicking boxes</a:t>
            </a:r>
          </a:p>
          <a:p>
            <a:pPr marL="342900" indent="-342900">
              <a:lnSpc>
                <a:spcPct val="114000"/>
              </a:lnSpc>
              <a:spcBef>
                <a:spcPts val="0"/>
              </a:spcBef>
              <a:spcAft>
                <a:spcPts val="0"/>
              </a:spcAft>
              <a:buClr>
                <a:srgbClr val="F57D20"/>
              </a:buClr>
              <a:buSzPct val="80000"/>
              <a:buFont typeface="Wingdings" panose="05000000000000000000" pitchFamily="2" charset="2"/>
              <a:buChar char="§"/>
            </a:pPr>
            <a:r>
              <a:rPr lang="en-US" dirty="0"/>
              <a:t>VA increased documentation &gt; counseling</a:t>
            </a:r>
          </a:p>
          <a:p>
            <a:pPr marL="342900" indent="-342900">
              <a:lnSpc>
                <a:spcPct val="114000"/>
              </a:lnSpc>
              <a:spcBef>
                <a:spcPts val="0"/>
              </a:spcBef>
              <a:spcAft>
                <a:spcPts val="0"/>
              </a:spcAft>
              <a:buClr>
                <a:srgbClr val="F57D20"/>
              </a:buClr>
              <a:buSzPct val="80000"/>
              <a:buFont typeface="Wingdings" panose="05000000000000000000" pitchFamily="2" charset="2"/>
              <a:buChar char="§"/>
            </a:pPr>
            <a:r>
              <a:rPr lang="en-US" dirty="0"/>
              <a:t>Patient-reported counseling only increased15%</a:t>
            </a:r>
          </a:p>
          <a:p>
            <a:pPr marL="342900" indent="-342900">
              <a:lnSpc>
                <a:spcPct val="114000"/>
              </a:lnSpc>
              <a:spcBef>
                <a:spcPts val="0"/>
              </a:spcBef>
              <a:spcAft>
                <a:spcPts val="0"/>
              </a:spcAft>
              <a:buClr>
                <a:srgbClr val="F57D20"/>
              </a:buClr>
              <a:buSzPct val="80000"/>
              <a:buFont typeface="Wingdings" panose="05000000000000000000" pitchFamily="2" charset="2"/>
              <a:buChar char="§"/>
            </a:pPr>
            <a:r>
              <a:rPr lang="en-US" dirty="0"/>
              <a:t>Our assessment: neglected front-line “adopters”</a:t>
            </a:r>
          </a:p>
          <a:p>
            <a:pPr marL="342900" indent="-342900">
              <a:spcBef>
                <a:spcPts val="300"/>
              </a:spcBef>
              <a:spcAft>
                <a:spcPts val="0"/>
              </a:spcAft>
              <a:buClr>
                <a:srgbClr val="F57D20"/>
              </a:buClr>
              <a:buSzPct val="80000"/>
              <a:buFont typeface="Wingdings" panose="05000000000000000000" pitchFamily="2" charset="2"/>
              <a:buChar char="§"/>
            </a:pPr>
            <a:endParaRPr lang="en-US" dirty="0"/>
          </a:p>
          <a:p>
            <a:pPr>
              <a:buClr>
                <a:srgbClr val="F57D20"/>
              </a:buClr>
              <a:buSzPct val="80000"/>
            </a:pPr>
            <a:endParaRPr lang="en-US" sz="800" dirty="0"/>
          </a:p>
          <a:p>
            <a:pPr marL="553210" lvl="2" indent="0" algn="r">
              <a:spcBef>
                <a:spcPts val="0"/>
              </a:spcBef>
              <a:spcAft>
                <a:spcPts val="0"/>
              </a:spcAft>
              <a:buNone/>
            </a:pPr>
            <a:r>
              <a:rPr lang="en-US" sz="1600" dirty="0"/>
              <a:t>Bradley JGIM 2011; Chavez JSAD 2016; Berger JGIM 2018</a:t>
            </a:r>
            <a:endParaRPr lang="en-US" dirty="0"/>
          </a:p>
          <a:p>
            <a:pPr marL="553210" lvl="2" indent="0" algn="r">
              <a:spcBef>
                <a:spcPts val="0"/>
              </a:spcBef>
              <a:spcAft>
                <a:spcPts val="0"/>
              </a:spcAft>
              <a:buNone/>
            </a:pPr>
            <a:r>
              <a:rPr lang="en-US" sz="1600" dirty="0"/>
              <a:t>Greenhalgh Milbank Q 2004; Williams &amp; Bradley ASAM Textbook 2013</a:t>
            </a:r>
          </a:p>
          <a:p>
            <a:pPr marL="619197" lvl="1" indent="-342900">
              <a:buFont typeface="Wingdings" panose="05000000000000000000" pitchFamily="2" charset="2"/>
              <a:buChar char="ü"/>
            </a:pPr>
            <a:endParaRPr lang="en-US" dirty="0"/>
          </a:p>
        </p:txBody>
      </p:sp>
      <p:sp>
        <p:nvSpPr>
          <p:cNvPr id="5" name="Slide Number Placeholder 4"/>
          <p:cNvSpPr>
            <a:spLocks noGrp="1"/>
          </p:cNvSpPr>
          <p:nvPr>
            <p:ph type="sldNum" sz="quarter" idx="12"/>
          </p:nvPr>
        </p:nvSpPr>
        <p:spPr/>
        <p:txBody>
          <a:bodyPr/>
          <a:lstStyle/>
          <a:p>
            <a:fld id="{A0C21F26-985F-9D40-A811-D6DE90C3D8D1}" type="slidenum">
              <a:rPr lang="en-US" smtClean="0"/>
              <a:t>41</a:t>
            </a:fld>
            <a:endParaRPr lang="en-US"/>
          </a:p>
        </p:txBody>
      </p:sp>
      <p:sp>
        <p:nvSpPr>
          <p:cNvPr id="2" name="Rectangle 1">
            <a:extLst>
              <a:ext uri="{FF2B5EF4-FFF2-40B4-BE49-F238E27FC236}">
                <a16:creationId xmlns:a16="http://schemas.microsoft.com/office/drawing/2014/main" id="{D419708B-EA74-472C-9688-CBDD881574E4}"/>
              </a:ext>
            </a:extLst>
          </p:cNvPr>
          <p:cNvSpPr/>
          <p:nvPr/>
        </p:nvSpPr>
        <p:spPr>
          <a:xfrm>
            <a:off x="2284316" y="5318355"/>
            <a:ext cx="7982174" cy="584775"/>
          </a:xfrm>
          <a:prstGeom prst="rect">
            <a:avLst/>
          </a:prstGeom>
        </p:spPr>
        <p:txBody>
          <a:bodyPr wrap="square">
            <a:spAutoFit/>
          </a:bodyPr>
          <a:lstStyle/>
          <a:p>
            <a:pPr lvl="1" algn="r"/>
            <a:endParaRPr lang="en-US" sz="1600" dirty="0">
              <a:latin typeface="Century Gothic" panose="020B0502020202020204" pitchFamily="34" charset="0"/>
            </a:endParaRPr>
          </a:p>
          <a:p>
            <a:pPr lvl="1" algn="r"/>
            <a:r>
              <a:rPr lang="en-US" sz="1600" dirty="0">
                <a:latin typeface="Century Gothic" panose="020B0502020202020204" pitchFamily="34" charset="0"/>
              </a:rPr>
              <a:t>   </a:t>
            </a:r>
          </a:p>
        </p:txBody>
      </p:sp>
    </p:spTree>
    <p:extLst>
      <p:ext uri="{BB962C8B-B14F-4D97-AF65-F5344CB8AC3E}">
        <p14:creationId xmlns:p14="http://schemas.microsoft.com/office/powerpoint/2010/main" val="23084144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SPARC Prevention: Background </a:t>
            </a:r>
          </a:p>
        </p:txBody>
      </p:sp>
      <p:sp>
        <p:nvSpPr>
          <p:cNvPr id="4" name="Content Placeholder 3"/>
          <p:cNvSpPr>
            <a:spLocks noGrp="1"/>
          </p:cNvSpPr>
          <p:nvPr>
            <p:ph idx="1"/>
          </p:nvPr>
        </p:nvSpPr>
        <p:spPr>
          <a:xfrm>
            <a:off x="2216726" y="1341867"/>
            <a:ext cx="7994074" cy="4839284"/>
          </a:xfrm>
        </p:spPr>
        <p:txBody>
          <a:bodyPr>
            <a:noAutofit/>
          </a:bodyPr>
          <a:lstStyle/>
          <a:p>
            <a:pPr>
              <a:buClr>
                <a:srgbClr val="F57D20"/>
              </a:buClr>
              <a:buSzPct val="80000"/>
            </a:pPr>
            <a:endParaRPr lang="en-US" dirty="0"/>
          </a:p>
          <a:p>
            <a:pPr>
              <a:buClr>
                <a:srgbClr val="F57D20"/>
              </a:buClr>
              <a:buSzPct val="80000"/>
            </a:pPr>
            <a:r>
              <a:rPr lang="en-US" dirty="0"/>
              <a:t>Gaps in preparing front-line primary care team</a:t>
            </a:r>
          </a:p>
          <a:p>
            <a:pPr marL="342900" indent="-342900">
              <a:buClr>
                <a:srgbClr val="F57D20"/>
              </a:buClr>
              <a:buSzPct val="80000"/>
              <a:buFont typeface="Wingdings" panose="05000000000000000000" pitchFamily="2" charset="2"/>
              <a:buChar char="§"/>
            </a:pPr>
            <a:r>
              <a:rPr lang="en-US" dirty="0"/>
              <a:t>Lack of comfort addressing alcohol </a:t>
            </a:r>
          </a:p>
          <a:p>
            <a:pPr marL="619197" lvl="1" indent="-342900">
              <a:buFont typeface="Wingdings" panose="05000000000000000000" pitchFamily="2" charset="2"/>
              <a:buChar char="ü"/>
            </a:pPr>
            <a:r>
              <a:rPr lang="en-US" dirty="0"/>
              <a:t>Staff who administer screening </a:t>
            </a:r>
          </a:p>
          <a:p>
            <a:pPr marL="619197" lvl="1" indent="-342900">
              <a:buFont typeface="Wingdings" panose="05000000000000000000" pitchFamily="2" charset="2"/>
              <a:buChar char="ü"/>
            </a:pPr>
            <a:r>
              <a:rPr lang="en-US" dirty="0"/>
              <a:t>PC providers</a:t>
            </a:r>
          </a:p>
          <a:p>
            <a:pPr marL="342900" indent="-342900">
              <a:buClr>
                <a:srgbClr val="F57D20"/>
              </a:buClr>
              <a:buSzPct val="80000"/>
              <a:buFont typeface="Wingdings" panose="05000000000000000000" pitchFamily="2" charset="2"/>
              <a:buChar char="§"/>
            </a:pPr>
            <a:r>
              <a:rPr lang="en-US" dirty="0"/>
              <a:t>Fear of offending patients </a:t>
            </a:r>
          </a:p>
          <a:p>
            <a:pPr marL="342900" indent="-342900">
              <a:buClr>
                <a:srgbClr val="F57D20"/>
              </a:buClr>
              <a:buSzPct val="80000"/>
              <a:buFont typeface="Wingdings" panose="05000000000000000000" pitchFamily="2" charset="2"/>
              <a:buChar char="§"/>
            </a:pPr>
            <a:r>
              <a:rPr lang="en-US" dirty="0"/>
              <a:t>Lack of understanding focus on prevention</a:t>
            </a:r>
          </a:p>
          <a:p>
            <a:pPr marL="342900" indent="-342900">
              <a:buClr>
                <a:srgbClr val="F57D20"/>
              </a:buClr>
              <a:buSzPct val="80000"/>
              <a:buFont typeface="Wingdings" panose="05000000000000000000" pitchFamily="2" charset="2"/>
              <a:buChar char="§"/>
            </a:pPr>
            <a:r>
              <a:rPr lang="en-US" dirty="0"/>
              <a:t> </a:t>
            </a:r>
            <a:r>
              <a:rPr lang="en-US" dirty="0">
                <a:sym typeface="Wingdings" panose="05000000000000000000" pitchFamily="2" charset="2"/>
              </a:rPr>
              <a:t> </a:t>
            </a:r>
            <a:r>
              <a:rPr lang="en-US" dirty="0"/>
              <a:t>SPARC trial added: practice coaching</a:t>
            </a:r>
          </a:p>
          <a:p>
            <a:pPr marL="553210" lvl="2" indent="0" algn="r">
              <a:spcBef>
                <a:spcPts val="0"/>
              </a:spcBef>
              <a:spcAft>
                <a:spcPts val="0"/>
              </a:spcAft>
              <a:buNone/>
            </a:pPr>
            <a:endParaRPr lang="en-US" dirty="0"/>
          </a:p>
          <a:p>
            <a:pPr marL="553210" lvl="2" indent="0" algn="r">
              <a:spcBef>
                <a:spcPts val="0"/>
              </a:spcBef>
              <a:spcAft>
                <a:spcPts val="0"/>
              </a:spcAft>
              <a:buNone/>
            </a:pPr>
            <a:r>
              <a:rPr lang="en-US" sz="1600" dirty="0"/>
              <a:t>McCormack JGIM 2007</a:t>
            </a:r>
            <a:endParaRPr lang="en-US" dirty="0"/>
          </a:p>
          <a:p>
            <a:pPr marL="553210" lvl="2" indent="0" algn="r">
              <a:spcBef>
                <a:spcPts val="0"/>
              </a:spcBef>
              <a:spcAft>
                <a:spcPts val="0"/>
              </a:spcAft>
              <a:buNone/>
            </a:pPr>
            <a:r>
              <a:rPr lang="en-US" sz="1600" dirty="0"/>
              <a:t>Williams JGIM 2015; Williams JSAT 2016; </a:t>
            </a:r>
            <a:r>
              <a:rPr lang="en-US" sz="1600" dirty="0" err="1"/>
              <a:t>Willams</a:t>
            </a:r>
            <a:r>
              <a:rPr lang="en-US" sz="1600" dirty="0"/>
              <a:t> JGIM 2018</a:t>
            </a:r>
          </a:p>
          <a:p>
            <a:pPr marL="553210" lvl="2" indent="0" algn="r">
              <a:spcBef>
                <a:spcPts val="0"/>
              </a:spcBef>
              <a:spcAft>
                <a:spcPts val="0"/>
              </a:spcAft>
              <a:buNone/>
            </a:pPr>
            <a:r>
              <a:rPr lang="en-US" sz="1600" dirty="0" err="1"/>
              <a:t>Nagykaldi</a:t>
            </a:r>
            <a:r>
              <a:rPr lang="en-US" sz="1600" dirty="0"/>
              <a:t> 2005; Baskerville 2012; Taylor 2013 </a:t>
            </a:r>
          </a:p>
          <a:p>
            <a:pPr marL="553210" lvl="2" indent="0" algn="r">
              <a:spcBef>
                <a:spcPts val="0"/>
              </a:spcBef>
              <a:spcAft>
                <a:spcPts val="0"/>
              </a:spcAft>
              <a:buNone/>
            </a:pPr>
            <a:r>
              <a:rPr lang="en-US" sz="1600" dirty="0"/>
              <a:t> </a:t>
            </a:r>
            <a:endParaRPr lang="en-US" dirty="0"/>
          </a:p>
        </p:txBody>
      </p:sp>
      <p:sp>
        <p:nvSpPr>
          <p:cNvPr id="5" name="Slide Number Placeholder 4"/>
          <p:cNvSpPr>
            <a:spLocks noGrp="1"/>
          </p:cNvSpPr>
          <p:nvPr>
            <p:ph type="sldNum" sz="quarter" idx="12"/>
          </p:nvPr>
        </p:nvSpPr>
        <p:spPr/>
        <p:txBody>
          <a:bodyPr/>
          <a:lstStyle/>
          <a:p>
            <a:fld id="{A0C21F26-985F-9D40-A811-D6DE90C3D8D1}" type="slidenum">
              <a:rPr lang="en-US" smtClean="0"/>
              <a:t>42</a:t>
            </a:fld>
            <a:endParaRPr lang="en-US"/>
          </a:p>
        </p:txBody>
      </p:sp>
    </p:spTree>
    <p:extLst>
      <p:ext uri="{BB962C8B-B14F-4D97-AF65-F5344CB8AC3E}">
        <p14:creationId xmlns:p14="http://schemas.microsoft.com/office/powerpoint/2010/main" val="16125112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SPARC Prevention</a:t>
            </a:r>
          </a:p>
        </p:txBody>
      </p:sp>
      <p:sp>
        <p:nvSpPr>
          <p:cNvPr id="4" name="Content Placeholder 3"/>
          <p:cNvSpPr>
            <a:spLocks noGrp="1"/>
          </p:cNvSpPr>
          <p:nvPr>
            <p:ph idx="1"/>
          </p:nvPr>
        </p:nvSpPr>
        <p:spPr>
          <a:xfrm>
            <a:off x="2130666" y="1610176"/>
            <a:ext cx="7982173" cy="4839284"/>
          </a:xfrm>
        </p:spPr>
        <p:txBody>
          <a:bodyPr>
            <a:noAutofit/>
          </a:bodyPr>
          <a:lstStyle/>
          <a:p>
            <a:pPr>
              <a:spcAft>
                <a:spcPts val="0"/>
              </a:spcAft>
              <a:buClr>
                <a:srgbClr val="F57D20"/>
              </a:buClr>
              <a:buSzPct val="80000"/>
            </a:pPr>
            <a:endParaRPr lang="en-US" dirty="0"/>
          </a:p>
          <a:p>
            <a:pPr>
              <a:spcAft>
                <a:spcPts val="0"/>
              </a:spcAft>
              <a:buClr>
                <a:srgbClr val="F57D20"/>
              </a:buClr>
              <a:buSzPct val="80000"/>
            </a:pPr>
            <a:endParaRPr lang="en-US" dirty="0"/>
          </a:p>
          <a:p>
            <a:pPr>
              <a:spcAft>
                <a:spcPts val="0"/>
              </a:spcAft>
              <a:buClr>
                <a:srgbClr val="F57D20"/>
              </a:buClr>
              <a:buSzPct val="80000"/>
            </a:pPr>
            <a:endParaRPr lang="en-US" dirty="0"/>
          </a:p>
          <a:p>
            <a:pPr>
              <a:spcAft>
                <a:spcPts val="0"/>
              </a:spcAft>
              <a:buClr>
                <a:srgbClr val="F57D20"/>
              </a:buClr>
              <a:buSzPct val="80000"/>
            </a:pPr>
            <a:r>
              <a:rPr lang="en-US" dirty="0"/>
              <a:t>Three Implementation Strategies </a:t>
            </a:r>
          </a:p>
          <a:p>
            <a:pPr marL="733425" lvl="1" indent="-388938">
              <a:spcAft>
                <a:spcPts val="0"/>
              </a:spcAft>
              <a:buFont typeface="+mj-lt"/>
              <a:buAutoNum type="arabicPeriod"/>
            </a:pPr>
            <a:r>
              <a:rPr lang="en-US" dirty="0"/>
              <a:t>Practice coaching …</a:t>
            </a:r>
          </a:p>
          <a:p>
            <a:pPr marL="733425" lvl="1" indent="-388938">
              <a:spcAft>
                <a:spcPts val="0"/>
              </a:spcAft>
              <a:buFont typeface="+mj-lt"/>
              <a:buAutoNum type="arabicPeriod"/>
            </a:pPr>
            <a:r>
              <a:rPr lang="en-US" dirty="0"/>
              <a:t>EHR tools </a:t>
            </a:r>
          </a:p>
          <a:p>
            <a:pPr marL="733425" lvl="1" indent="-388938">
              <a:spcAft>
                <a:spcPts val="0"/>
              </a:spcAft>
              <a:buFont typeface="+mj-lt"/>
              <a:buAutoNum type="arabicPeriod"/>
            </a:pPr>
            <a:r>
              <a:rPr lang="en-US" dirty="0"/>
              <a:t>Performance monitoring and feedback</a:t>
            </a:r>
          </a:p>
          <a:p>
            <a:pPr lvl="1" indent="0">
              <a:buNone/>
            </a:pPr>
            <a:endParaRPr lang="en-US" dirty="0"/>
          </a:p>
          <a:p>
            <a:pPr lvl="1" indent="0">
              <a:buNone/>
            </a:pPr>
            <a:endParaRPr lang="en-US" dirty="0"/>
          </a:p>
          <a:p>
            <a:pPr marL="619197" lvl="1" indent="-342900">
              <a:buFont typeface="Wingdings" panose="05000000000000000000" pitchFamily="2" charset="2"/>
              <a:buChar char="ü"/>
            </a:pPr>
            <a:endParaRPr lang="en-US" dirty="0"/>
          </a:p>
          <a:p>
            <a:pPr marL="619197" lvl="1" indent="-342900">
              <a:buFont typeface="Wingdings" panose="05000000000000000000" pitchFamily="2" charset="2"/>
              <a:buChar char="ü"/>
            </a:pPr>
            <a:endParaRPr lang="en-US" dirty="0"/>
          </a:p>
        </p:txBody>
      </p:sp>
      <p:sp>
        <p:nvSpPr>
          <p:cNvPr id="5" name="Slide Number Placeholder 4"/>
          <p:cNvSpPr>
            <a:spLocks noGrp="1"/>
          </p:cNvSpPr>
          <p:nvPr>
            <p:ph type="sldNum" sz="quarter" idx="12"/>
          </p:nvPr>
        </p:nvSpPr>
        <p:spPr/>
        <p:txBody>
          <a:bodyPr/>
          <a:lstStyle/>
          <a:p>
            <a:fld id="{A0C21F26-985F-9D40-A811-D6DE90C3D8D1}" type="slidenum">
              <a:rPr lang="en-US" smtClean="0"/>
              <a:t>43</a:t>
            </a:fld>
            <a:endParaRPr lang="en-US"/>
          </a:p>
        </p:txBody>
      </p:sp>
      <p:sp>
        <p:nvSpPr>
          <p:cNvPr id="2" name="Rectangle 1">
            <a:extLst>
              <a:ext uri="{FF2B5EF4-FFF2-40B4-BE49-F238E27FC236}">
                <a16:creationId xmlns:a16="http://schemas.microsoft.com/office/drawing/2014/main" id="{D419708B-EA74-472C-9688-CBDD881574E4}"/>
              </a:ext>
            </a:extLst>
          </p:cNvPr>
          <p:cNvSpPr/>
          <p:nvPr/>
        </p:nvSpPr>
        <p:spPr>
          <a:xfrm>
            <a:off x="2284316" y="5318355"/>
            <a:ext cx="7982174" cy="1354217"/>
          </a:xfrm>
          <a:prstGeom prst="rect">
            <a:avLst/>
          </a:prstGeom>
        </p:spPr>
        <p:txBody>
          <a:bodyPr wrap="square">
            <a:spAutoFit/>
          </a:bodyPr>
          <a:lstStyle/>
          <a:p>
            <a:pPr lvl="1" algn="r"/>
            <a:endParaRPr lang="en-US" sz="1600" dirty="0">
              <a:highlight>
                <a:srgbClr val="FFFF00"/>
              </a:highlight>
              <a:latin typeface="Century Gothic" panose="020B0502020202020204" pitchFamily="34" charset="0"/>
            </a:endParaRPr>
          </a:p>
          <a:p>
            <a:pPr lvl="1" algn="r"/>
            <a:r>
              <a:rPr lang="en-US" sz="1600" dirty="0">
                <a:latin typeface="Century Gothic" panose="020B0502020202020204" pitchFamily="34" charset="0"/>
              </a:rPr>
              <a:t>Bobb IJERPH 2017; Glass Implementation Science 2018</a:t>
            </a:r>
          </a:p>
          <a:p>
            <a:pPr lvl="1" algn="r"/>
            <a:r>
              <a:rPr lang="en-US" dirty="0">
                <a:latin typeface="Century Gothic" panose="020B0502020202020204" pitchFamily="34" charset="0"/>
                <a:hlinkClick r:id="rId3"/>
              </a:rPr>
              <a:t>https://www.youtube.com/watch?v=tbKbq2IytC4</a:t>
            </a:r>
            <a:endParaRPr lang="en-US" sz="2400" dirty="0">
              <a:latin typeface="Century Gothic" panose="020B0502020202020204" pitchFamily="34" charset="0"/>
            </a:endParaRPr>
          </a:p>
          <a:p>
            <a:pPr lvl="1" algn="r"/>
            <a:endParaRPr lang="en-US" sz="1600" dirty="0">
              <a:latin typeface="Century Gothic" panose="020B0502020202020204" pitchFamily="34" charset="0"/>
            </a:endParaRPr>
          </a:p>
          <a:p>
            <a:pPr lvl="1" algn="r"/>
            <a:r>
              <a:rPr lang="en-US" sz="1600" dirty="0">
                <a:latin typeface="Century Gothic" panose="020B0502020202020204" pitchFamily="34" charset="0"/>
              </a:rPr>
              <a:t>   </a:t>
            </a:r>
          </a:p>
        </p:txBody>
      </p:sp>
    </p:spTree>
    <p:extLst>
      <p:ext uri="{BB962C8B-B14F-4D97-AF65-F5344CB8AC3E}">
        <p14:creationId xmlns:p14="http://schemas.microsoft.com/office/powerpoint/2010/main" val="25347740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SPARC Prevention: Strategy #1</a:t>
            </a:r>
          </a:p>
        </p:txBody>
      </p:sp>
      <p:sp>
        <p:nvSpPr>
          <p:cNvPr id="4" name="Content Placeholder 3"/>
          <p:cNvSpPr>
            <a:spLocks noGrp="1"/>
          </p:cNvSpPr>
          <p:nvPr>
            <p:ph idx="1"/>
          </p:nvPr>
        </p:nvSpPr>
        <p:spPr>
          <a:xfrm>
            <a:off x="2130666" y="1610176"/>
            <a:ext cx="7982173" cy="4839284"/>
          </a:xfrm>
        </p:spPr>
        <p:txBody>
          <a:bodyPr>
            <a:noAutofit/>
          </a:bodyPr>
          <a:lstStyle/>
          <a:p>
            <a:pPr>
              <a:spcAft>
                <a:spcPts val="0"/>
              </a:spcAft>
              <a:buClr>
                <a:srgbClr val="F57D20"/>
              </a:buClr>
              <a:buSzPct val="80000"/>
            </a:pPr>
            <a:endParaRPr lang="en-US" dirty="0"/>
          </a:p>
          <a:p>
            <a:pPr>
              <a:spcAft>
                <a:spcPts val="0"/>
              </a:spcAft>
              <a:buClr>
                <a:srgbClr val="F57D20"/>
              </a:buClr>
              <a:buSzPct val="80000"/>
            </a:pPr>
            <a:r>
              <a:rPr lang="en-US" dirty="0"/>
              <a:t>Practice coaches</a:t>
            </a:r>
          </a:p>
          <a:p>
            <a:pPr marL="342900" indent="-342900">
              <a:buClr>
                <a:srgbClr val="79C14B"/>
              </a:buClr>
              <a:buFont typeface="Wingdings" panose="05000000000000000000" pitchFamily="2" charset="2"/>
              <a:buChar char="§"/>
            </a:pPr>
            <a:r>
              <a:rPr lang="en-US" dirty="0">
                <a:solidFill>
                  <a:schemeClr val="dk1"/>
                </a:solidFill>
              </a:rPr>
              <a:t>Worked with QI team</a:t>
            </a:r>
          </a:p>
          <a:p>
            <a:pPr marL="342900" indent="-342900">
              <a:buClr>
                <a:srgbClr val="79C14B"/>
              </a:buClr>
              <a:buFont typeface="Wingdings" panose="05000000000000000000" pitchFamily="2" charset="2"/>
              <a:buChar char="§"/>
            </a:pPr>
            <a:r>
              <a:rPr lang="en-US" dirty="0">
                <a:solidFill>
                  <a:schemeClr val="dk1"/>
                </a:solidFill>
              </a:rPr>
              <a:t>Focus on work flow for screening/assessment</a:t>
            </a:r>
          </a:p>
          <a:p>
            <a:pPr marL="342900" indent="-342900">
              <a:spcBef>
                <a:spcPts val="0"/>
              </a:spcBef>
              <a:spcAft>
                <a:spcPts val="0"/>
              </a:spcAft>
              <a:buClr>
                <a:srgbClr val="79C14B"/>
              </a:buClr>
              <a:buSzTx/>
              <a:buFont typeface="Wingdings" panose="05000000000000000000" pitchFamily="2" charset="2"/>
              <a:buChar char="§"/>
              <a:defRPr/>
            </a:pPr>
            <a:r>
              <a:rPr lang="en-US" dirty="0">
                <a:solidFill>
                  <a:schemeClr val="dk1"/>
                </a:solidFill>
              </a:rPr>
              <a:t>Increasing comfort by overcoming stigma</a:t>
            </a:r>
          </a:p>
          <a:p>
            <a:pPr marL="796925" indent="-342900">
              <a:spcBef>
                <a:spcPts val="0"/>
              </a:spcBef>
              <a:spcAft>
                <a:spcPts val="0"/>
              </a:spcAft>
              <a:buClr>
                <a:srgbClr val="79C14B"/>
              </a:buClr>
              <a:buSzTx/>
              <a:buFont typeface="Wingdings" panose="05000000000000000000" pitchFamily="2" charset="2"/>
              <a:buChar char="ü"/>
              <a:defRPr/>
            </a:pPr>
            <a:r>
              <a:rPr lang="en-US" dirty="0">
                <a:solidFill>
                  <a:schemeClr val="dk1"/>
                </a:solidFill>
              </a:rPr>
              <a:t>Scripting for MAs and front desk staff</a:t>
            </a:r>
          </a:p>
          <a:p>
            <a:pPr marL="796925" indent="-342900">
              <a:spcBef>
                <a:spcPts val="0"/>
              </a:spcBef>
              <a:spcAft>
                <a:spcPts val="0"/>
              </a:spcAft>
              <a:buClr>
                <a:srgbClr val="79C14B"/>
              </a:buClr>
              <a:buSzTx/>
              <a:buFont typeface="Wingdings" panose="05000000000000000000" pitchFamily="2" charset="2"/>
              <a:buChar char="ü"/>
              <a:defRPr/>
            </a:pPr>
            <a:r>
              <a:rPr lang="en-US" dirty="0">
                <a:solidFill>
                  <a:schemeClr val="dk1"/>
                </a:solidFill>
              </a:rPr>
              <a:t>Scripting for providers</a:t>
            </a:r>
          </a:p>
          <a:p>
            <a:pPr marL="796925" indent="-342900">
              <a:buClr>
                <a:srgbClr val="79C14B"/>
              </a:buClr>
              <a:buFont typeface="Wingdings" panose="05000000000000000000" pitchFamily="2" charset="2"/>
              <a:buChar char="ü"/>
            </a:pPr>
            <a:r>
              <a:rPr lang="en-US" dirty="0">
                <a:solidFill>
                  <a:schemeClr val="dk1"/>
                </a:solidFill>
              </a:rPr>
              <a:t>Training</a:t>
            </a:r>
          </a:p>
          <a:p>
            <a:pPr lvl="1" indent="0">
              <a:buNone/>
            </a:pPr>
            <a:endParaRPr lang="en-US" dirty="0"/>
          </a:p>
          <a:p>
            <a:pPr lvl="1" indent="0">
              <a:buNone/>
            </a:pPr>
            <a:endParaRPr lang="en-US" dirty="0"/>
          </a:p>
          <a:p>
            <a:pPr marL="619197" lvl="1" indent="-342900">
              <a:buFont typeface="Wingdings" panose="05000000000000000000" pitchFamily="2" charset="2"/>
              <a:buChar char="ü"/>
            </a:pPr>
            <a:endParaRPr lang="en-US" dirty="0"/>
          </a:p>
          <a:p>
            <a:pPr marL="619197" lvl="1" indent="-342900">
              <a:buFont typeface="Wingdings" panose="05000000000000000000" pitchFamily="2" charset="2"/>
              <a:buChar char="ü"/>
            </a:pPr>
            <a:endParaRPr lang="en-US" dirty="0"/>
          </a:p>
        </p:txBody>
      </p:sp>
      <p:sp>
        <p:nvSpPr>
          <p:cNvPr id="5" name="Slide Number Placeholder 4"/>
          <p:cNvSpPr>
            <a:spLocks noGrp="1"/>
          </p:cNvSpPr>
          <p:nvPr>
            <p:ph type="sldNum" sz="quarter" idx="12"/>
          </p:nvPr>
        </p:nvSpPr>
        <p:spPr/>
        <p:txBody>
          <a:bodyPr/>
          <a:lstStyle/>
          <a:p>
            <a:fld id="{A0C21F26-985F-9D40-A811-D6DE90C3D8D1}" type="slidenum">
              <a:rPr lang="en-US" smtClean="0"/>
              <a:t>44</a:t>
            </a:fld>
            <a:endParaRPr lang="en-US"/>
          </a:p>
        </p:txBody>
      </p:sp>
      <p:sp>
        <p:nvSpPr>
          <p:cNvPr id="2" name="Rectangle 1">
            <a:extLst>
              <a:ext uri="{FF2B5EF4-FFF2-40B4-BE49-F238E27FC236}">
                <a16:creationId xmlns:a16="http://schemas.microsoft.com/office/drawing/2014/main" id="{D419708B-EA74-472C-9688-CBDD881574E4}"/>
              </a:ext>
            </a:extLst>
          </p:cNvPr>
          <p:cNvSpPr/>
          <p:nvPr/>
        </p:nvSpPr>
        <p:spPr>
          <a:xfrm>
            <a:off x="2284316" y="5605741"/>
            <a:ext cx="7982174" cy="830997"/>
          </a:xfrm>
          <a:prstGeom prst="rect">
            <a:avLst/>
          </a:prstGeom>
        </p:spPr>
        <p:txBody>
          <a:bodyPr wrap="square">
            <a:spAutoFit/>
          </a:bodyPr>
          <a:lstStyle/>
          <a:p>
            <a:pPr lvl="1" algn="r"/>
            <a:endParaRPr lang="en-US" sz="1600" dirty="0">
              <a:highlight>
                <a:srgbClr val="FFFF00"/>
              </a:highlight>
              <a:latin typeface="Century Gothic" panose="020B0502020202020204" pitchFamily="34" charset="0"/>
            </a:endParaRPr>
          </a:p>
          <a:p>
            <a:pPr lvl="1" algn="r"/>
            <a:r>
              <a:rPr lang="en-US" sz="1600" dirty="0">
                <a:latin typeface="Century Gothic" panose="020B0502020202020204" pitchFamily="34" charset="0"/>
              </a:rPr>
              <a:t>Bobb IJERPH 2017; Glass Implementation Science 2018</a:t>
            </a:r>
          </a:p>
          <a:p>
            <a:pPr lvl="1" algn="r"/>
            <a:r>
              <a:rPr lang="en-US" sz="1600" dirty="0">
                <a:latin typeface="Century Gothic" panose="020B0502020202020204" pitchFamily="34" charset="0"/>
              </a:rPr>
              <a:t>   </a:t>
            </a:r>
          </a:p>
        </p:txBody>
      </p:sp>
    </p:spTree>
    <p:extLst>
      <p:ext uri="{BB962C8B-B14F-4D97-AF65-F5344CB8AC3E}">
        <p14:creationId xmlns:p14="http://schemas.microsoft.com/office/powerpoint/2010/main" val="18709125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id="{90CFF223-687E-451A-958C-86A97A0667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6939" y="993775"/>
            <a:ext cx="7858125"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a:extLst>
              <a:ext uri="{FF2B5EF4-FFF2-40B4-BE49-F238E27FC236}">
                <a16:creationId xmlns:a16="http://schemas.microsoft.com/office/drawing/2014/main" id="{19A1CC80-24F5-44FC-A644-F514C34B3F6E}"/>
              </a:ext>
            </a:extLst>
          </p:cNvPr>
          <p:cNvSpPr/>
          <p:nvPr/>
        </p:nvSpPr>
        <p:spPr>
          <a:xfrm>
            <a:off x="2284316" y="5605741"/>
            <a:ext cx="7982174" cy="1384995"/>
          </a:xfrm>
          <a:prstGeom prst="rect">
            <a:avLst/>
          </a:prstGeom>
        </p:spPr>
        <p:txBody>
          <a:bodyPr wrap="square">
            <a:spAutoFit/>
          </a:bodyPr>
          <a:lstStyle/>
          <a:p>
            <a:pPr lvl="1" algn="r"/>
            <a:endParaRPr lang="en-US" sz="1600" dirty="0">
              <a:highlight>
                <a:srgbClr val="FFFF00"/>
              </a:highlight>
              <a:latin typeface="Century Gothic" panose="020B0502020202020204" pitchFamily="34" charset="0"/>
            </a:endParaRPr>
          </a:p>
          <a:p>
            <a:pPr lvl="1" algn="r"/>
            <a:endParaRPr lang="en-US" dirty="0">
              <a:latin typeface="Century Gothic" panose="020B0502020202020204" pitchFamily="34" charset="0"/>
              <a:hlinkClick r:id="rId4"/>
            </a:endParaRPr>
          </a:p>
          <a:p>
            <a:pPr lvl="1" algn="r"/>
            <a:r>
              <a:rPr lang="en-US" dirty="0">
                <a:latin typeface="Century Gothic" panose="020B0502020202020204" pitchFamily="34" charset="0"/>
                <a:hlinkClick r:id="rId4"/>
              </a:rPr>
              <a:t>https://www.youtube.com/watch?v=tbKbq2IytC4</a:t>
            </a:r>
            <a:endParaRPr lang="en-US" sz="2400" dirty="0">
              <a:latin typeface="Century Gothic" panose="020B0502020202020204" pitchFamily="34" charset="0"/>
            </a:endParaRPr>
          </a:p>
          <a:p>
            <a:pPr lvl="1" algn="r"/>
            <a:endParaRPr lang="en-US" sz="1600" dirty="0">
              <a:latin typeface="Century Gothic" panose="020B0502020202020204" pitchFamily="34" charset="0"/>
            </a:endParaRPr>
          </a:p>
          <a:p>
            <a:pPr lvl="1" algn="r"/>
            <a:r>
              <a:rPr lang="en-US" sz="1600" dirty="0">
                <a:latin typeface="Century Gothic" panose="020B0502020202020204" pitchFamily="34" charset="0"/>
              </a:rPr>
              <a:t>   </a:t>
            </a:r>
          </a:p>
        </p:txBody>
      </p:sp>
    </p:spTree>
    <p:extLst>
      <p:ext uri="{BB962C8B-B14F-4D97-AF65-F5344CB8AC3E}">
        <p14:creationId xmlns:p14="http://schemas.microsoft.com/office/powerpoint/2010/main" val="8315326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574E5EC-18DF-4BB6-ABF4-128D573BF5EC}"/>
              </a:ext>
            </a:extLst>
          </p:cNvPr>
          <p:cNvPicPr>
            <a:picLocks noChangeAspect="1"/>
          </p:cNvPicPr>
          <p:nvPr/>
        </p:nvPicPr>
        <p:blipFill>
          <a:blip r:embed="rId3"/>
          <a:stretch>
            <a:fillRect/>
          </a:stretch>
        </p:blipFill>
        <p:spPr>
          <a:xfrm>
            <a:off x="1636232" y="181106"/>
            <a:ext cx="8907587" cy="6562106"/>
          </a:xfrm>
          <a:prstGeom prst="rect">
            <a:avLst/>
          </a:prstGeom>
        </p:spPr>
      </p:pic>
      <p:sp>
        <p:nvSpPr>
          <p:cNvPr id="2" name="Rectangle 1">
            <a:extLst>
              <a:ext uri="{FF2B5EF4-FFF2-40B4-BE49-F238E27FC236}">
                <a16:creationId xmlns:a16="http://schemas.microsoft.com/office/drawing/2014/main" id="{A3853D04-692E-406C-9EC5-351B7C4125A2}"/>
              </a:ext>
            </a:extLst>
          </p:cNvPr>
          <p:cNvSpPr/>
          <p:nvPr/>
        </p:nvSpPr>
        <p:spPr>
          <a:xfrm>
            <a:off x="4572000" y="645459"/>
            <a:ext cx="3017520" cy="2972952"/>
          </a:xfrm>
          <a:prstGeom prst="rect">
            <a:avLst/>
          </a:prstGeom>
          <a:noFill/>
          <a:ln w="381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348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SPARC Prevention: Strategy #2</a:t>
            </a:r>
          </a:p>
        </p:txBody>
      </p:sp>
      <p:sp>
        <p:nvSpPr>
          <p:cNvPr id="4" name="Content Placeholder 3"/>
          <p:cNvSpPr>
            <a:spLocks noGrp="1"/>
          </p:cNvSpPr>
          <p:nvPr>
            <p:ph idx="1"/>
          </p:nvPr>
        </p:nvSpPr>
        <p:spPr>
          <a:xfrm>
            <a:off x="2130666" y="1610176"/>
            <a:ext cx="8135825" cy="4839284"/>
          </a:xfrm>
        </p:spPr>
        <p:txBody>
          <a:bodyPr>
            <a:noAutofit/>
          </a:bodyPr>
          <a:lstStyle/>
          <a:p>
            <a:endParaRPr lang="en-US" dirty="0"/>
          </a:p>
          <a:p>
            <a:r>
              <a:rPr lang="en-US" dirty="0"/>
              <a:t>EHR prompts for MAs to:</a:t>
            </a:r>
          </a:p>
          <a:p>
            <a:pPr marL="342900" indent="-342900">
              <a:lnSpc>
                <a:spcPct val="114000"/>
              </a:lnSpc>
              <a:spcBef>
                <a:spcPts val="0"/>
              </a:spcBef>
              <a:spcAft>
                <a:spcPts val="0"/>
              </a:spcAft>
              <a:buClr>
                <a:srgbClr val="79C14B"/>
              </a:buClr>
              <a:buSzTx/>
              <a:buFont typeface="Wingdings" panose="05000000000000000000" pitchFamily="2" charset="2"/>
              <a:buChar char="§"/>
              <a:defRPr/>
            </a:pPr>
            <a:r>
              <a:rPr lang="en-US" dirty="0">
                <a:solidFill>
                  <a:schemeClr val="dk1"/>
                </a:solidFill>
              </a:rPr>
              <a:t>Screening</a:t>
            </a:r>
          </a:p>
          <a:p>
            <a:pPr marL="342900" indent="-342900">
              <a:lnSpc>
                <a:spcPct val="114000"/>
              </a:lnSpc>
              <a:spcBef>
                <a:spcPts val="0"/>
              </a:spcBef>
              <a:spcAft>
                <a:spcPts val="0"/>
              </a:spcAft>
              <a:buClr>
                <a:srgbClr val="79C14B"/>
              </a:buClr>
              <a:buSzTx/>
              <a:buFont typeface="Wingdings" panose="05000000000000000000" pitchFamily="2" charset="2"/>
              <a:buChar char="§"/>
              <a:defRPr/>
            </a:pPr>
            <a:r>
              <a:rPr lang="en-US" dirty="0">
                <a:solidFill>
                  <a:schemeClr val="dk1"/>
                </a:solidFill>
              </a:rPr>
              <a:t>Give PC providers </a:t>
            </a:r>
            <a:r>
              <a:rPr lang="en-US" i="1" dirty="0">
                <a:solidFill>
                  <a:schemeClr val="dk1"/>
                </a:solidFill>
              </a:rPr>
              <a:t>Alcohol and Health </a:t>
            </a:r>
            <a:r>
              <a:rPr lang="en-US" dirty="0">
                <a:solidFill>
                  <a:schemeClr val="dk1"/>
                </a:solidFill>
              </a:rPr>
              <a:t>handout</a:t>
            </a:r>
          </a:p>
          <a:p>
            <a:pPr lvl="1" indent="0">
              <a:buNone/>
            </a:pPr>
            <a:endParaRPr lang="en-US" dirty="0"/>
          </a:p>
          <a:p>
            <a:pPr lvl="1" indent="0">
              <a:buNone/>
            </a:pPr>
            <a:endParaRPr lang="en-US" dirty="0"/>
          </a:p>
          <a:p>
            <a:pPr marL="619197" lvl="1" indent="-342900">
              <a:buFont typeface="Wingdings" panose="05000000000000000000" pitchFamily="2" charset="2"/>
              <a:buChar char="ü"/>
            </a:pPr>
            <a:endParaRPr lang="en-US" dirty="0"/>
          </a:p>
          <a:p>
            <a:pPr marL="619197" lvl="1" indent="-342900">
              <a:buFont typeface="Wingdings" panose="05000000000000000000" pitchFamily="2" charset="2"/>
              <a:buChar char="ü"/>
            </a:pPr>
            <a:endParaRPr lang="en-US" dirty="0"/>
          </a:p>
        </p:txBody>
      </p:sp>
      <p:sp>
        <p:nvSpPr>
          <p:cNvPr id="5" name="Slide Number Placeholder 4"/>
          <p:cNvSpPr>
            <a:spLocks noGrp="1"/>
          </p:cNvSpPr>
          <p:nvPr>
            <p:ph type="sldNum" sz="quarter" idx="12"/>
          </p:nvPr>
        </p:nvSpPr>
        <p:spPr/>
        <p:txBody>
          <a:bodyPr/>
          <a:lstStyle/>
          <a:p>
            <a:fld id="{A0C21F26-985F-9D40-A811-D6DE90C3D8D1}" type="slidenum">
              <a:rPr lang="en-US" smtClean="0"/>
              <a:t>47</a:t>
            </a:fld>
            <a:endParaRPr lang="en-US"/>
          </a:p>
        </p:txBody>
      </p:sp>
      <p:sp>
        <p:nvSpPr>
          <p:cNvPr id="2" name="Rectangle 1">
            <a:extLst>
              <a:ext uri="{FF2B5EF4-FFF2-40B4-BE49-F238E27FC236}">
                <a16:creationId xmlns:a16="http://schemas.microsoft.com/office/drawing/2014/main" id="{D419708B-EA74-472C-9688-CBDD881574E4}"/>
              </a:ext>
            </a:extLst>
          </p:cNvPr>
          <p:cNvSpPr/>
          <p:nvPr/>
        </p:nvSpPr>
        <p:spPr>
          <a:xfrm>
            <a:off x="2284316" y="5605741"/>
            <a:ext cx="7982174" cy="830997"/>
          </a:xfrm>
          <a:prstGeom prst="rect">
            <a:avLst/>
          </a:prstGeom>
        </p:spPr>
        <p:txBody>
          <a:bodyPr wrap="square">
            <a:spAutoFit/>
          </a:bodyPr>
          <a:lstStyle/>
          <a:p>
            <a:pPr lvl="1" algn="r"/>
            <a:endParaRPr lang="en-US" sz="1600" dirty="0">
              <a:highlight>
                <a:srgbClr val="FFFF00"/>
              </a:highlight>
              <a:latin typeface="Century Gothic" panose="020B0502020202020204" pitchFamily="34" charset="0"/>
            </a:endParaRPr>
          </a:p>
          <a:p>
            <a:pPr lvl="1" algn="r"/>
            <a:r>
              <a:rPr lang="en-US" sz="1600" dirty="0">
                <a:latin typeface="Century Gothic" panose="020B0502020202020204" pitchFamily="34" charset="0"/>
              </a:rPr>
              <a:t>Bobb IJERPH 2017; Glass Implementation Science 2018</a:t>
            </a:r>
          </a:p>
          <a:p>
            <a:pPr lvl="1" algn="r"/>
            <a:r>
              <a:rPr lang="en-US" sz="1600" dirty="0">
                <a:latin typeface="Century Gothic" panose="020B0502020202020204" pitchFamily="34" charset="0"/>
              </a:rPr>
              <a:t>   </a:t>
            </a:r>
          </a:p>
        </p:txBody>
      </p:sp>
    </p:spTree>
    <p:extLst>
      <p:ext uri="{BB962C8B-B14F-4D97-AF65-F5344CB8AC3E}">
        <p14:creationId xmlns:p14="http://schemas.microsoft.com/office/powerpoint/2010/main" val="2129847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853DF-107D-4D9F-B1D0-859CA65B65B1}"/>
              </a:ext>
            </a:extLst>
          </p:cNvPr>
          <p:cNvSpPr>
            <a:spLocks noGrp="1"/>
          </p:cNvSpPr>
          <p:nvPr>
            <p:ph type="title"/>
          </p:nvPr>
        </p:nvSpPr>
        <p:spPr/>
        <p:txBody>
          <a:bodyPr>
            <a:normAutofit/>
          </a:bodyPr>
          <a:lstStyle/>
          <a:p>
            <a:r>
              <a:rPr lang="en-US" dirty="0"/>
              <a:t>EHR Prompts: Annual Screening</a:t>
            </a:r>
          </a:p>
        </p:txBody>
      </p:sp>
      <p:sp>
        <p:nvSpPr>
          <p:cNvPr id="4" name="Slide Number Placeholder 3">
            <a:extLst>
              <a:ext uri="{FF2B5EF4-FFF2-40B4-BE49-F238E27FC236}">
                <a16:creationId xmlns:a16="http://schemas.microsoft.com/office/drawing/2014/main" id="{A28FD993-F5DC-4FC1-8061-65E93434335C}"/>
              </a:ext>
            </a:extLst>
          </p:cNvPr>
          <p:cNvSpPr>
            <a:spLocks noGrp="1"/>
          </p:cNvSpPr>
          <p:nvPr>
            <p:ph type="sldNum" sz="quarter" idx="12"/>
          </p:nvPr>
        </p:nvSpPr>
        <p:spPr/>
        <p:txBody>
          <a:bodyPr/>
          <a:lstStyle/>
          <a:p>
            <a:fld id="{A0C21F26-985F-9D40-A811-D6DE90C3D8D1}" type="slidenum">
              <a:rPr lang="en-US" smtClean="0">
                <a:solidFill>
                  <a:prstClr val="white">
                    <a:lumMod val="50000"/>
                  </a:prstClr>
                </a:solidFill>
              </a:rPr>
              <a:pPr/>
              <a:t>48</a:t>
            </a:fld>
            <a:endParaRPr lang="en-US">
              <a:solidFill>
                <a:prstClr val="white">
                  <a:lumMod val="50000"/>
                </a:prstClr>
              </a:solidFill>
            </a:endParaRPr>
          </a:p>
        </p:txBody>
      </p:sp>
      <p:cxnSp>
        <p:nvCxnSpPr>
          <p:cNvPr id="12" name="Straight Arrow Connector 11">
            <a:extLst>
              <a:ext uri="{FF2B5EF4-FFF2-40B4-BE49-F238E27FC236}">
                <a16:creationId xmlns:a16="http://schemas.microsoft.com/office/drawing/2014/main" id="{83A28D35-E9A2-4138-AC26-6310A297C287}"/>
              </a:ext>
            </a:extLst>
          </p:cNvPr>
          <p:cNvCxnSpPr>
            <a:cxnSpLocks/>
            <a:endCxn id="10" idx="0"/>
          </p:cNvCxnSpPr>
          <p:nvPr/>
        </p:nvCxnSpPr>
        <p:spPr>
          <a:xfrm flipH="1">
            <a:off x="5977342" y="2014151"/>
            <a:ext cx="452290" cy="1802158"/>
          </a:xfrm>
          <a:prstGeom prst="straightConnector1">
            <a:avLst/>
          </a:prstGeom>
          <a:ln w="57150">
            <a:solidFill>
              <a:srgbClr val="007396"/>
            </a:solidFill>
            <a:tailEnd type="arrow"/>
          </a:ln>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id="{FCBCA1B9-22FE-4068-A7CA-D7B6A3D55748}"/>
              </a:ext>
            </a:extLst>
          </p:cNvPr>
          <p:cNvSpPr/>
          <p:nvPr/>
        </p:nvSpPr>
        <p:spPr>
          <a:xfrm>
            <a:off x="2012894" y="1556602"/>
            <a:ext cx="6460546" cy="477054"/>
          </a:xfrm>
          <a:prstGeom prst="rect">
            <a:avLst/>
          </a:prstGeom>
        </p:spPr>
        <p:txBody>
          <a:bodyPr wrap="square">
            <a:spAutoFit/>
          </a:bodyPr>
          <a:lstStyle/>
          <a:p>
            <a:pPr>
              <a:buClr>
                <a:srgbClr val="F57D20"/>
              </a:buClr>
            </a:pPr>
            <a:r>
              <a:rPr lang="en-US" sz="2500" dirty="0">
                <a:latin typeface="Century Gothic" panose="020B0502020202020204" pitchFamily="34" charset="0"/>
              </a:rPr>
              <a:t>For front desk check-in staff: red dots</a:t>
            </a:r>
          </a:p>
        </p:txBody>
      </p:sp>
      <p:grpSp>
        <p:nvGrpSpPr>
          <p:cNvPr id="15" name="Group 14">
            <a:extLst>
              <a:ext uri="{FF2B5EF4-FFF2-40B4-BE49-F238E27FC236}">
                <a16:creationId xmlns:a16="http://schemas.microsoft.com/office/drawing/2014/main" id="{BB9966AD-3D43-4A62-B5E4-95823FAE1DAE}"/>
              </a:ext>
            </a:extLst>
          </p:cNvPr>
          <p:cNvGrpSpPr/>
          <p:nvPr/>
        </p:nvGrpSpPr>
        <p:grpSpPr>
          <a:xfrm>
            <a:off x="1754295" y="3816310"/>
            <a:ext cx="8686800" cy="1347485"/>
            <a:chOff x="230295" y="3816309"/>
            <a:chExt cx="8686800" cy="1347485"/>
          </a:xfrm>
        </p:grpSpPr>
        <p:grpSp>
          <p:nvGrpSpPr>
            <p:cNvPr id="8" name="Group 7">
              <a:extLst>
                <a:ext uri="{FF2B5EF4-FFF2-40B4-BE49-F238E27FC236}">
                  <a16:creationId xmlns:a16="http://schemas.microsoft.com/office/drawing/2014/main" id="{B58ABEB9-0B70-434B-9CFD-818F954CCE1D}"/>
                </a:ext>
              </a:extLst>
            </p:cNvPr>
            <p:cNvGrpSpPr>
              <a:grpSpLocks noChangeAspect="1"/>
            </p:cNvGrpSpPr>
            <p:nvPr/>
          </p:nvGrpSpPr>
          <p:grpSpPr>
            <a:xfrm>
              <a:off x="230295" y="3816309"/>
              <a:ext cx="8686800" cy="1347485"/>
              <a:chOff x="0" y="0"/>
              <a:chExt cx="6140919" cy="952500"/>
            </a:xfrm>
          </p:grpSpPr>
          <p:pic>
            <p:nvPicPr>
              <p:cNvPr id="9" name="Picture 8" descr="cid:image001.jpg@01D238EF.10FEF810">
                <a:extLst>
                  <a:ext uri="{FF2B5EF4-FFF2-40B4-BE49-F238E27FC236}">
                    <a16:creationId xmlns:a16="http://schemas.microsoft.com/office/drawing/2014/main" id="{A353879D-AA64-4D49-8669-95B51D30A9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42708" r="50572"/>
              <a:stretch>
                <a:fillRect/>
              </a:stretch>
            </p:blipFill>
            <p:spPr bwMode="auto">
              <a:xfrm>
                <a:off x="0" y="0"/>
                <a:ext cx="2924175"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cid:image001.jpg@01D238EF.10FEF810">
                <a:extLst>
                  <a:ext uri="{FF2B5EF4-FFF2-40B4-BE49-F238E27FC236}">
                    <a16:creationId xmlns:a16="http://schemas.microsoft.com/office/drawing/2014/main" id="{8B50D5E5-23F0-42B1-A5E6-D99770F04C6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7543" t="42708"/>
              <a:stretch/>
            </p:blipFill>
            <p:spPr bwMode="auto">
              <a:xfrm>
                <a:off x="2913941" y="0"/>
                <a:ext cx="142875" cy="9525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id:image001.jpg@01D238EF.10FEF810">
                <a:extLst>
                  <a:ext uri="{FF2B5EF4-FFF2-40B4-BE49-F238E27FC236}">
                    <a16:creationId xmlns:a16="http://schemas.microsoft.com/office/drawing/2014/main" id="{9194EA8E-435A-43E2-9411-7F3B8AF61D9F}"/>
                  </a:ext>
                </a:extLst>
              </p:cNvPr>
              <p:cNvPicPr/>
              <p:nvPr/>
            </p:nvPicPr>
            <p:blipFill rotWithShape="1">
              <a:blip r:embed="rId3">
                <a:extLst>
                  <a:ext uri="{28A0092B-C50C-407E-A947-70E740481C1C}">
                    <a14:useLocalDpi xmlns:a14="http://schemas.microsoft.com/office/drawing/2010/main" val="0"/>
                  </a:ext>
                </a:extLst>
              </a:blip>
              <a:srcRect l="49194" t="42708" r="3031"/>
              <a:stretch/>
            </p:blipFill>
            <p:spPr bwMode="auto">
              <a:xfrm>
                <a:off x="3048001" y="1524"/>
                <a:ext cx="3092918" cy="950976"/>
              </a:xfrm>
              <a:prstGeom prst="rect">
                <a:avLst/>
              </a:prstGeom>
              <a:noFill/>
              <a:ln>
                <a:noFill/>
              </a:ln>
              <a:extLst>
                <a:ext uri="{53640926-AAD7-44D8-BBD7-CCE9431645EC}">
                  <a14:shadowObscured xmlns:a14="http://schemas.microsoft.com/office/drawing/2010/main"/>
                </a:ext>
              </a:extLst>
            </p:spPr>
          </p:pic>
        </p:grpSp>
        <p:sp>
          <p:nvSpPr>
            <p:cNvPr id="3" name="Rectangle 2">
              <a:extLst>
                <a:ext uri="{FF2B5EF4-FFF2-40B4-BE49-F238E27FC236}">
                  <a16:creationId xmlns:a16="http://schemas.microsoft.com/office/drawing/2014/main" id="{F536B1FA-6F95-4447-AEB0-C4C5D6A6ACAE}"/>
                </a:ext>
              </a:extLst>
            </p:cNvPr>
            <p:cNvSpPr/>
            <p:nvPr/>
          </p:nvSpPr>
          <p:spPr>
            <a:xfrm>
              <a:off x="1000897" y="4007920"/>
              <a:ext cx="2718167" cy="1120665"/>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692721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853DF-107D-4D9F-B1D0-859CA65B65B1}"/>
              </a:ext>
            </a:extLst>
          </p:cNvPr>
          <p:cNvSpPr>
            <a:spLocks noGrp="1"/>
          </p:cNvSpPr>
          <p:nvPr>
            <p:ph type="title"/>
          </p:nvPr>
        </p:nvSpPr>
        <p:spPr/>
        <p:txBody>
          <a:bodyPr>
            <a:normAutofit/>
          </a:bodyPr>
          <a:lstStyle/>
          <a:p>
            <a:r>
              <a:rPr lang="en-US" dirty="0"/>
              <a:t>EHR Prompts: Annual Screening</a:t>
            </a:r>
          </a:p>
        </p:txBody>
      </p:sp>
      <p:sp>
        <p:nvSpPr>
          <p:cNvPr id="4" name="Slide Number Placeholder 3">
            <a:extLst>
              <a:ext uri="{FF2B5EF4-FFF2-40B4-BE49-F238E27FC236}">
                <a16:creationId xmlns:a16="http://schemas.microsoft.com/office/drawing/2014/main" id="{A28FD993-F5DC-4FC1-8061-65E93434335C}"/>
              </a:ext>
            </a:extLst>
          </p:cNvPr>
          <p:cNvSpPr>
            <a:spLocks noGrp="1"/>
          </p:cNvSpPr>
          <p:nvPr>
            <p:ph type="sldNum" sz="quarter" idx="12"/>
          </p:nvPr>
        </p:nvSpPr>
        <p:spPr/>
        <p:txBody>
          <a:bodyPr/>
          <a:lstStyle/>
          <a:p>
            <a:fld id="{A0C21F26-985F-9D40-A811-D6DE90C3D8D1}" type="slidenum">
              <a:rPr lang="en-US" smtClean="0">
                <a:solidFill>
                  <a:prstClr val="white">
                    <a:lumMod val="50000"/>
                  </a:prstClr>
                </a:solidFill>
              </a:rPr>
              <a:pPr/>
              <a:t>49</a:t>
            </a:fld>
            <a:endParaRPr lang="en-US">
              <a:solidFill>
                <a:prstClr val="white">
                  <a:lumMod val="50000"/>
                </a:prstClr>
              </a:solidFill>
            </a:endParaRPr>
          </a:p>
        </p:txBody>
      </p:sp>
      <p:grpSp>
        <p:nvGrpSpPr>
          <p:cNvPr id="5" name="Group 4">
            <a:extLst>
              <a:ext uri="{FF2B5EF4-FFF2-40B4-BE49-F238E27FC236}">
                <a16:creationId xmlns:a16="http://schemas.microsoft.com/office/drawing/2014/main" id="{1DB69F55-FB59-4E1A-9722-89E2885D17A9}"/>
              </a:ext>
            </a:extLst>
          </p:cNvPr>
          <p:cNvGrpSpPr/>
          <p:nvPr/>
        </p:nvGrpSpPr>
        <p:grpSpPr>
          <a:xfrm>
            <a:off x="2308818" y="3995544"/>
            <a:ext cx="7963767" cy="914400"/>
            <a:chOff x="372374" y="1709743"/>
            <a:chExt cx="8655016" cy="914400"/>
          </a:xfrm>
        </p:grpSpPr>
        <p:pic>
          <p:nvPicPr>
            <p:cNvPr id="6" name="Picture 1" descr="cid:image001.png@01D0CB86.A696EEF0">
              <a:extLst>
                <a:ext uri="{FF2B5EF4-FFF2-40B4-BE49-F238E27FC236}">
                  <a16:creationId xmlns:a16="http://schemas.microsoft.com/office/drawing/2014/main" id="{61C9E9FC-501C-4FE8-AF38-A2438937F1C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r="37792" b="40725"/>
            <a:stretch/>
          </p:blipFill>
          <p:spPr bwMode="auto">
            <a:xfrm>
              <a:off x="372374" y="1709743"/>
              <a:ext cx="8655016"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a:extLst>
                <a:ext uri="{FF2B5EF4-FFF2-40B4-BE49-F238E27FC236}">
                  <a16:creationId xmlns:a16="http://schemas.microsoft.com/office/drawing/2014/main" id="{1A6B98D9-B6D7-4362-9B74-44CCB8598690}"/>
                </a:ext>
              </a:extLst>
            </p:cNvPr>
            <p:cNvSpPr/>
            <p:nvPr/>
          </p:nvSpPr>
          <p:spPr>
            <a:xfrm>
              <a:off x="694173" y="2008094"/>
              <a:ext cx="3448957" cy="616049"/>
            </a:xfrm>
            <a:prstGeom prst="ellipse">
              <a:avLst/>
            </a:prstGeom>
            <a:noFill/>
            <a:ln w="28575">
              <a:solidFill>
                <a:srgbClr val="00739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385986-14B7-42D8-A7CC-5ABDCCF48365}"/>
              </a:ext>
            </a:extLst>
          </p:cNvPr>
          <p:cNvSpPr/>
          <p:nvPr/>
        </p:nvSpPr>
        <p:spPr>
          <a:xfrm>
            <a:off x="2012894" y="2226833"/>
            <a:ext cx="8145178" cy="477054"/>
          </a:xfrm>
          <a:prstGeom prst="rect">
            <a:avLst/>
          </a:prstGeom>
        </p:spPr>
        <p:txBody>
          <a:bodyPr wrap="none">
            <a:spAutoFit/>
          </a:bodyPr>
          <a:lstStyle/>
          <a:p>
            <a:pPr>
              <a:buClr>
                <a:srgbClr val="F57D20"/>
              </a:buClr>
            </a:pPr>
            <a:r>
              <a:rPr lang="en-US" sz="2500" dirty="0">
                <a:latin typeface="Century Gothic" panose="020B0502020202020204" pitchFamily="34" charset="0"/>
              </a:rPr>
              <a:t>For medical assistant &amp; PCP dyads: Pre-visit prompt:</a:t>
            </a:r>
          </a:p>
        </p:txBody>
      </p:sp>
    </p:spTree>
    <p:extLst>
      <p:ext uri="{BB962C8B-B14F-4D97-AF65-F5344CB8AC3E}">
        <p14:creationId xmlns:p14="http://schemas.microsoft.com/office/powerpoint/2010/main" val="1058407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BC66A0EA-6CF7-4404-BF8F-C84A7B8A5DA6}"/>
              </a:ext>
            </a:extLst>
          </p:cNvPr>
          <p:cNvSpPr>
            <a:spLocks noGrp="1" noChangeArrowheads="1"/>
          </p:cNvSpPr>
          <p:nvPr>
            <p:ph type="title" idx="4294967295"/>
          </p:nvPr>
        </p:nvSpPr>
        <p:spPr>
          <a:xfrm>
            <a:off x="2178050" y="266701"/>
            <a:ext cx="7013847" cy="627063"/>
          </a:xfrm>
        </p:spPr>
        <p:txBody>
          <a:bodyPr vert="horz" lIns="91440" tIns="45720" rIns="91440" bIns="45720" rtlCol="0" anchor="ctr" anchorCtr="0">
            <a:normAutofit/>
          </a:bodyPr>
          <a:lstStyle/>
          <a:p>
            <a:pPr eaLnBrk="1" hangingPunct="1"/>
            <a:r>
              <a:rPr lang="en-US" altLang="en-US" dirty="0"/>
              <a:t>Spectrum Unhealthy Alcohol Use </a:t>
            </a:r>
          </a:p>
        </p:txBody>
      </p:sp>
      <p:grpSp>
        <p:nvGrpSpPr>
          <p:cNvPr id="8195" name="Group 3">
            <a:extLst>
              <a:ext uri="{FF2B5EF4-FFF2-40B4-BE49-F238E27FC236}">
                <a16:creationId xmlns:a16="http://schemas.microsoft.com/office/drawing/2014/main" id="{5A84629F-A720-4AE6-ADAC-31F544A642CB}"/>
              </a:ext>
            </a:extLst>
          </p:cNvPr>
          <p:cNvGrpSpPr>
            <a:grpSpLocks/>
          </p:cNvGrpSpPr>
          <p:nvPr/>
        </p:nvGrpSpPr>
        <p:grpSpPr bwMode="auto">
          <a:xfrm>
            <a:off x="2817256" y="1752602"/>
            <a:ext cx="5258359" cy="4643440"/>
            <a:chOff x="402" y="1104"/>
            <a:chExt cx="3825" cy="2925"/>
          </a:xfrm>
        </p:grpSpPr>
        <p:sp>
          <p:nvSpPr>
            <p:cNvPr id="8198" name="AutoShape 4">
              <a:extLst>
                <a:ext uri="{FF2B5EF4-FFF2-40B4-BE49-F238E27FC236}">
                  <a16:creationId xmlns:a16="http://schemas.microsoft.com/office/drawing/2014/main" id="{3179B681-31AB-4ED5-A3F8-6526015134DF}"/>
                </a:ext>
              </a:extLst>
            </p:cNvPr>
            <p:cNvSpPr>
              <a:spLocks noChangeArrowheads="1"/>
            </p:cNvSpPr>
            <p:nvPr/>
          </p:nvSpPr>
          <p:spPr bwMode="auto">
            <a:xfrm>
              <a:off x="864" y="1104"/>
              <a:ext cx="3363" cy="2925"/>
            </a:xfrm>
            <a:prstGeom prst="triangle">
              <a:avLst>
                <a:gd name="adj" fmla="val 50000"/>
              </a:avLst>
            </a:prstGeom>
            <a:solidFill>
              <a:srgbClr val="FFFF99"/>
            </a:solidFill>
            <a:ln w="38100">
              <a:solidFill>
                <a:srgbClr val="79C14B"/>
              </a:solidFill>
              <a:miter lim="800000"/>
              <a:headEnd/>
              <a:tailEnd/>
            </a:ln>
          </p:spPr>
          <p:txBody>
            <a:bodyPr wrap="none" anchor="ctr"/>
            <a:lstStyle>
              <a:lvl1pPr algn="l">
                <a:spcAft>
                  <a:spcPts val="2300"/>
                </a:spcAft>
                <a:defRPr sz="2000" b="1">
                  <a:solidFill>
                    <a:schemeClr val="tx1"/>
                  </a:solidFill>
                  <a:latin typeface="Arial" panose="020B0604020202020204" pitchFamily="34" charset="0"/>
                  <a:ea typeface="ヒラギノ角ゴ Pro W3" charset="-128"/>
                </a:defRPr>
              </a:lvl1pPr>
              <a:lvl2pPr marL="742950" indent="-285750" algn="l">
                <a:spcAft>
                  <a:spcPts val="2300"/>
                </a:spcAft>
                <a:buFont typeface="Times" panose="02020603050405020304" pitchFamily="18" charset="0"/>
                <a:buChar char="•"/>
                <a:defRPr sz="1900">
                  <a:solidFill>
                    <a:schemeClr val="tx1"/>
                  </a:solidFill>
                  <a:latin typeface="Arial" panose="020B0604020202020204" pitchFamily="34" charset="0"/>
                  <a:ea typeface="ヒラギノ角ゴ Pro W3" charset="-128"/>
                </a:defRPr>
              </a:lvl2pPr>
              <a:lvl3pPr marL="1143000" indent="-228600" algn="l">
                <a:spcAft>
                  <a:spcPts val="2300"/>
                </a:spcAft>
                <a:defRPr sz="1900">
                  <a:solidFill>
                    <a:schemeClr val="tx1"/>
                  </a:solidFill>
                  <a:latin typeface="Arial" panose="020B0604020202020204" pitchFamily="34" charset="0"/>
                  <a:ea typeface="ヒラギノ角ゴ Pro W3" charset="-128"/>
                </a:defRPr>
              </a:lvl3pPr>
              <a:lvl4pPr marL="1600200" indent="-228600" algn="l">
                <a:spcAft>
                  <a:spcPts val="2300"/>
                </a:spcAft>
                <a:defRPr sz="1900">
                  <a:solidFill>
                    <a:schemeClr val="tx1"/>
                  </a:solidFill>
                  <a:latin typeface="Arial" panose="020B0604020202020204" pitchFamily="34" charset="0"/>
                  <a:ea typeface="ヒラギノ角ゴ Pro W3" charset="-128"/>
                </a:defRPr>
              </a:lvl4pPr>
              <a:lvl5pPr marL="2057400" indent="-228600" algn="l">
                <a:spcAft>
                  <a:spcPts val="2300"/>
                </a:spcAft>
                <a:buChar char="»"/>
                <a:defRPr sz="19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ts val="2300"/>
                </a:spcAft>
                <a:buChar char="»"/>
                <a:defRPr sz="19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ts val="2300"/>
                </a:spcAft>
                <a:buChar char="»"/>
                <a:defRPr sz="19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ts val="2300"/>
                </a:spcAft>
                <a:buChar char="»"/>
                <a:defRPr sz="19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ts val="2300"/>
                </a:spcAft>
                <a:buChar char="»"/>
                <a:defRPr sz="1900">
                  <a:solidFill>
                    <a:schemeClr val="tx1"/>
                  </a:solidFill>
                  <a:latin typeface="Arial" panose="020B0604020202020204" pitchFamily="34" charset="0"/>
                  <a:ea typeface="ヒラギノ角ゴ Pro W3" charset="-128"/>
                </a:defRPr>
              </a:lvl9pPr>
            </a:lstStyle>
            <a:p>
              <a:pPr eaLnBrk="1" hangingPunct="1">
                <a:spcAft>
                  <a:spcPct val="0"/>
                </a:spcAft>
              </a:pPr>
              <a:endParaRPr lang="en-US" altLang="en-US" sz="1800" b="0" dirty="0">
                <a:latin typeface="Century Gothic" panose="020B0502020202020204" pitchFamily="34" charset="0"/>
                <a:cs typeface="Arial" panose="020B0604020202020204" pitchFamily="34" charset="0"/>
              </a:endParaRPr>
            </a:p>
          </p:txBody>
        </p:sp>
        <p:sp>
          <p:nvSpPr>
            <p:cNvPr id="8199" name="AutoShape 5">
              <a:extLst>
                <a:ext uri="{FF2B5EF4-FFF2-40B4-BE49-F238E27FC236}">
                  <a16:creationId xmlns:a16="http://schemas.microsoft.com/office/drawing/2014/main" id="{AC32AD1A-5575-45E6-9313-15A8D96B360C}"/>
                </a:ext>
              </a:extLst>
            </p:cNvPr>
            <p:cNvSpPr>
              <a:spLocks noChangeArrowheads="1"/>
            </p:cNvSpPr>
            <p:nvPr/>
          </p:nvSpPr>
          <p:spPr bwMode="auto">
            <a:xfrm>
              <a:off x="1396" y="1105"/>
              <a:ext cx="2302" cy="2016"/>
            </a:xfrm>
            <a:prstGeom prst="triangle">
              <a:avLst>
                <a:gd name="adj" fmla="val 50000"/>
              </a:avLst>
            </a:prstGeom>
            <a:solidFill>
              <a:srgbClr val="FFFF00"/>
            </a:solidFill>
            <a:ln w="38100">
              <a:solidFill>
                <a:srgbClr val="79C14B"/>
              </a:solidFill>
              <a:miter lim="800000"/>
              <a:headEnd/>
              <a:tailEnd/>
            </a:ln>
          </p:spPr>
          <p:txBody>
            <a:bodyPr wrap="none" anchor="ctr"/>
            <a:lstStyle>
              <a:lvl1pPr algn="l">
                <a:spcAft>
                  <a:spcPts val="2300"/>
                </a:spcAft>
                <a:defRPr sz="2000" b="1">
                  <a:solidFill>
                    <a:schemeClr val="tx1"/>
                  </a:solidFill>
                  <a:latin typeface="Arial" panose="020B0604020202020204" pitchFamily="34" charset="0"/>
                  <a:ea typeface="ヒラギノ角ゴ Pro W3" charset="-128"/>
                </a:defRPr>
              </a:lvl1pPr>
              <a:lvl2pPr marL="742950" indent="-285750" algn="l">
                <a:spcAft>
                  <a:spcPts val="2300"/>
                </a:spcAft>
                <a:buFont typeface="Times" panose="02020603050405020304" pitchFamily="18" charset="0"/>
                <a:buChar char="•"/>
                <a:defRPr sz="1900">
                  <a:solidFill>
                    <a:schemeClr val="tx1"/>
                  </a:solidFill>
                  <a:latin typeface="Arial" panose="020B0604020202020204" pitchFamily="34" charset="0"/>
                  <a:ea typeface="ヒラギノ角ゴ Pro W3" charset="-128"/>
                </a:defRPr>
              </a:lvl2pPr>
              <a:lvl3pPr marL="1143000" indent="-228600" algn="l">
                <a:spcAft>
                  <a:spcPts val="2300"/>
                </a:spcAft>
                <a:defRPr sz="1900">
                  <a:solidFill>
                    <a:schemeClr val="tx1"/>
                  </a:solidFill>
                  <a:latin typeface="Arial" panose="020B0604020202020204" pitchFamily="34" charset="0"/>
                  <a:ea typeface="ヒラギノ角ゴ Pro W3" charset="-128"/>
                </a:defRPr>
              </a:lvl3pPr>
              <a:lvl4pPr marL="1600200" indent="-228600" algn="l">
                <a:spcAft>
                  <a:spcPts val="2300"/>
                </a:spcAft>
                <a:defRPr sz="1900">
                  <a:solidFill>
                    <a:schemeClr val="tx1"/>
                  </a:solidFill>
                  <a:latin typeface="Arial" panose="020B0604020202020204" pitchFamily="34" charset="0"/>
                  <a:ea typeface="ヒラギノ角ゴ Pro W3" charset="-128"/>
                </a:defRPr>
              </a:lvl4pPr>
              <a:lvl5pPr marL="2057400" indent="-228600" algn="l">
                <a:spcAft>
                  <a:spcPts val="2300"/>
                </a:spcAft>
                <a:buChar char="»"/>
                <a:defRPr sz="19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ts val="2300"/>
                </a:spcAft>
                <a:buChar char="»"/>
                <a:defRPr sz="19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ts val="2300"/>
                </a:spcAft>
                <a:buChar char="»"/>
                <a:defRPr sz="19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ts val="2300"/>
                </a:spcAft>
                <a:buChar char="»"/>
                <a:defRPr sz="19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ts val="2300"/>
                </a:spcAft>
                <a:buChar char="»"/>
                <a:defRPr sz="1900">
                  <a:solidFill>
                    <a:schemeClr val="tx1"/>
                  </a:solidFill>
                  <a:latin typeface="Arial" panose="020B0604020202020204" pitchFamily="34" charset="0"/>
                  <a:ea typeface="ヒラギノ角ゴ Pro W3" charset="-128"/>
                </a:defRPr>
              </a:lvl9pPr>
            </a:lstStyle>
            <a:p>
              <a:pPr eaLnBrk="1" hangingPunct="1">
                <a:spcAft>
                  <a:spcPct val="0"/>
                </a:spcAft>
              </a:pPr>
              <a:endParaRPr lang="en-US" altLang="en-US" sz="1800" b="0" dirty="0">
                <a:latin typeface="Century Gothic" panose="020B0502020202020204" pitchFamily="34" charset="0"/>
                <a:cs typeface="Arial" panose="020B0604020202020204" pitchFamily="34" charset="0"/>
              </a:endParaRPr>
            </a:p>
          </p:txBody>
        </p:sp>
        <p:sp>
          <p:nvSpPr>
            <p:cNvPr id="8200" name="AutoShape 6">
              <a:extLst>
                <a:ext uri="{FF2B5EF4-FFF2-40B4-BE49-F238E27FC236}">
                  <a16:creationId xmlns:a16="http://schemas.microsoft.com/office/drawing/2014/main" id="{0D6B315E-64F2-4622-A835-884CB6A9AC55}"/>
                </a:ext>
              </a:extLst>
            </p:cNvPr>
            <p:cNvSpPr>
              <a:spLocks noChangeArrowheads="1"/>
            </p:cNvSpPr>
            <p:nvPr/>
          </p:nvSpPr>
          <p:spPr bwMode="auto">
            <a:xfrm>
              <a:off x="1835" y="1117"/>
              <a:ext cx="1419" cy="1217"/>
            </a:xfrm>
            <a:prstGeom prst="triangle">
              <a:avLst>
                <a:gd name="adj" fmla="val 50000"/>
              </a:avLst>
            </a:prstGeom>
            <a:solidFill>
              <a:srgbClr val="FF9933"/>
            </a:solidFill>
            <a:ln w="38100">
              <a:solidFill>
                <a:srgbClr val="79C14B"/>
              </a:solidFill>
              <a:miter lim="800000"/>
              <a:headEnd/>
              <a:tailEnd/>
            </a:ln>
          </p:spPr>
          <p:txBody>
            <a:bodyPr wrap="none" anchor="ctr"/>
            <a:lstStyle>
              <a:lvl1pPr algn="l">
                <a:spcAft>
                  <a:spcPts val="2300"/>
                </a:spcAft>
                <a:defRPr sz="2000" b="1">
                  <a:solidFill>
                    <a:schemeClr val="tx1"/>
                  </a:solidFill>
                  <a:latin typeface="Arial" panose="020B0604020202020204" pitchFamily="34" charset="0"/>
                  <a:ea typeface="ヒラギノ角ゴ Pro W3" charset="-128"/>
                </a:defRPr>
              </a:lvl1pPr>
              <a:lvl2pPr marL="742950" indent="-285750" algn="l">
                <a:spcAft>
                  <a:spcPts val="2300"/>
                </a:spcAft>
                <a:buFont typeface="Times" panose="02020603050405020304" pitchFamily="18" charset="0"/>
                <a:buChar char="•"/>
                <a:defRPr sz="1900">
                  <a:solidFill>
                    <a:schemeClr val="tx1"/>
                  </a:solidFill>
                  <a:latin typeface="Arial" panose="020B0604020202020204" pitchFamily="34" charset="0"/>
                  <a:ea typeface="ヒラギノ角ゴ Pro W3" charset="-128"/>
                </a:defRPr>
              </a:lvl2pPr>
              <a:lvl3pPr marL="1143000" indent="-228600" algn="l">
                <a:spcAft>
                  <a:spcPts val="2300"/>
                </a:spcAft>
                <a:defRPr sz="1900">
                  <a:solidFill>
                    <a:schemeClr val="tx1"/>
                  </a:solidFill>
                  <a:latin typeface="Arial" panose="020B0604020202020204" pitchFamily="34" charset="0"/>
                  <a:ea typeface="ヒラギノ角ゴ Pro W3" charset="-128"/>
                </a:defRPr>
              </a:lvl3pPr>
              <a:lvl4pPr marL="1600200" indent="-228600" algn="l">
                <a:spcAft>
                  <a:spcPts val="2300"/>
                </a:spcAft>
                <a:defRPr sz="1900">
                  <a:solidFill>
                    <a:schemeClr val="tx1"/>
                  </a:solidFill>
                  <a:latin typeface="Arial" panose="020B0604020202020204" pitchFamily="34" charset="0"/>
                  <a:ea typeface="ヒラギノ角ゴ Pro W3" charset="-128"/>
                </a:defRPr>
              </a:lvl4pPr>
              <a:lvl5pPr marL="2057400" indent="-228600" algn="l">
                <a:spcAft>
                  <a:spcPts val="2300"/>
                </a:spcAft>
                <a:buChar char="»"/>
                <a:defRPr sz="19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ts val="2300"/>
                </a:spcAft>
                <a:buChar char="»"/>
                <a:defRPr sz="19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ts val="2300"/>
                </a:spcAft>
                <a:buChar char="»"/>
                <a:defRPr sz="19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ts val="2300"/>
                </a:spcAft>
                <a:buChar char="»"/>
                <a:defRPr sz="19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ts val="2300"/>
                </a:spcAft>
                <a:buChar char="»"/>
                <a:defRPr sz="1900">
                  <a:solidFill>
                    <a:schemeClr val="tx1"/>
                  </a:solidFill>
                  <a:latin typeface="Arial" panose="020B0604020202020204" pitchFamily="34" charset="0"/>
                  <a:ea typeface="ヒラギノ角ゴ Pro W3" charset="-128"/>
                </a:defRPr>
              </a:lvl9pPr>
            </a:lstStyle>
            <a:p>
              <a:pPr eaLnBrk="1" hangingPunct="1">
                <a:spcAft>
                  <a:spcPct val="0"/>
                </a:spcAft>
              </a:pPr>
              <a:endParaRPr lang="en-US" altLang="en-US" sz="1800" b="0" dirty="0">
                <a:latin typeface="Century Gothic" panose="020B0502020202020204" pitchFamily="34" charset="0"/>
                <a:cs typeface="Arial" panose="020B0604020202020204" pitchFamily="34" charset="0"/>
              </a:endParaRPr>
            </a:p>
          </p:txBody>
        </p:sp>
        <p:sp>
          <p:nvSpPr>
            <p:cNvPr id="8201" name="AutoShape 7">
              <a:extLst>
                <a:ext uri="{FF2B5EF4-FFF2-40B4-BE49-F238E27FC236}">
                  <a16:creationId xmlns:a16="http://schemas.microsoft.com/office/drawing/2014/main" id="{F755D3D0-5E87-4DE9-837F-C75E61B59550}"/>
                </a:ext>
              </a:extLst>
            </p:cNvPr>
            <p:cNvSpPr>
              <a:spLocks noChangeArrowheads="1"/>
            </p:cNvSpPr>
            <p:nvPr/>
          </p:nvSpPr>
          <p:spPr bwMode="auto">
            <a:xfrm>
              <a:off x="2208" y="1152"/>
              <a:ext cx="672" cy="576"/>
            </a:xfrm>
            <a:prstGeom prst="triangle">
              <a:avLst>
                <a:gd name="adj" fmla="val 50000"/>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a:spcAft>
                  <a:spcPts val="2300"/>
                </a:spcAft>
                <a:defRPr sz="2000" b="1">
                  <a:solidFill>
                    <a:schemeClr val="tx1"/>
                  </a:solidFill>
                  <a:latin typeface="Arial" panose="020B0604020202020204" pitchFamily="34" charset="0"/>
                  <a:ea typeface="ヒラギノ角ゴ Pro W3" charset="-128"/>
                </a:defRPr>
              </a:lvl1pPr>
              <a:lvl2pPr marL="742950" indent="-285750" algn="l">
                <a:spcAft>
                  <a:spcPts val="2300"/>
                </a:spcAft>
                <a:buFont typeface="Times" panose="02020603050405020304" pitchFamily="18" charset="0"/>
                <a:buChar char="•"/>
                <a:defRPr sz="1900">
                  <a:solidFill>
                    <a:schemeClr val="tx1"/>
                  </a:solidFill>
                  <a:latin typeface="Arial" panose="020B0604020202020204" pitchFamily="34" charset="0"/>
                  <a:ea typeface="ヒラギノ角ゴ Pro W3" charset="-128"/>
                </a:defRPr>
              </a:lvl2pPr>
              <a:lvl3pPr marL="1143000" indent="-228600" algn="l">
                <a:spcAft>
                  <a:spcPts val="2300"/>
                </a:spcAft>
                <a:defRPr sz="1900">
                  <a:solidFill>
                    <a:schemeClr val="tx1"/>
                  </a:solidFill>
                  <a:latin typeface="Arial" panose="020B0604020202020204" pitchFamily="34" charset="0"/>
                  <a:ea typeface="ヒラギノ角ゴ Pro W3" charset="-128"/>
                </a:defRPr>
              </a:lvl3pPr>
              <a:lvl4pPr marL="1600200" indent="-228600" algn="l">
                <a:spcAft>
                  <a:spcPts val="2300"/>
                </a:spcAft>
                <a:defRPr sz="1900">
                  <a:solidFill>
                    <a:schemeClr val="tx1"/>
                  </a:solidFill>
                  <a:latin typeface="Arial" panose="020B0604020202020204" pitchFamily="34" charset="0"/>
                  <a:ea typeface="ヒラギノ角ゴ Pro W3" charset="-128"/>
                </a:defRPr>
              </a:lvl4pPr>
              <a:lvl5pPr marL="2057400" indent="-228600" algn="l">
                <a:spcAft>
                  <a:spcPts val="2300"/>
                </a:spcAft>
                <a:buChar char="»"/>
                <a:defRPr sz="19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ts val="2300"/>
                </a:spcAft>
                <a:buChar char="»"/>
                <a:defRPr sz="19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ts val="2300"/>
                </a:spcAft>
                <a:buChar char="»"/>
                <a:defRPr sz="19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ts val="2300"/>
                </a:spcAft>
                <a:buChar char="»"/>
                <a:defRPr sz="19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ts val="2300"/>
                </a:spcAft>
                <a:buChar char="»"/>
                <a:defRPr sz="1900">
                  <a:solidFill>
                    <a:schemeClr val="tx1"/>
                  </a:solidFill>
                  <a:latin typeface="Arial" panose="020B0604020202020204" pitchFamily="34" charset="0"/>
                  <a:ea typeface="ヒラギノ角ゴ Pro W3" charset="-128"/>
                </a:defRPr>
              </a:lvl9pPr>
            </a:lstStyle>
            <a:p>
              <a:pPr eaLnBrk="1" hangingPunct="1">
                <a:spcAft>
                  <a:spcPct val="0"/>
                </a:spcAft>
              </a:pPr>
              <a:endParaRPr lang="en-US" altLang="en-US" sz="1800" b="0" dirty="0">
                <a:latin typeface="Century Gothic" panose="020B0502020202020204" pitchFamily="34" charset="0"/>
                <a:cs typeface="Arial" panose="020B0604020202020204" pitchFamily="34" charset="0"/>
              </a:endParaRPr>
            </a:p>
          </p:txBody>
        </p:sp>
        <p:sp>
          <p:nvSpPr>
            <p:cNvPr id="8202" name="Text Box 8">
              <a:extLst>
                <a:ext uri="{FF2B5EF4-FFF2-40B4-BE49-F238E27FC236}">
                  <a16:creationId xmlns:a16="http://schemas.microsoft.com/office/drawing/2014/main" id="{ED840925-A5FC-4406-BDBC-32DA9E4512DA}"/>
                </a:ext>
              </a:extLst>
            </p:cNvPr>
            <p:cNvSpPr txBox="1">
              <a:spLocks noChangeArrowheads="1"/>
            </p:cNvSpPr>
            <p:nvPr/>
          </p:nvSpPr>
          <p:spPr bwMode="auto">
            <a:xfrm>
              <a:off x="1297" y="3341"/>
              <a:ext cx="2420" cy="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Aft>
                  <a:spcPts val="2300"/>
                </a:spcAft>
                <a:defRPr sz="2000" b="1">
                  <a:solidFill>
                    <a:schemeClr val="tx1"/>
                  </a:solidFill>
                  <a:latin typeface="Arial" panose="020B0604020202020204" pitchFamily="34" charset="0"/>
                  <a:ea typeface="ヒラギノ角ゴ Pro W3" charset="-128"/>
                </a:defRPr>
              </a:lvl1pPr>
              <a:lvl2pPr marL="742950" indent="-285750" algn="l">
                <a:spcAft>
                  <a:spcPts val="2300"/>
                </a:spcAft>
                <a:buFont typeface="Times" panose="02020603050405020304" pitchFamily="18" charset="0"/>
                <a:buChar char="•"/>
                <a:defRPr sz="1900">
                  <a:solidFill>
                    <a:schemeClr val="tx1"/>
                  </a:solidFill>
                  <a:latin typeface="Arial" panose="020B0604020202020204" pitchFamily="34" charset="0"/>
                  <a:ea typeface="ヒラギノ角ゴ Pro W3" charset="-128"/>
                </a:defRPr>
              </a:lvl2pPr>
              <a:lvl3pPr marL="1143000" indent="-228600" algn="l">
                <a:spcAft>
                  <a:spcPts val="2300"/>
                </a:spcAft>
                <a:defRPr sz="1900">
                  <a:solidFill>
                    <a:schemeClr val="tx1"/>
                  </a:solidFill>
                  <a:latin typeface="Arial" panose="020B0604020202020204" pitchFamily="34" charset="0"/>
                  <a:ea typeface="ヒラギノ角ゴ Pro W3" charset="-128"/>
                </a:defRPr>
              </a:lvl3pPr>
              <a:lvl4pPr marL="1600200" indent="-228600" algn="l">
                <a:spcAft>
                  <a:spcPts val="2300"/>
                </a:spcAft>
                <a:defRPr sz="1900">
                  <a:solidFill>
                    <a:schemeClr val="tx1"/>
                  </a:solidFill>
                  <a:latin typeface="Arial" panose="020B0604020202020204" pitchFamily="34" charset="0"/>
                  <a:ea typeface="ヒラギノ角ゴ Pro W3" charset="-128"/>
                </a:defRPr>
              </a:lvl4pPr>
              <a:lvl5pPr marL="2057400" indent="-228600" algn="l">
                <a:spcAft>
                  <a:spcPts val="2300"/>
                </a:spcAft>
                <a:buChar char="»"/>
                <a:defRPr sz="19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ts val="2300"/>
                </a:spcAft>
                <a:buChar char="»"/>
                <a:defRPr sz="19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ts val="2300"/>
                </a:spcAft>
                <a:buChar char="»"/>
                <a:defRPr sz="19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ts val="2300"/>
                </a:spcAft>
                <a:buChar char="»"/>
                <a:defRPr sz="19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ts val="2300"/>
                </a:spcAft>
                <a:buChar char="»"/>
                <a:defRPr sz="1900">
                  <a:solidFill>
                    <a:schemeClr val="tx1"/>
                  </a:solidFill>
                  <a:latin typeface="Arial" panose="020B0604020202020204" pitchFamily="34" charset="0"/>
                  <a:ea typeface="ヒラギノ角ゴ Pro W3" charset="-128"/>
                </a:defRPr>
              </a:lvl9pPr>
            </a:lstStyle>
            <a:p>
              <a:pPr algn="ctr">
                <a:spcAft>
                  <a:spcPct val="0"/>
                </a:spcAft>
              </a:pPr>
              <a:endParaRPr lang="en-US" altLang="en-US" sz="2400" b="0" dirty="0">
                <a:latin typeface="Century Gothic" panose="020B0502020202020204" pitchFamily="34" charset="0"/>
                <a:cs typeface="Arial" panose="020B0604020202020204" pitchFamily="34" charset="0"/>
              </a:endParaRPr>
            </a:p>
            <a:p>
              <a:pPr algn="ctr">
                <a:spcAft>
                  <a:spcPct val="0"/>
                </a:spcAft>
              </a:pPr>
              <a:r>
                <a:rPr lang="en-US" altLang="en-US" sz="2200" b="0" dirty="0">
                  <a:latin typeface="Century Gothic" panose="020B0502020202020204" pitchFamily="34" charset="0"/>
                  <a:cs typeface="Arial" panose="020B0604020202020204" pitchFamily="34" charset="0"/>
                </a:rPr>
                <a:t>&lt; Recommended limits</a:t>
              </a:r>
            </a:p>
          </p:txBody>
        </p:sp>
        <p:sp>
          <p:nvSpPr>
            <p:cNvPr id="8203" name="Text Box 9">
              <a:extLst>
                <a:ext uri="{FF2B5EF4-FFF2-40B4-BE49-F238E27FC236}">
                  <a16:creationId xmlns:a16="http://schemas.microsoft.com/office/drawing/2014/main" id="{85293C02-6C14-472D-A813-155AB70F3B25}"/>
                </a:ext>
              </a:extLst>
            </p:cNvPr>
            <p:cNvSpPr txBox="1">
              <a:spLocks noChangeArrowheads="1"/>
            </p:cNvSpPr>
            <p:nvPr/>
          </p:nvSpPr>
          <p:spPr bwMode="auto">
            <a:xfrm>
              <a:off x="1208" y="2649"/>
              <a:ext cx="2640"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Aft>
                  <a:spcPts val="2300"/>
                </a:spcAft>
                <a:defRPr sz="2000" b="1">
                  <a:solidFill>
                    <a:schemeClr val="tx1"/>
                  </a:solidFill>
                  <a:latin typeface="Arial" panose="020B0604020202020204" pitchFamily="34" charset="0"/>
                  <a:ea typeface="ヒラギノ角ゴ Pro W3" charset="-128"/>
                </a:defRPr>
              </a:lvl1pPr>
              <a:lvl2pPr marL="742950" indent="-285750" algn="l">
                <a:spcAft>
                  <a:spcPts val="2300"/>
                </a:spcAft>
                <a:buFont typeface="Times" panose="02020603050405020304" pitchFamily="18" charset="0"/>
                <a:buChar char="•"/>
                <a:defRPr sz="1900">
                  <a:solidFill>
                    <a:schemeClr val="tx1"/>
                  </a:solidFill>
                  <a:latin typeface="Arial" panose="020B0604020202020204" pitchFamily="34" charset="0"/>
                  <a:ea typeface="ヒラギノ角ゴ Pro W3" charset="-128"/>
                </a:defRPr>
              </a:lvl2pPr>
              <a:lvl3pPr marL="1143000" indent="-228600" algn="l">
                <a:spcAft>
                  <a:spcPts val="2300"/>
                </a:spcAft>
                <a:defRPr sz="1900">
                  <a:solidFill>
                    <a:schemeClr val="tx1"/>
                  </a:solidFill>
                  <a:latin typeface="Arial" panose="020B0604020202020204" pitchFamily="34" charset="0"/>
                  <a:ea typeface="ヒラギノ角ゴ Pro W3" charset="-128"/>
                </a:defRPr>
              </a:lvl3pPr>
              <a:lvl4pPr marL="1600200" indent="-228600" algn="l">
                <a:spcAft>
                  <a:spcPts val="2300"/>
                </a:spcAft>
                <a:defRPr sz="1900">
                  <a:solidFill>
                    <a:schemeClr val="tx1"/>
                  </a:solidFill>
                  <a:latin typeface="Arial" panose="020B0604020202020204" pitchFamily="34" charset="0"/>
                  <a:ea typeface="ヒラギノ角ゴ Pro W3" charset="-128"/>
                </a:defRPr>
              </a:lvl4pPr>
              <a:lvl5pPr marL="2057400" indent="-228600" algn="l">
                <a:spcAft>
                  <a:spcPts val="2300"/>
                </a:spcAft>
                <a:buChar char="»"/>
                <a:defRPr sz="19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ts val="2300"/>
                </a:spcAft>
                <a:buChar char="»"/>
                <a:defRPr sz="19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ts val="2300"/>
                </a:spcAft>
                <a:buChar char="»"/>
                <a:defRPr sz="19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ts val="2300"/>
                </a:spcAft>
                <a:buChar char="»"/>
                <a:defRPr sz="19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ts val="2300"/>
                </a:spcAft>
                <a:buChar char="»"/>
                <a:defRPr sz="1900">
                  <a:solidFill>
                    <a:schemeClr val="tx1"/>
                  </a:solidFill>
                  <a:latin typeface="Arial" panose="020B0604020202020204" pitchFamily="34" charset="0"/>
                  <a:ea typeface="ヒラギノ角ゴ Pro W3" charset="-128"/>
                </a:defRPr>
              </a:lvl9pPr>
            </a:lstStyle>
            <a:p>
              <a:pPr algn="ctr">
                <a:spcAft>
                  <a:spcPct val="0"/>
                </a:spcAft>
              </a:pPr>
              <a:r>
                <a:rPr lang="en-US" altLang="en-US" sz="2200" b="0" dirty="0">
                  <a:latin typeface="Century Gothic" panose="020B0502020202020204" pitchFamily="34" charset="0"/>
                  <a:cs typeface="Arial" panose="020B0604020202020204" pitchFamily="34" charset="0"/>
                </a:rPr>
                <a:t>&gt; Recommended </a:t>
              </a:r>
            </a:p>
            <a:p>
              <a:pPr algn="ctr">
                <a:spcAft>
                  <a:spcPct val="0"/>
                </a:spcAft>
              </a:pPr>
              <a:r>
                <a:rPr lang="en-US" altLang="en-US" sz="2200" b="0" dirty="0">
                  <a:latin typeface="Century Gothic" panose="020B0502020202020204" pitchFamily="34" charset="0"/>
                  <a:cs typeface="Arial" panose="020B0604020202020204" pitchFamily="34" charset="0"/>
                </a:rPr>
                <a:t>limits</a:t>
              </a:r>
            </a:p>
          </p:txBody>
        </p:sp>
        <p:sp>
          <p:nvSpPr>
            <p:cNvPr id="8204" name="Text Box 10">
              <a:extLst>
                <a:ext uri="{FF2B5EF4-FFF2-40B4-BE49-F238E27FC236}">
                  <a16:creationId xmlns:a16="http://schemas.microsoft.com/office/drawing/2014/main" id="{473568FF-A9EB-420B-9661-739AF5AED6E4}"/>
                </a:ext>
              </a:extLst>
            </p:cNvPr>
            <p:cNvSpPr txBox="1">
              <a:spLocks noChangeArrowheads="1"/>
            </p:cNvSpPr>
            <p:nvPr/>
          </p:nvSpPr>
          <p:spPr bwMode="auto">
            <a:xfrm>
              <a:off x="1900" y="1837"/>
              <a:ext cx="1256" cy="48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gn="l">
                <a:spcAft>
                  <a:spcPts val="2300"/>
                </a:spcAft>
                <a:defRPr sz="2000" b="1">
                  <a:solidFill>
                    <a:schemeClr val="tx1"/>
                  </a:solidFill>
                  <a:latin typeface="Arial" panose="020B0604020202020204" pitchFamily="34" charset="0"/>
                  <a:ea typeface="ヒラギノ角ゴ Pro W3" charset="-128"/>
                </a:defRPr>
              </a:lvl1pPr>
              <a:lvl2pPr marL="742950" indent="-285750" algn="l">
                <a:spcAft>
                  <a:spcPts val="2300"/>
                </a:spcAft>
                <a:buFont typeface="Times" panose="02020603050405020304" pitchFamily="18" charset="0"/>
                <a:buChar char="•"/>
                <a:defRPr sz="1900">
                  <a:solidFill>
                    <a:schemeClr val="tx1"/>
                  </a:solidFill>
                  <a:latin typeface="Arial" panose="020B0604020202020204" pitchFamily="34" charset="0"/>
                  <a:ea typeface="ヒラギノ角ゴ Pro W3" charset="-128"/>
                </a:defRPr>
              </a:lvl2pPr>
              <a:lvl3pPr marL="1143000" indent="-228600" algn="l">
                <a:spcAft>
                  <a:spcPts val="2300"/>
                </a:spcAft>
                <a:defRPr sz="1900">
                  <a:solidFill>
                    <a:schemeClr val="tx1"/>
                  </a:solidFill>
                  <a:latin typeface="Arial" panose="020B0604020202020204" pitchFamily="34" charset="0"/>
                  <a:ea typeface="ヒラギノ角ゴ Pro W3" charset="-128"/>
                </a:defRPr>
              </a:lvl3pPr>
              <a:lvl4pPr marL="1600200" indent="-228600" algn="l">
                <a:spcAft>
                  <a:spcPts val="2300"/>
                </a:spcAft>
                <a:defRPr sz="1900">
                  <a:solidFill>
                    <a:schemeClr val="tx1"/>
                  </a:solidFill>
                  <a:latin typeface="Arial" panose="020B0604020202020204" pitchFamily="34" charset="0"/>
                  <a:ea typeface="ヒラギノ角ゴ Pro W3" charset="-128"/>
                </a:defRPr>
              </a:lvl4pPr>
              <a:lvl5pPr marL="2057400" indent="-228600" algn="l">
                <a:spcAft>
                  <a:spcPts val="2300"/>
                </a:spcAft>
                <a:buChar char="»"/>
                <a:defRPr sz="19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ts val="2300"/>
                </a:spcAft>
                <a:buChar char="»"/>
                <a:defRPr sz="19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ts val="2300"/>
                </a:spcAft>
                <a:buChar char="»"/>
                <a:defRPr sz="19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ts val="2300"/>
                </a:spcAft>
                <a:buChar char="»"/>
                <a:defRPr sz="19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ts val="2300"/>
                </a:spcAft>
                <a:buChar char="»"/>
                <a:defRPr sz="1900">
                  <a:solidFill>
                    <a:schemeClr val="tx1"/>
                  </a:solidFill>
                  <a:latin typeface="Arial" panose="020B0604020202020204" pitchFamily="34" charset="0"/>
                  <a:ea typeface="ヒラギノ角ゴ Pro W3" charset="-128"/>
                </a:defRPr>
              </a:lvl9pPr>
            </a:lstStyle>
            <a:p>
              <a:pPr algn="ctr">
                <a:spcAft>
                  <a:spcPct val="0"/>
                </a:spcAft>
              </a:pPr>
              <a:r>
                <a:rPr lang="en-US" altLang="en-US" sz="2200" b="0" dirty="0">
                  <a:latin typeface="Century Gothic" panose="020B0502020202020204" pitchFamily="34" charset="0"/>
                  <a:cs typeface="Arial" panose="020B0604020202020204" pitchFamily="34" charset="0"/>
                </a:rPr>
                <a:t>Mild </a:t>
              </a:r>
            </a:p>
            <a:p>
              <a:pPr algn="ctr">
                <a:spcAft>
                  <a:spcPct val="0"/>
                </a:spcAft>
              </a:pPr>
              <a:r>
                <a:rPr lang="en-US" altLang="en-US" sz="2200" b="0" dirty="0">
                  <a:latin typeface="Century Gothic" panose="020B0502020202020204" pitchFamily="34" charset="0"/>
                  <a:cs typeface="Arial" panose="020B0604020202020204" pitchFamily="34" charset="0"/>
                </a:rPr>
                <a:t>DSM-5 AUD</a:t>
              </a:r>
            </a:p>
          </p:txBody>
        </p:sp>
        <p:sp>
          <p:nvSpPr>
            <p:cNvPr id="8205" name="Text Box 11">
              <a:extLst>
                <a:ext uri="{FF2B5EF4-FFF2-40B4-BE49-F238E27FC236}">
                  <a16:creationId xmlns:a16="http://schemas.microsoft.com/office/drawing/2014/main" id="{C8F881D4-009E-4E3B-9B88-AD458FFFFB28}"/>
                </a:ext>
              </a:extLst>
            </p:cNvPr>
            <p:cNvSpPr txBox="1">
              <a:spLocks noChangeArrowheads="1"/>
            </p:cNvSpPr>
            <p:nvPr/>
          </p:nvSpPr>
          <p:spPr bwMode="auto">
            <a:xfrm>
              <a:off x="402" y="1145"/>
              <a:ext cx="2032"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spcAft>
                  <a:spcPts val="2300"/>
                </a:spcAft>
                <a:defRPr sz="2000" b="1">
                  <a:solidFill>
                    <a:schemeClr val="tx1"/>
                  </a:solidFill>
                  <a:latin typeface="Arial" panose="020B0604020202020204" pitchFamily="34" charset="0"/>
                  <a:ea typeface="ヒラギノ角ゴ Pro W3" charset="-128"/>
                </a:defRPr>
              </a:lvl1pPr>
              <a:lvl2pPr marL="742950" indent="-285750" algn="l">
                <a:spcAft>
                  <a:spcPts val="2300"/>
                </a:spcAft>
                <a:buFont typeface="Times" panose="02020603050405020304" pitchFamily="18" charset="0"/>
                <a:buChar char="•"/>
                <a:defRPr sz="1900">
                  <a:solidFill>
                    <a:schemeClr val="tx1"/>
                  </a:solidFill>
                  <a:latin typeface="Arial" panose="020B0604020202020204" pitchFamily="34" charset="0"/>
                  <a:ea typeface="ヒラギノ角ゴ Pro W3" charset="-128"/>
                </a:defRPr>
              </a:lvl2pPr>
              <a:lvl3pPr marL="1143000" indent="-228600" algn="l">
                <a:spcAft>
                  <a:spcPts val="2300"/>
                </a:spcAft>
                <a:defRPr sz="1900">
                  <a:solidFill>
                    <a:schemeClr val="tx1"/>
                  </a:solidFill>
                  <a:latin typeface="Arial" panose="020B0604020202020204" pitchFamily="34" charset="0"/>
                  <a:ea typeface="ヒラギノ角ゴ Pro W3" charset="-128"/>
                </a:defRPr>
              </a:lvl3pPr>
              <a:lvl4pPr marL="1600200" indent="-228600" algn="l">
                <a:spcAft>
                  <a:spcPts val="2300"/>
                </a:spcAft>
                <a:defRPr sz="1900">
                  <a:solidFill>
                    <a:schemeClr val="tx1"/>
                  </a:solidFill>
                  <a:latin typeface="Arial" panose="020B0604020202020204" pitchFamily="34" charset="0"/>
                  <a:ea typeface="ヒラギノ角ゴ Pro W3" charset="-128"/>
                </a:defRPr>
              </a:lvl4pPr>
              <a:lvl5pPr marL="2057400" indent="-228600" algn="l">
                <a:spcAft>
                  <a:spcPts val="2300"/>
                </a:spcAft>
                <a:buChar char="»"/>
                <a:defRPr sz="19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ts val="2300"/>
                </a:spcAft>
                <a:buChar char="»"/>
                <a:defRPr sz="19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ts val="2300"/>
                </a:spcAft>
                <a:buChar char="»"/>
                <a:defRPr sz="19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ts val="2300"/>
                </a:spcAft>
                <a:buChar char="»"/>
                <a:defRPr sz="19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ts val="2300"/>
                </a:spcAft>
                <a:buChar char="»"/>
                <a:defRPr sz="1900">
                  <a:solidFill>
                    <a:schemeClr val="tx1"/>
                  </a:solidFill>
                  <a:latin typeface="Arial" panose="020B0604020202020204" pitchFamily="34" charset="0"/>
                  <a:ea typeface="ヒラギノ角ゴ Pro W3" charset="-128"/>
                </a:defRPr>
              </a:lvl9pPr>
            </a:lstStyle>
            <a:p>
              <a:pPr>
                <a:spcAft>
                  <a:spcPct val="0"/>
                </a:spcAft>
              </a:pPr>
              <a:r>
                <a:rPr lang="en-US" altLang="en-US" sz="2400" b="0" dirty="0">
                  <a:latin typeface="Century Gothic" panose="020B0502020202020204" pitchFamily="34" charset="0"/>
                  <a:cs typeface="Arial" panose="020B0604020202020204" pitchFamily="34" charset="0"/>
                </a:rPr>
                <a:t>Moderate-severe </a:t>
              </a:r>
            </a:p>
            <a:p>
              <a:pPr>
                <a:spcAft>
                  <a:spcPct val="0"/>
                </a:spcAft>
              </a:pPr>
              <a:r>
                <a:rPr lang="en-US" altLang="en-US" sz="2400" b="0" dirty="0">
                  <a:latin typeface="Century Gothic" panose="020B0502020202020204" pitchFamily="34" charset="0"/>
                  <a:cs typeface="Arial" panose="020B0604020202020204" pitchFamily="34" charset="0"/>
                </a:rPr>
                <a:t>DSM-5 AUD</a:t>
              </a:r>
            </a:p>
          </p:txBody>
        </p:sp>
      </p:grpSp>
      <p:sp>
        <p:nvSpPr>
          <p:cNvPr id="71692" name="AutoShape 12">
            <a:extLst>
              <a:ext uri="{FF2B5EF4-FFF2-40B4-BE49-F238E27FC236}">
                <a16:creationId xmlns:a16="http://schemas.microsoft.com/office/drawing/2014/main" id="{6D7C3D9B-3FDD-41F0-AC80-3EC084D9ADBB}"/>
              </a:ext>
            </a:extLst>
          </p:cNvPr>
          <p:cNvSpPr>
            <a:spLocks/>
          </p:cNvSpPr>
          <p:nvPr/>
        </p:nvSpPr>
        <p:spPr bwMode="auto">
          <a:xfrm>
            <a:off x="7346269" y="1817916"/>
            <a:ext cx="398462" cy="3125788"/>
          </a:xfrm>
          <a:prstGeom prst="rightBrace">
            <a:avLst>
              <a:gd name="adj1" fmla="val 46196"/>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l">
              <a:spcAft>
                <a:spcPts val="2300"/>
              </a:spcAft>
              <a:defRPr sz="2000" b="1">
                <a:solidFill>
                  <a:schemeClr val="tx1"/>
                </a:solidFill>
                <a:latin typeface="Arial" panose="020B0604020202020204" pitchFamily="34" charset="0"/>
                <a:ea typeface="ヒラギノ角ゴ Pro W3" charset="-128"/>
              </a:defRPr>
            </a:lvl1pPr>
            <a:lvl2pPr marL="742950" indent="-285750" algn="l">
              <a:spcAft>
                <a:spcPts val="2300"/>
              </a:spcAft>
              <a:buFont typeface="Times" panose="02020603050405020304" pitchFamily="18" charset="0"/>
              <a:buChar char="•"/>
              <a:defRPr sz="1900">
                <a:solidFill>
                  <a:schemeClr val="tx1"/>
                </a:solidFill>
                <a:latin typeface="Arial" panose="020B0604020202020204" pitchFamily="34" charset="0"/>
                <a:ea typeface="ヒラギノ角ゴ Pro W3" charset="-128"/>
              </a:defRPr>
            </a:lvl2pPr>
            <a:lvl3pPr marL="1143000" indent="-228600" algn="l">
              <a:spcAft>
                <a:spcPts val="2300"/>
              </a:spcAft>
              <a:defRPr sz="1900">
                <a:solidFill>
                  <a:schemeClr val="tx1"/>
                </a:solidFill>
                <a:latin typeface="Arial" panose="020B0604020202020204" pitchFamily="34" charset="0"/>
                <a:ea typeface="ヒラギノ角ゴ Pro W3" charset="-128"/>
              </a:defRPr>
            </a:lvl3pPr>
            <a:lvl4pPr marL="1600200" indent="-228600" algn="l">
              <a:spcAft>
                <a:spcPts val="2300"/>
              </a:spcAft>
              <a:defRPr sz="1900">
                <a:solidFill>
                  <a:schemeClr val="tx1"/>
                </a:solidFill>
                <a:latin typeface="Arial" panose="020B0604020202020204" pitchFamily="34" charset="0"/>
                <a:ea typeface="ヒラギノ角ゴ Pro W3" charset="-128"/>
              </a:defRPr>
            </a:lvl4pPr>
            <a:lvl5pPr marL="2057400" indent="-228600" algn="l">
              <a:spcAft>
                <a:spcPts val="2300"/>
              </a:spcAft>
              <a:buChar char="»"/>
              <a:defRPr sz="19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ts val="2300"/>
              </a:spcAft>
              <a:buChar char="»"/>
              <a:defRPr sz="19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ts val="2300"/>
              </a:spcAft>
              <a:buChar char="»"/>
              <a:defRPr sz="19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ts val="2300"/>
              </a:spcAft>
              <a:buChar char="»"/>
              <a:defRPr sz="19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ts val="2300"/>
              </a:spcAft>
              <a:buChar char="»"/>
              <a:defRPr sz="1900">
                <a:solidFill>
                  <a:schemeClr val="tx1"/>
                </a:solidFill>
                <a:latin typeface="Arial" panose="020B0604020202020204" pitchFamily="34" charset="0"/>
                <a:ea typeface="ヒラギノ角ゴ Pro W3" charset="-128"/>
              </a:defRPr>
            </a:lvl9pPr>
          </a:lstStyle>
          <a:p>
            <a:pPr eaLnBrk="1" hangingPunct="1">
              <a:spcAft>
                <a:spcPct val="0"/>
              </a:spcAft>
            </a:pPr>
            <a:endParaRPr lang="en-US" altLang="en-US" sz="1800" b="0" dirty="0">
              <a:latin typeface="Calibri" panose="020F0502020204030204" pitchFamily="34" charset="0"/>
              <a:cs typeface="Arial" panose="020B0604020202020204" pitchFamily="34" charset="0"/>
            </a:endParaRPr>
          </a:p>
        </p:txBody>
      </p:sp>
      <p:sp>
        <p:nvSpPr>
          <p:cNvPr id="71693" name="Text Box 13">
            <a:extLst>
              <a:ext uri="{FF2B5EF4-FFF2-40B4-BE49-F238E27FC236}">
                <a16:creationId xmlns:a16="http://schemas.microsoft.com/office/drawing/2014/main" id="{5BADA7CD-EEBC-48F2-B132-29E209514F4A}"/>
              </a:ext>
            </a:extLst>
          </p:cNvPr>
          <p:cNvSpPr txBox="1">
            <a:spLocks noChangeArrowheads="1"/>
          </p:cNvSpPr>
          <p:nvPr/>
        </p:nvSpPr>
        <p:spPr bwMode="auto">
          <a:xfrm>
            <a:off x="7772526" y="2030742"/>
            <a:ext cx="2425664"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Aft>
                <a:spcPts val="2300"/>
              </a:spcAft>
              <a:defRPr sz="2000" b="1">
                <a:solidFill>
                  <a:schemeClr val="tx1"/>
                </a:solidFill>
                <a:latin typeface="Arial" panose="020B0604020202020204" pitchFamily="34" charset="0"/>
                <a:ea typeface="ヒラギノ角ゴ Pro W3" charset="-128"/>
              </a:defRPr>
            </a:lvl1pPr>
            <a:lvl2pPr marL="742950" indent="-285750" algn="l">
              <a:spcAft>
                <a:spcPts val="2300"/>
              </a:spcAft>
              <a:buFont typeface="Times" panose="02020603050405020304" pitchFamily="18" charset="0"/>
              <a:buChar char="•"/>
              <a:defRPr sz="1900">
                <a:solidFill>
                  <a:schemeClr val="tx1"/>
                </a:solidFill>
                <a:latin typeface="Arial" panose="020B0604020202020204" pitchFamily="34" charset="0"/>
                <a:ea typeface="ヒラギノ角ゴ Pro W3" charset="-128"/>
              </a:defRPr>
            </a:lvl2pPr>
            <a:lvl3pPr marL="1143000" indent="-228600" algn="l">
              <a:spcAft>
                <a:spcPts val="2300"/>
              </a:spcAft>
              <a:defRPr sz="1900">
                <a:solidFill>
                  <a:schemeClr val="tx1"/>
                </a:solidFill>
                <a:latin typeface="Arial" panose="020B0604020202020204" pitchFamily="34" charset="0"/>
                <a:ea typeface="ヒラギノ角ゴ Pro W3" charset="-128"/>
              </a:defRPr>
            </a:lvl3pPr>
            <a:lvl4pPr marL="1600200" indent="-228600" algn="l">
              <a:spcAft>
                <a:spcPts val="2300"/>
              </a:spcAft>
              <a:defRPr sz="1900">
                <a:solidFill>
                  <a:schemeClr val="tx1"/>
                </a:solidFill>
                <a:latin typeface="Arial" panose="020B0604020202020204" pitchFamily="34" charset="0"/>
                <a:ea typeface="ヒラギノ角ゴ Pro W3" charset="-128"/>
              </a:defRPr>
            </a:lvl4pPr>
            <a:lvl5pPr marL="2057400" indent="-228600" algn="l">
              <a:spcAft>
                <a:spcPts val="2300"/>
              </a:spcAft>
              <a:buChar char="»"/>
              <a:defRPr sz="19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ts val="2300"/>
              </a:spcAft>
              <a:buChar char="»"/>
              <a:defRPr sz="19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ts val="2300"/>
              </a:spcAft>
              <a:buChar char="»"/>
              <a:defRPr sz="19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ts val="2300"/>
              </a:spcAft>
              <a:buChar char="»"/>
              <a:defRPr sz="19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ts val="2300"/>
              </a:spcAft>
              <a:buChar char="»"/>
              <a:defRPr sz="1900">
                <a:solidFill>
                  <a:schemeClr val="tx1"/>
                </a:solidFill>
                <a:latin typeface="Arial" panose="020B0604020202020204" pitchFamily="34" charset="0"/>
                <a:ea typeface="ヒラギノ角ゴ Pro W3" charset="-128"/>
              </a:defRPr>
            </a:lvl9pPr>
          </a:lstStyle>
          <a:p>
            <a:pPr>
              <a:spcAft>
                <a:spcPct val="0"/>
              </a:spcAft>
            </a:pPr>
            <a:r>
              <a:rPr lang="en-US" altLang="en-US" sz="2800" b="0" dirty="0">
                <a:latin typeface="Century Gothic" panose="020B0502020202020204" pitchFamily="34" charset="0"/>
                <a:cs typeface="Arial" panose="020B0604020202020204" pitchFamily="34" charset="0"/>
              </a:rPr>
              <a:t>Preventive </a:t>
            </a:r>
          </a:p>
          <a:p>
            <a:pPr>
              <a:spcAft>
                <a:spcPct val="0"/>
              </a:spcAft>
            </a:pPr>
            <a:r>
              <a:rPr lang="en-US" altLang="en-US" sz="2800" b="0" dirty="0">
                <a:latin typeface="Century Gothic" panose="020B0502020202020204" pitchFamily="34" charset="0"/>
                <a:cs typeface="Arial" panose="020B0604020202020204" pitchFamily="34" charset="0"/>
              </a:rPr>
              <a:t>Counseling </a:t>
            </a:r>
          </a:p>
          <a:p>
            <a:pPr>
              <a:spcAft>
                <a:spcPct val="0"/>
              </a:spcAft>
            </a:pPr>
            <a:r>
              <a:rPr lang="en-US" altLang="en-US" sz="2800" b="0" dirty="0">
                <a:latin typeface="Century Gothic" panose="020B0502020202020204" pitchFamily="34" charset="0"/>
                <a:cs typeface="Arial" panose="020B0604020202020204" pitchFamily="34" charset="0"/>
              </a:rPr>
              <a:t>For </a:t>
            </a:r>
          </a:p>
          <a:p>
            <a:pPr>
              <a:spcAft>
                <a:spcPct val="0"/>
              </a:spcAft>
            </a:pPr>
            <a:r>
              <a:rPr lang="en-US" altLang="en-US" sz="2800" b="0" dirty="0">
                <a:latin typeface="Century Gothic" panose="020B0502020202020204" pitchFamily="34" charset="0"/>
                <a:cs typeface="Arial" panose="020B0604020202020204" pitchFamily="34" charset="0"/>
              </a:rPr>
              <a:t>Unhealthy </a:t>
            </a:r>
          </a:p>
          <a:p>
            <a:pPr>
              <a:spcAft>
                <a:spcPct val="0"/>
              </a:spcAft>
            </a:pPr>
            <a:r>
              <a:rPr lang="en-US" altLang="en-US" sz="2800" b="0" dirty="0">
                <a:latin typeface="Century Gothic" panose="020B0502020202020204" pitchFamily="34" charset="0"/>
                <a:cs typeface="Arial" panose="020B0604020202020204" pitchFamily="34" charset="0"/>
              </a:rPr>
              <a:t>Alcohol Use  </a:t>
            </a:r>
          </a:p>
        </p:txBody>
      </p:sp>
    </p:spTree>
    <p:extLst>
      <p:ext uri="{BB962C8B-B14F-4D97-AF65-F5344CB8AC3E}">
        <p14:creationId xmlns:p14="http://schemas.microsoft.com/office/powerpoint/2010/main" val="1674419396"/>
      </p:ext>
    </p:extLst>
  </p:cSld>
  <p:clrMapOvr>
    <a:masterClrMapping/>
  </p:clrMapOvr>
  <p:transition spd="slow"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69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16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2" grpId="0" animBg="1"/>
      <p:bldP spid="71693"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8861906C-A275-4E9E-9790-1D5F9EB0279C}"/>
              </a:ext>
            </a:extLst>
          </p:cNvPr>
          <p:cNvSpPr>
            <a:spLocks noGrp="1"/>
          </p:cNvSpPr>
          <p:nvPr>
            <p:ph type="title"/>
          </p:nvPr>
        </p:nvSpPr>
        <p:spPr>
          <a:xfrm>
            <a:off x="1772195" y="3030364"/>
            <a:ext cx="3162271" cy="797272"/>
          </a:xfrm>
        </p:spPr>
        <p:txBody>
          <a:bodyPr>
            <a:normAutofit fontScale="90000"/>
          </a:bodyPr>
          <a:lstStyle/>
          <a:p>
            <a:pPr marL="509588"/>
            <a:r>
              <a:rPr lang="en-US" dirty="0"/>
              <a:t>Annual Screening: </a:t>
            </a:r>
            <a:br>
              <a:rPr lang="en-US" dirty="0"/>
            </a:br>
            <a:r>
              <a:rPr lang="en-US" dirty="0"/>
              <a:t>7-item </a:t>
            </a:r>
            <a:br>
              <a:rPr lang="en-US" dirty="0"/>
            </a:br>
            <a:r>
              <a:rPr lang="en-US" dirty="0"/>
              <a:t>Screen</a:t>
            </a:r>
          </a:p>
        </p:txBody>
      </p:sp>
      <p:pic>
        <p:nvPicPr>
          <p:cNvPr id="3" name="Picture 2">
            <a:extLst>
              <a:ext uri="{FF2B5EF4-FFF2-40B4-BE49-F238E27FC236}">
                <a16:creationId xmlns:a16="http://schemas.microsoft.com/office/drawing/2014/main" id="{F0C76AE3-CF1F-412C-A46A-89C0BDA80FD6}"/>
              </a:ext>
            </a:extLst>
          </p:cNvPr>
          <p:cNvPicPr>
            <a:picLocks noChangeAspect="1"/>
          </p:cNvPicPr>
          <p:nvPr/>
        </p:nvPicPr>
        <p:blipFill>
          <a:blip r:embed="rId3"/>
          <a:stretch>
            <a:fillRect/>
          </a:stretch>
        </p:blipFill>
        <p:spPr>
          <a:xfrm>
            <a:off x="4749111" y="469558"/>
            <a:ext cx="4764579" cy="5897837"/>
          </a:xfrm>
          <a:prstGeom prst="rect">
            <a:avLst/>
          </a:prstGeom>
        </p:spPr>
      </p:pic>
    </p:spTree>
    <p:extLst>
      <p:ext uri="{BB962C8B-B14F-4D97-AF65-F5344CB8AC3E}">
        <p14:creationId xmlns:p14="http://schemas.microsoft.com/office/powerpoint/2010/main" val="6229433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80630-96C5-4A44-A11C-B4939913D04C}"/>
              </a:ext>
            </a:extLst>
          </p:cNvPr>
          <p:cNvSpPr>
            <a:spLocks noGrp="1"/>
          </p:cNvSpPr>
          <p:nvPr>
            <p:ph type="title"/>
          </p:nvPr>
        </p:nvSpPr>
        <p:spPr/>
        <p:txBody>
          <a:bodyPr/>
          <a:lstStyle/>
          <a:p>
            <a:r>
              <a:rPr lang="en-US" dirty="0"/>
              <a:t>MA enters AUDIT-C into EHR </a:t>
            </a:r>
          </a:p>
        </p:txBody>
      </p:sp>
      <p:sp>
        <p:nvSpPr>
          <p:cNvPr id="4" name="Slide Number Placeholder 3">
            <a:extLst>
              <a:ext uri="{FF2B5EF4-FFF2-40B4-BE49-F238E27FC236}">
                <a16:creationId xmlns:a16="http://schemas.microsoft.com/office/drawing/2014/main" id="{897CA25F-4B89-48DB-92F4-8C7E33C22A5F}"/>
              </a:ext>
            </a:extLst>
          </p:cNvPr>
          <p:cNvSpPr>
            <a:spLocks noGrp="1"/>
          </p:cNvSpPr>
          <p:nvPr>
            <p:ph type="sldNum" sz="quarter" idx="12"/>
          </p:nvPr>
        </p:nvSpPr>
        <p:spPr/>
        <p:txBody>
          <a:bodyPr/>
          <a:lstStyle/>
          <a:p>
            <a:fld id="{A0C21F26-985F-9D40-A811-D6DE90C3D8D1}" type="slidenum">
              <a:rPr lang="en-US" smtClean="0">
                <a:solidFill>
                  <a:prstClr val="white">
                    <a:lumMod val="50000"/>
                  </a:prstClr>
                </a:solidFill>
              </a:rPr>
              <a:pPr/>
              <a:t>51</a:t>
            </a:fld>
            <a:endParaRPr lang="en-US">
              <a:solidFill>
                <a:prstClr val="white">
                  <a:lumMod val="50000"/>
                </a:prstClr>
              </a:solidFill>
            </a:endParaRPr>
          </a:p>
        </p:txBody>
      </p:sp>
      <p:grpSp>
        <p:nvGrpSpPr>
          <p:cNvPr id="5" name="Group 4">
            <a:extLst>
              <a:ext uri="{FF2B5EF4-FFF2-40B4-BE49-F238E27FC236}">
                <a16:creationId xmlns:a16="http://schemas.microsoft.com/office/drawing/2014/main" id="{8ED9F13A-05F1-4B79-B25D-8F08EBB7C6AA}"/>
              </a:ext>
            </a:extLst>
          </p:cNvPr>
          <p:cNvGrpSpPr/>
          <p:nvPr/>
        </p:nvGrpSpPr>
        <p:grpSpPr>
          <a:xfrm>
            <a:off x="2747683" y="1604865"/>
            <a:ext cx="6738063" cy="3128500"/>
            <a:chOff x="732652" y="1604864"/>
            <a:chExt cx="7611248" cy="3033175"/>
          </a:xfrm>
        </p:grpSpPr>
        <p:pic>
          <p:nvPicPr>
            <p:cNvPr id="6" name="Picture 5">
              <a:extLst>
                <a:ext uri="{FF2B5EF4-FFF2-40B4-BE49-F238E27FC236}">
                  <a16:creationId xmlns:a16="http://schemas.microsoft.com/office/drawing/2014/main" id="{6959C128-E7C2-41E4-9B5A-A1D53780C648}"/>
                </a:ext>
              </a:extLst>
            </p:cNvPr>
            <p:cNvPicPr>
              <a:picLocks noChangeAspect="1"/>
            </p:cNvPicPr>
            <p:nvPr/>
          </p:nvPicPr>
          <p:blipFill>
            <a:blip r:embed="rId3"/>
            <a:stretch>
              <a:fillRect/>
            </a:stretch>
          </p:blipFill>
          <p:spPr>
            <a:xfrm>
              <a:off x="800100" y="1604864"/>
              <a:ext cx="7543800" cy="3033175"/>
            </a:xfrm>
            <a:prstGeom prst="rect">
              <a:avLst/>
            </a:prstGeom>
          </p:spPr>
        </p:pic>
        <p:sp>
          <p:nvSpPr>
            <p:cNvPr id="3" name="Rectangle: Rounded Corners 2">
              <a:extLst>
                <a:ext uri="{FF2B5EF4-FFF2-40B4-BE49-F238E27FC236}">
                  <a16:creationId xmlns:a16="http://schemas.microsoft.com/office/drawing/2014/main" id="{D4530058-2ED3-4E40-8D4B-A0697B35DDCB}"/>
                </a:ext>
              </a:extLst>
            </p:cNvPr>
            <p:cNvSpPr/>
            <p:nvPr/>
          </p:nvSpPr>
          <p:spPr>
            <a:xfrm>
              <a:off x="732652" y="2525967"/>
              <a:ext cx="6423660" cy="670560"/>
            </a:xfrm>
            <a:prstGeom prst="roundRect">
              <a:avLst/>
            </a:prstGeom>
            <a:no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670508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80630-96C5-4A44-A11C-B4939913D04C}"/>
              </a:ext>
            </a:extLst>
          </p:cNvPr>
          <p:cNvSpPr>
            <a:spLocks noGrp="1"/>
          </p:cNvSpPr>
          <p:nvPr>
            <p:ph type="title"/>
          </p:nvPr>
        </p:nvSpPr>
        <p:spPr/>
        <p:txBody>
          <a:bodyPr>
            <a:normAutofit/>
          </a:bodyPr>
          <a:lstStyle/>
          <a:p>
            <a:r>
              <a:rPr lang="en-US" dirty="0"/>
              <a:t>MA enters AUDIT-C into EHR </a:t>
            </a:r>
          </a:p>
        </p:txBody>
      </p:sp>
      <p:sp>
        <p:nvSpPr>
          <p:cNvPr id="4" name="Slide Number Placeholder 3">
            <a:extLst>
              <a:ext uri="{FF2B5EF4-FFF2-40B4-BE49-F238E27FC236}">
                <a16:creationId xmlns:a16="http://schemas.microsoft.com/office/drawing/2014/main" id="{897CA25F-4B89-48DB-92F4-8C7E33C22A5F}"/>
              </a:ext>
            </a:extLst>
          </p:cNvPr>
          <p:cNvSpPr>
            <a:spLocks noGrp="1"/>
          </p:cNvSpPr>
          <p:nvPr>
            <p:ph type="sldNum" sz="quarter" idx="12"/>
          </p:nvPr>
        </p:nvSpPr>
        <p:spPr/>
        <p:txBody>
          <a:bodyPr/>
          <a:lstStyle/>
          <a:p>
            <a:fld id="{A0C21F26-985F-9D40-A811-D6DE90C3D8D1}" type="slidenum">
              <a:rPr lang="en-US" smtClean="0">
                <a:solidFill>
                  <a:prstClr val="white">
                    <a:lumMod val="50000"/>
                  </a:prstClr>
                </a:solidFill>
              </a:rPr>
              <a:pPr/>
              <a:t>52</a:t>
            </a:fld>
            <a:endParaRPr lang="en-US">
              <a:solidFill>
                <a:prstClr val="white">
                  <a:lumMod val="50000"/>
                </a:prstClr>
              </a:solidFill>
            </a:endParaRPr>
          </a:p>
        </p:txBody>
      </p:sp>
      <p:grpSp>
        <p:nvGrpSpPr>
          <p:cNvPr id="3" name="Group 2">
            <a:extLst>
              <a:ext uri="{FF2B5EF4-FFF2-40B4-BE49-F238E27FC236}">
                <a16:creationId xmlns:a16="http://schemas.microsoft.com/office/drawing/2014/main" id="{742258E2-A8E6-46A6-9B1B-FF191C310B5D}"/>
              </a:ext>
            </a:extLst>
          </p:cNvPr>
          <p:cNvGrpSpPr/>
          <p:nvPr/>
        </p:nvGrpSpPr>
        <p:grpSpPr>
          <a:xfrm>
            <a:off x="2708139" y="1680520"/>
            <a:ext cx="6678785" cy="3853505"/>
            <a:chOff x="712471" y="1463039"/>
            <a:chExt cx="7612379" cy="4070985"/>
          </a:xfrm>
        </p:grpSpPr>
        <p:pic>
          <p:nvPicPr>
            <p:cNvPr id="5" name="Picture 4">
              <a:extLst>
                <a:ext uri="{FF2B5EF4-FFF2-40B4-BE49-F238E27FC236}">
                  <a16:creationId xmlns:a16="http://schemas.microsoft.com/office/drawing/2014/main" id="{9FE0CC1C-9B07-42F3-A3B8-881B33D2DF9E}"/>
                </a:ext>
              </a:extLst>
            </p:cNvPr>
            <p:cNvPicPr>
              <a:picLocks noChangeAspect="1"/>
            </p:cNvPicPr>
            <p:nvPr/>
          </p:nvPicPr>
          <p:blipFill rotWithShape="1">
            <a:blip r:embed="rId3"/>
            <a:srcRect t="3303"/>
            <a:stretch/>
          </p:blipFill>
          <p:spPr>
            <a:xfrm>
              <a:off x="819150" y="1463039"/>
              <a:ext cx="7505700" cy="4070985"/>
            </a:xfrm>
            <a:prstGeom prst="rect">
              <a:avLst/>
            </a:prstGeom>
          </p:spPr>
        </p:pic>
        <p:sp>
          <p:nvSpPr>
            <p:cNvPr id="7" name="Rectangle: Rounded Corners 6">
              <a:extLst>
                <a:ext uri="{FF2B5EF4-FFF2-40B4-BE49-F238E27FC236}">
                  <a16:creationId xmlns:a16="http://schemas.microsoft.com/office/drawing/2014/main" id="{52E1B1C9-952D-4F1A-92E8-3A2645DB5951}"/>
                </a:ext>
              </a:extLst>
            </p:cNvPr>
            <p:cNvSpPr/>
            <p:nvPr/>
          </p:nvSpPr>
          <p:spPr>
            <a:xfrm>
              <a:off x="712471" y="2324100"/>
              <a:ext cx="7612379" cy="594360"/>
            </a:xfrm>
            <a:prstGeom prst="roundRect">
              <a:avLst/>
            </a:prstGeom>
            <a:no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0504784D-71BE-4DF5-8B8C-8F1A18295CD3}"/>
              </a:ext>
            </a:extLst>
          </p:cNvPr>
          <p:cNvSpPr txBox="1"/>
          <p:nvPr/>
        </p:nvSpPr>
        <p:spPr>
          <a:xfrm>
            <a:off x="5552304" y="1179554"/>
            <a:ext cx="4868562" cy="461665"/>
          </a:xfrm>
          <a:prstGeom prst="rect">
            <a:avLst/>
          </a:prstGeom>
          <a:noFill/>
        </p:spPr>
        <p:txBody>
          <a:bodyPr wrap="square" rtlCol="0">
            <a:spAutoFit/>
          </a:bodyPr>
          <a:lstStyle/>
          <a:p>
            <a:r>
              <a:rPr lang="en-US" sz="2400" dirty="0">
                <a:solidFill>
                  <a:srgbClr val="FF0000"/>
                </a:solidFill>
              </a:rPr>
              <a:t>MA enters screen</a:t>
            </a:r>
          </a:p>
        </p:txBody>
      </p:sp>
      <p:cxnSp>
        <p:nvCxnSpPr>
          <p:cNvPr id="10" name="Straight Arrow Connector 9">
            <a:extLst>
              <a:ext uri="{FF2B5EF4-FFF2-40B4-BE49-F238E27FC236}">
                <a16:creationId xmlns:a16="http://schemas.microsoft.com/office/drawing/2014/main" id="{AFBA40D9-0020-48E0-A1AF-5D4DB0C4E752}"/>
              </a:ext>
            </a:extLst>
          </p:cNvPr>
          <p:cNvCxnSpPr>
            <a:cxnSpLocks/>
          </p:cNvCxnSpPr>
          <p:nvPr/>
        </p:nvCxnSpPr>
        <p:spPr>
          <a:xfrm>
            <a:off x="7863016" y="1455610"/>
            <a:ext cx="1235676" cy="1039970"/>
          </a:xfrm>
          <a:prstGeom prst="straightConnector1">
            <a:avLst/>
          </a:prstGeom>
          <a:ln w="762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71383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80630-96C5-4A44-A11C-B4939913D04C}"/>
              </a:ext>
            </a:extLst>
          </p:cNvPr>
          <p:cNvSpPr>
            <a:spLocks noGrp="1"/>
          </p:cNvSpPr>
          <p:nvPr>
            <p:ph type="title"/>
          </p:nvPr>
        </p:nvSpPr>
        <p:spPr/>
        <p:txBody>
          <a:bodyPr>
            <a:normAutofit/>
          </a:bodyPr>
          <a:lstStyle/>
          <a:p>
            <a:r>
              <a:rPr lang="en-US" dirty="0"/>
              <a:t>EHR Sums the AUDIT-C Score </a:t>
            </a:r>
          </a:p>
        </p:txBody>
      </p:sp>
      <p:sp>
        <p:nvSpPr>
          <p:cNvPr id="4" name="Slide Number Placeholder 3">
            <a:extLst>
              <a:ext uri="{FF2B5EF4-FFF2-40B4-BE49-F238E27FC236}">
                <a16:creationId xmlns:a16="http://schemas.microsoft.com/office/drawing/2014/main" id="{897CA25F-4B89-48DB-92F4-8C7E33C22A5F}"/>
              </a:ext>
            </a:extLst>
          </p:cNvPr>
          <p:cNvSpPr>
            <a:spLocks noGrp="1"/>
          </p:cNvSpPr>
          <p:nvPr>
            <p:ph type="sldNum" sz="quarter" idx="12"/>
          </p:nvPr>
        </p:nvSpPr>
        <p:spPr/>
        <p:txBody>
          <a:bodyPr/>
          <a:lstStyle/>
          <a:p>
            <a:fld id="{A0C21F26-985F-9D40-A811-D6DE90C3D8D1}" type="slidenum">
              <a:rPr lang="en-US" smtClean="0">
                <a:solidFill>
                  <a:prstClr val="white">
                    <a:lumMod val="50000"/>
                  </a:prstClr>
                </a:solidFill>
              </a:rPr>
              <a:pPr/>
              <a:t>53</a:t>
            </a:fld>
            <a:endParaRPr lang="en-US">
              <a:solidFill>
                <a:prstClr val="white">
                  <a:lumMod val="50000"/>
                </a:prstClr>
              </a:solidFill>
            </a:endParaRPr>
          </a:p>
        </p:txBody>
      </p:sp>
      <p:grpSp>
        <p:nvGrpSpPr>
          <p:cNvPr id="3" name="Group 2">
            <a:extLst>
              <a:ext uri="{FF2B5EF4-FFF2-40B4-BE49-F238E27FC236}">
                <a16:creationId xmlns:a16="http://schemas.microsoft.com/office/drawing/2014/main" id="{742258E2-A8E6-46A6-9B1B-FF191C310B5D}"/>
              </a:ext>
            </a:extLst>
          </p:cNvPr>
          <p:cNvGrpSpPr/>
          <p:nvPr/>
        </p:nvGrpSpPr>
        <p:grpSpPr>
          <a:xfrm>
            <a:off x="2708139" y="1680520"/>
            <a:ext cx="6678785" cy="3853505"/>
            <a:chOff x="712471" y="1463039"/>
            <a:chExt cx="7612379" cy="4070985"/>
          </a:xfrm>
        </p:grpSpPr>
        <p:pic>
          <p:nvPicPr>
            <p:cNvPr id="5" name="Picture 4">
              <a:extLst>
                <a:ext uri="{FF2B5EF4-FFF2-40B4-BE49-F238E27FC236}">
                  <a16:creationId xmlns:a16="http://schemas.microsoft.com/office/drawing/2014/main" id="{9FE0CC1C-9B07-42F3-A3B8-881B33D2DF9E}"/>
                </a:ext>
              </a:extLst>
            </p:cNvPr>
            <p:cNvPicPr>
              <a:picLocks noChangeAspect="1"/>
            </p:cNvPicPr>
            <p:nvPr/>
          </p:nvPicPr>
          <p:blipFill rotWithShape="1">
            <a:blip r:embed="rId3"/>
            <a:srcRect t="3303"/>
            <a:stretch/>
          </p:blipFill>
          <p:spPr>
            <a:xfrm>
              <a:off x="819150" y="1463039"/>
              <a:ext cx="7505700" cy="4070985"/>
            </a:xfrm>
            <a:prstGeom prst="rect">
              <a:avLst/>
            </a:prstGeom>
          </p:spPr>
        </p:pic>
        <p:sp>
          <p:nvSpPr>
            <p:cNvPr id="7" name="Rectangle: Rounded Corners 6">
              <a:extLst>
                <a:ext uri="{FF2B5EF4-FFF2-40B4-BE49-F238E27FC236}">
                  <a16:creationId xmlns:a16="http://schemas.microsoft.com/office/drawing/2014/main" id="{52E1B1C9-952D-4F1A-92E8-3A2645DB5951}"/>
                </a:ext>
              </a:extLst>
            </p:cNvPr>
            <p:cNvSpPr/>
            <p:nvPr/>
          </p:nvSpPr>
          <p:spPr>
            <a:xfrm>
              <a:off x="712471" y="2324100"/>
              <a:ext cx="7612379" cy="594360"/>
            </a:xfrm>
            <a:prstGeom prst="roundRect">
              <a:avLst/>
            </a:prstGeom>
            <a:no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0504784D-71BE-4DF5-8B8C-8F1A18295CD3}"/>
              </a:ext>
            </a:extLst>
          </p:cNvPr>
          <p:cNvSpPr txBox="1"/>
          <p:nvPr/>
        </p:nvSpPr>
        <p:spPr>
          <a:xfrm>
            <a:off x="5552304" y="1179554"/>
            <a:ext cx="4868562" cy="461665"/>
          </a:xfrm>
          <a:prstGeom prst="rect">
            <a:avLst/>
          </a:prstGeom>
          <a:noFill/>
        </p:spPr>
        <p:txBody>
          <a:bodyPr wrap="square" rtlCol="0">
            <a:spAutoFit/>
          </a:bodyPr>
          <a:lstStyle/>
          <a:p>
            <a:r>
              <a:rPr lang="en-US" sz="2400" dirty="0">
                <a:solidFill>
                  <a:srgbClr val="FF0000"/>
                </a:solidFill>
              </a:rPr>
              <a:t>AUDIT-C Score 3 appears</a:t>
            </a:r>
          </a:p>
        </p:txBody>
      </p:sp>
      <p:cxnSp>
        <p:nvCxnSpPr>
          <p:cNvPr id="10" name="Straight Arrow Connector 9">
            <a:extLst>
              <a:ext uri="{FF2B5EF4-FFF2-40B4-BE49-F238E27FC236}">
                <a16:creationId xmlns:a16="http://schemas.microsoft.com/office/drawing/2014/main" id="{AFBA40D9-0020-48E0-A1AF-5D4DB0C4E752}"/>
              </a:ext>
            </a:extLst>
          </p:cNvPr>
          <p:cNvCxnSpPr>
            <a:cxnSpLocks/>
          </p:cNvCxnSpPr>
          <p:nvPr/>
        </p:nvCxnSpPr>
        <p:spPr>
          <a:xfrm>
            <a:off x="8865326" y="1502229"/>
            <a:ext cx="233366" cy="2371020"/>
          </a:xfrm>
          <a:prstGeom prst="straightConnector1">
            <a:avLst/>
          </a:prstGeom>
          <a:ln w="762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76827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80630-96C5-4A44-A11C-B4939913D04C}"/>
              </a:ext>
            </a:extLst>
          </p:cNvPr>
          <p:cNvSpPr>
            <a:spLocks noGrp="1"/>
          </p:cNvSpPr>
          <p:nvPr>
            <p:ph type="title"/>
          </p:nvPr>
        </p:nvSpPr>
        <p:spPr/>
        <p:txBody>
          <a:bodyPr>
            <a:normAutofit/>
          </a:bodyPr>
          <a:lstStyle/>
          <a:p>
            <a:r>
              <a:rPr lang="en-US" dirty="0"/>
              <a:t>Prompt for MA to give alcohol handout</a:t>
            </a:r>
          </a:p>
        </p:txBody>
      </p:sp>
      <p:sp>
        <p:nvSpPr>
          <p:cNvPr id="4" name="Slide Number Placeholder 3">
            <a:extLst>
              <a:ext uri="{FF2B5EF4-FFF2-40B4-BE49-F238E27FC236}">
                <a16:creationId xmlns:a16="http://schemas.microsoft.com/office/drawing/2014/main" id="{897CA25F-4B89-48DB-92F4-8C7E33C22A5F}"/>
              </a:ext>
            </a:extLst>
          </p:cNvPr>
          <p:cNvSpPr>
            <a:spLocks noGrp="1"/>
          </p:cNvSpPr>
          <p:nvPr>
            <p:ph type="sldNum" sz="quarter" idx="12"/>
          </p:nvPr>
        </p:nvSpPr>
        <p:spPr/>
        <p:txBody>
          <a:bodyPr/>
          <a:lstStyle/>
          <a:p>
            <a:fld id="{A0C21F26-985F-9D40-A811-D6DE90C3D8D1}" type="slidenum">
              <a:rPr lang="en-US" smtClean="0">
                <a:solidFill>
                  <a:prstClr val="white">
                    <a:lumMod val="50000"/>
                  </a:prstClr>
                </a:solidFill>
              </a:rPr>
              <a:pPr/>
              <a:t>54</a:t>
            </a:fld>
            <a:endParaRPr lang="en-US">
              <a:solidFill>
                <a:prstClr val="white">
                  <a:lumMod val="50000"/>
                </a:prstClr>
              </a:solidFill>
            </a:endParaRPr>
          </a:p>
        </p:txBody>
      </p:sp>
      <p:grpSp>
        <p:nvGrpSpPr>
          <p:cNvPr id="3" name="Group 2">
            <a:extLst>
              <a:ext uri="{FF2B5EF4-FFF2-40B4-BE49-F238E27FC236}">
                <a16:creationId xmlns:a16="http://schemas.microsoft.com/office/drawing/2014/main" id="{742258E2-A8E6-46A6-9B1B-FF191C310B5D}"/>
              </a:ext>
            </a:extLst>
          </p:cNvPr>
          <p:cNvGrpSpPr/>
          <p:nvPr/>
        </p:nvGrpSpPr>
        <p:grpSpPr>
          <a:xfrm>
            <a:off x="2708138" y="1680520"/>
            <a:ext cx="6775724" cy="3853505"/>
            <a:chOff x="712471" y="1463039"/>
            <a:chExt cx="7722869" cy="4070985"/>
          </a:xfrm>
        </p:grpSpPr>
        <p:pic>
          <p:nvPicPr>
            <p:cNvPr id="5" name="Picture 4">
              <a:extLst>
                <a:ext uri="{FF2B5EF4-FFF2-40B4-BE49-F238E27FC236}">
                  <a16:creationId xmlns:a16="http://schemas.microsoft.com/office/drawing/2014/main" id="{9FE0CC1C-9B07-42F3-A3B8-881B33D2DF9E}"/>
                </a:ext>
              </a:extLst>
            </p:cNvPr>
            <p:cNvPicPr>
              <a:picLocks noChangeAspect="1"/>
            </p:cNvPicPr>
            <p:nvPr/>
          </p:nvPicPr>
          <p:blipFill rotWithShape="1">
            <a:blip r:embed="rId3"/>
            <a:srcRect t="3303"/>
            <a:stretch/>
          </p:blipFill>
          <p:spPr>
            <a:xfrm>
              <a:off x="819150" y="1463039"/>
              <a:ext cx="7505700" cy="4070985"/>
            </a:xfrm>
            <a:prstGeom prst="rect">
              <a:avLst/>
            </a:prstGeom>
          </p:spPr>
        </p:pic>
        <p:sp>
          <p:nvSpPr>
            <p:cNvPr id="7" name="Rectangle: Rounded Corners 6">
              <a:extLst>
                <a:ext uri="{FF2B5EF4-FFF2-40B4-BE49-F238E27FC236}">
                  <a16:creationId xmlns:a16="http://schemas.microsoft.com/office/drawing/2014/main" id="{52E1B1C9-952D-4F1A-92E8-3A2645DB5951}"/>
                </a:ext>
              </a:extLst>
            </p:cNvPr>
            <p:cNvSpPr/>
            <p:nvPr/>
          </p:nvSpPr>
          <p:spPr>
            <a:xfrm>
              <a:off x="712471" y="2324100"/>
              <a:ext cx="7612379" cy="594360"/>
            </a:xfrm>
            <a:prstGeom prst="roundRect">
              <a:avLst/>
            </a:prstGeom>
            <a:no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8E30F8E9-1867-40C0-BA2D-4484C62C788C}"/>
                </a:ext>
              </a:extLst>
            </p:cNvPr>
            <p:cNvSpPr/>
            <p:nvPr/>
          </p:nvSpPr>
          <p:spPr>
            <a:xfrm>
              <a:off x="712471" y="4800601"/>
              <a:ext cx="7722869" cy="594360"/>
            </a:xfrm>
            <a:prstGeom prst="roundRect">
              <a:avLst/>
            </a:prstGeom>
            <a:no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F4AA5D17-2D4E-421E-BA18-8A4E1CE6446C}"/>
              </a:ext>
            </a:extLst>
          </p:cNvPr>
          <p:cNvSpPr txBox="1"/>
          <p:nvPr/>
        </p:nvSpPr>
        <p:spPr>
          <a:xfrm>
            <a:off x="2257168" y="5904427"/>
            <a:ext cx="8052487" cy="461665"/>
          </a:xfrm>
          <a:prstGeom prst="rect">
            <a:avLst/>
          </a:prstGeom>
          <a:noFill/>
        </p:spPr>
        <p:txBody>
          <a:bodyPr wrap="square" rtlCol="0">
            <a:spAutoFit/>
          </a:bodyPr>
          <a:lstStyle/>
          <a:p>
            <a:r>
              <a:rPr lang="en-US" sz="2400" dirty="0">
                <a:solidFill>
                  <a:srgbClr val="FF0000"/>
                </a:solidFill>
              </a:rPr>
              <a:t>MA is prompted to clip “Alcohol &amp; Health” on PCP paperwork</a:t>
            </a:r>
          </a:p>
        </p:txBody>
      </p:sp>
      <p:cxnSp>
        <p:nvCxnSpPr>
          <p:cNvPr id="16" name="Straight Arrow Connector 15">
            <a:extLst>
              <a:ext uri="{FF2B5EF4-FFF2-40B4-BE49-F238E27FC236}">
                <a16:creationId xmlns:a16="http://schemas.microsoft.com/office/drawing/2014/main" id="{6379081A-CDD7-4386-960F-7C35BB23B679}"/>
              </a:ext>
            </a:extLst>
          </p:cNvPr>
          <p:cNvCxnSpPr>
            <a:cxnSpLocks/>
          </p:cNvCxnSpPr>
          <p:nvPr/>
        </p:nvCxnSpPr>
        <p:spPr>
          <a:xfrm flipV="1">
            <a:off x="3068596" y="5460216"/>
            <a:ext cx="1178015" cy="461664"/>
          </a:xfrm>
          <a:prstGeom prst="straightConnector1">
            <a:avLst/>
          </a:prstGeom>
          <a:ln w="762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779743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2DEB198-F080-4FF7-BB21-5FF059E67EBD}"/>
              </a:ext>
            </a:extLst>
          </p:cNvPr>
          <p:cNvPicPr>
            <a:picLocks noChangeAspect="1"/>
          </p:cNvPicPr>
          <p:nvPr/>
        </p:nvPicPr>
        <p:blipFill>
          <a:blip r:embed="rId3"/>
          <a:stretch>
            <a:fillRect/>
          </a:stretch>
        </p:blipFill>
        <p:spPr>
          <a:xfrm>
            <a:off x="1562322" y="172037"/>
            <a:ext cx="9035562" cy="6217920"/>
          </a:xfrm>
          <a:prstGeom prst="rect">
            <a:avLst/>
          </a:prstGeom>
        </p:spPr>
      </p:pic>
      <p:sp>
        <p:nvSpPr>
          <p:cNvPr id="4" name="Rectangle 3">
            <a:extLst>
              <a:ext uri="{FF2B5EF4-FFF2-40B4-BE49-F238E27FC236}">
                <a16:creationId xmlns:a16="http://schemas.microsoft.com/office/drawing/2014/main" id="{34075E0C-CE06-42F2-8F34-6252DA1DF1A0}"/>
              </a:ext>
            </a:extLst>
          </p:cNvPr>
          <p:cNvSpPr/>
          <p:nvPr/>
        </p:nvSpPr>
        <p:spPr>
          <a:xfrm>
            <a:off x="1594116" y="1089212"/>
            <a:ext cx="6142425" cy="914400"/>
          </a:xfrm>
          <a:prstGeom prst="rect">
            <a:avLst/>
          </a:prstGeom>
          <a:noFill/>
          <a:ln w="38100">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A0B73B9-6833-4219-949A-C15195562532}"/>
              </a:ext>
            </a:extLst>
          </p:cNvPr>
          <p:cNvSpPr txBox="1"/>
          <p:nvPr/>
        </p:nvSpPr>
        <p:spPr>
          <a:xfrm>
            <a:off x="5533899" y="418218"/>
            <a:ext cx="1957921" cy="707886"/>
          </a:xfrm>
          <a:prstGeom prst="rect">
            <a:avLst/>
          </a:prstGeom>
          <a:noFill/>
        </p:spPr>
        <p:txBody>
          <a:bodyPr wrap="square" rtlCol="0">
            <a:spAutoFit/>
          </a:bodyPr>
          <a:lstStyle/>
          <a:p>
            <a:pPr algn="ctr"/>
            <a:r>
              <a:rPr lang="en-US" sz="2000" b="1" dirty="0">
                <a:solidFill>
                  <a:schemeClr val="bg2"/>
                </a:solidFill>
                <a:latin typeface="Century Gothic" panose="020B0502020202020204" pitchFamily="34" charset="0"/>
              </a:rPr>
              <a:t>Stigma Reduction </a:t>
            </a:r>
          </a:p>
        </p:txBody>
      </p:sp>
    </p:spTree>
    <p:extLst>
      <p:ext uri="{BB962C8B-B14F-4D97-AF65-F5344CB8AC3E}">
        <p14:creationId xmlns:p14="http://schemas.microsoft.com/office/powerpoint/2010/main" val="12968569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2DEB198-F080-4FF7-BB21-5FF059E67EBD}"/>
              </a:ext>
            </a:extLst>
          </p:cNvPr>
          <p:cNvPicPr>
            <a:picLocks noChangeAspect="1"/>
          </p:cNvPicPr>
          <p:nvPr/>
        </p:nvPicPr>
        <p:blipFill>
          <a:blip r:embed="rId3"/>
          <a:stretch>
            <a:fillRect/>
          </a:stretch>
        </p:blipFill>
        <p:spPr>
          <a:xfrm>
            <a:off x="1562322" y="172037"/>
            <a:ext cx="9035562" cy="6217920"/>
          </a:xfrm>
          <a:prstGeom prst="rect">
            <a:avLst/>
          </a:prstGeom>
        </p:spPr>
      </p:pic>
      <p:sp>
        <p:nvSpPr>
          <p:cNvPr id="6" name="Rectangle 5">
            <a:extLst>
              <a:ext uri="{FF2B5EF4-FFF2-40B4-BE49-F238E27FC236}">
                <a16:creationId xmlns:a16="http://schemas.microsoft.com/office/drawing/2014/main" id="{62A4427D-1F74-4A4D-9DDE-B1A98AD6C1FA}"/>
              </a:ext>
            </a:extLst>
          </p:cNvPr>
          <p:cNvSpPr/>
          <p:nvPr/>
        </p:nvSpPr>
        <p:spPr>
          <a:xfrm>
            <a:off x="7491820" y="273423"/>
            <a:ext cx="3106065" cy="6217920"/>
          </a:xfrm>
          <a:prstGeom prst="rect">
            <a:avLst/>
          </a:prstGeom>
          <a:noFill/>
          <a:ln w="38100">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2B29BE9-77BF-4FD7-8658-D4DC943E1C5B}"/>
              </a:ext>
            </a:extLst>
          </p:cNvPr>
          <p:cNvSpPr txBox="1"/>
          <p:nvPr/>
        </p:nvSpPr>
        <p:spPr>
          <a:xfrm>
            <a:off x="5533898" y="576632"/>
            <a:ext cx="1957921" cy="400110"/>
          </a:xfrm>
          <a:prstGeom prst="rect">
            <a:avLst/>
          </a:prstGeom>
          <a:noFill/>
        </p:spPr>
        <p:txBody>
          <a:bodyPr wrap="square" rtlCol="0">
            <a:spAutoFit/>
          </a:bodyPr>
          <a:lstStyle/>
          <a:p>
            <a:pPr algn="ctr"/>
            <a:r>
              <a:rPr lang="en-US" sz="2000" b="1" dirty="0">
                <a:solidFill>
                  <a:schemeClr val="bg2"/>
                </a:solidFill>
                <a:latin typeface="Century Gothic" panose="020B0502020202020204" pitchFamily="34" charset="0"/>
              </a:rPr>
              <a:t>For BI</a:t>
            </a:r>
          </a:p>
        </p:txBody>
      </p:sp>
    </p:spTree>
    <p:extLst>
      <p:ext uri="{BB962C8B-B14F-4D97-AF65-F5344CB8AC3E}">
        <p14:creationId xmlns:p14="http://schemas.microsoft.com/office/powerpoint/2010/main" val="84454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SPARC Prevention: Strategy #3</a:t>
            </a:r>
          </a:p>
        </p:txBody>
      </p:sp>
      <p:sp>
        <p:nvSpPr>
          <p:cNvPr id="4" name="Content Placeholder 3"/>
          <p:cNvSpPr>
            <a:spLocks noGrp="1"/>
          </p:cNvSpPr>
          <p:nvPr>
            <p:ph idx="1"/>
          </p:nvPr>
        </p:nvSpPr>
        <p:spPr>
          <a:xfrm>
            <a:off x="2130666" y="1610176"/>
            <a:ext cx="7982173" cy="4839284"/>
          </a:xfrm>
        </p:spPr>
        <p:txBody>
          <a:bodyPr>
            <a:noAutofit/>
          </a:bodyPr>
          <a:lstStyle/>
          <a:p>
            <a:endParaRPr lang="en-US" dirty="0"/>
          </a:p>
          <a:p>
            <a:r>
              <a:rPr lang="en-US" dirty="0"/>
              <a:t>Performance feedback</a:t>
            </a:r>
          </a:p>
          <a:p>
            <a:pPr marL="342900" indent="-342900">
              <a:lnSpc>
                <a:spcPct val="114000"/>
              </a:lnSpc>
              <a:spcBef>
                <a:spcPts val="0"/>
              </a:spcBef>
              <a:spcAft>
                <a:spcPts val="0"/>
              </a:spcAft>
              <a:buClr>
                <a:srgbClr val="79C14B"/>
              </a:buClr>
              <a:buSzTx/>
              <a:buFont typeface="Wingdings" panose="05000000000000000000" pitchFamily="2" charset="2"/>
              <a:buChar char="§"/>
              <a:defRPr/>
            </a:pPr>
            <a:r>
              <a:rPr lang="en-US" dirty="0">
                <a:solidFill>
                  <a:schemeClr val="dk1"/>
                </a:solidFill>
              </a:rPr>
              <a:t>Screening</a:t>
            </a:r>
          </a:p>
          <a:p>
            <a:pPr marL="342900" indent="-342900">
              <a:lnSpc>
                <a:spcPct val="114000"/>
              </a:lnSpc>
              <a:spcBef>
                <a:spcPts val="0"/>
              </a:spcBef>
              <a:spcAft>
                <a:spcPts val="0"/>
              </a:spcAft>
              <a:buClr>
                <a:srgbClr val="79C14B"/>
              </a:buClr>
              <a:buSzTx/>
              <a:buFont typeface="Wingdings" panose="05000000000000000000" pitchFamily="2" charset="2"/>
              <a:buChar char="§"/>
              <a:defRPr/>
            </a:pPr>
            <a:r>
              <a:rPr lang="en-US" dirty="0">
                <a:solidFill>
                  <a:schemeClr val="dk1"/>
                </a:solidFill>
              </a:rPr>
              <a:t>None for brief alcohol counseling</a:t>
            </a:r>
          </a:p>
          <a:p>
            <a:pPr lvl="1" indent="0">
              <a:buNone/>
            </a:pPr>
            <a:endParaRPr lang="en-US" dirty="0"/>
          </a:p>
          <a:p>
            <a:pPr lvl="1" indent="0">
              <a:buNone/>
            </a:pPr>
            <a:endParaRPr lang="en-US" dirty="0"/>
          </a:p>
          <a:p>
            <a:pPr marL="619197" lvl="1" indent="-342900">
              <a:buFont typeface="Wingdings" panose="05000000000000000000" pitchFamily="2" charset="2"/>
              <a:buChar char="ü"/>
            </a:pPr>
            <a:endParaRPr lang="en-US" dirty="0"/>
          </a:p>
          <a:p>
            <a:pPr marL="619197" lvl="1" indent="-342900">
              <a:buFont typeface="Wingdings" panose="05000000000000000000" pitchFamily="2" charset="2"/>
              <a:buChar char="ü"/>
            </a:pPr>
            <a:endParaRPr lang="en-US" dirty="0"/>
          </a:p>
        </p:txBody>
      </p:sp>
      <p:sp>
        <p:nvSpPr>
          <p:cNvPr id="5" name="Slide Number Placeholder 4"/>
          <p:cNvSpPr>
            <a:spLocks noGrp="1"/>
          </p:cNvSpPr>
          <p:nvPr>
            <p:ph type="sldNum" sz="quarter" idx="12"/>
          </p:nvPr>
        </p:nvSpPr>
        <p:spPr/>
        <p:txBody>
          <a:bodyPr/>
          <a:lstStyle/>
          <a:p>
            <a:fld id="{A0C21F26-985F-9D40-A811-D6DE90C3D8D1}" type="slidenum">
              <a:rPr lang="en-US" smtClean="0"/>
              <a:t>57</a:t>
            </a:fld>
            <a:endParaRPr lang="en-US"/>
          </a:p>
        </p:txBody>
      </p:sp>
      <p:sp>
        <p:nvSpPr>
          <p:cNvPr id="2" name="Rectangle 1">
            <a:extLst>
              <a:ext uri="{FF2B5EF4-FFF2-40B4-BE49-F238E27FC236}">
                <a16:creationId xmlns:a16="http://schemas.microsoft.com/office/drawing/2014/main" id="{D419708B-EA74-472C-9688-CBDD881574E4}"/>
              </a:ext>
            </a:extLst>
          </p:cNvPr>
          <p:cNvSpPr/>
          <p:nvPr/>
        </p:nvSpPr>
        <p:spPr>
          <a:xfrm>
            <a:off x="2284316" y="5605741"/>
            <a:ext cx="7982174" cy="830997"/>
          </a:xfrm>
          <a:prstGeom prst="rect">
            <a:avLst/>
          </a:prstGeom>
        </p:spPr>
        <p:txBody>
          <a:bodyPr wrap="square">
            <a:spAutoFit/>
          </a:bodyPr>
          <a:lstStyle/>
          <a:p>
            <a:pPr lvl="1" algn="r"/>
            <a:endParaRPr lang="en-US" sz="1600" dirty="0">
              <a:highlight>
                <a:srgbClr val="FFFF00"/>
              </a:highlight>
              <a:latin typeface="Century Gothic" panose="020B0502020202020204" pitchFamily="34" charset="0"/>
            </a:endParaRPr>
          </a:p>
          <a:p>
            <a:pPr lvl="1" algn="r"/>
            <a:r>
              <a:rPr lang="en-US" sz="1600" dirty="0">
                <a:latin typeface="Century Gothic" panose="020B0502020202020204" pitchFamily="34" charset="0"/>
              </a:rPr>
              <a:t>Bobb IJERPH 2017; Glass Implementation Science 2018</a:t>
            </a:r>
          </a:p>
          <a:p>
            <a:pPr lvl="1" algn="r"/>
            <a:r>
              <a:rPr lang="en-US" sz="1600" dirty="0">
                <a:latin typeface="Century Gothic" panose="020B0502020202020204" pitchFamily="34" charset="0"/>
              </a:rPr>
              <a:t>   </a:t>
            </a:r>
          </a:p>
        </p:txBody>
      </p:sp>
    </p:spTree>
    <p:extLst>
      <p:ext uri="{BB962C8B-B14F-4D97-AF65-F5344CB8AC3E}">
        <p14:creationId xmlns:p14="http://schemas.microsoft.com/office/powerpoint/2010/main" val="23929714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11080" y="2483557"/>
            <a:ext cx="8484781" cy="2114070"/>
          </a:xfrm>
        </p:spPr>
        <p:txBody>
          <a:bodyPr>
            <a:noAutofit/>
          </a:bodyPr>
          <a:lstStyle/>
          <a:p>
            <a:pPr algn="ctr">
              <a:lnSpc>
                <a:spcPct val="100000"/>
              </a:lnSpc>
            </a:pPr>
            <a:br>
              <a:rPr lang="en-US" altLang="en-US" sz="4800" dirty="0"/>
            </a:br>
            <a:br>
              <a:rPr lang="en-US" altLang="en-US" sz="4800" dirty="0"/>
            </a:br>
            <a:r>
              <a:rPr lang="en-US" altLang="en-US" sz="4800" dirty="0"/>
              <a:t>Outcomes: Prevention </a:t>
            </a:r>
            <a:endParaRPr lang="en-US" sz="4800" dirty="0"/>
          </a:p>
        </p:txBody>
      </p:sp>
      <p:sp>
        <p:nvSpPr>
          <p:cNvPr id="5" name="Slide Number Placeholder 4"/>
          <p:cNvSpPr>
            <a:spLocks noGrp="1"/>
          </p:cNvSpPr>
          <p:nvPr>
            <p:ph type="sldNum" sz="quarter" idx="4294967295"/>
          </p:nvPr>
        </p:nvSpPr>
        <p:spPr>
          <a:xfrm>
            <a:off x="8534400" y="6553200"/>
            <a:ext cx="2133600" cy="242888"/>
          </a:xfrm>
        </p:spPr>
        <p:txBody>
          <a:bodyPr/>
          <a:lstStyle/>
          <a:p>
            <a:pPr>
              <a:defRPr/>
            </a:pPr>
            <a:fld id="{59688B50-F209-5A45-8DA6-A40598A1B2D3}" type="slidenum">
              <a:rPr lang="en-US">
                <a:solidFill>
                  <a:prstClr val="white">
                    <a:lumMod val="50000"/>
                  </a:prstClr>
                </a:solidFill>
                <a:latin typeface="Calibri"/>
              </a:rPr>
              <a:pPr>
                <a:defRPr/>
              </a:pPr>
              <a:t>58</a:t>
            </a:fld>
            <a:endParaRPr lang="en-US" dirty="0">
              <a:solidFill>
                <a:prstClr val="white">
                  <a:lumMod val="50000"/>
                </a:prstClr>
              </a:solidFill>
              <a:latin typeface="Calibri"/>
            </a:endParaRPr>
          </a:p>
        </p:txBody>
      </p:sp>
    </p:spTree>
    <p:extLst>
      <p:ext uri="{BB962C8B-B14F-4D97-AF65-F5344CB8AC3E}">
        <p14:creationId xmlns:p14="http://schemas.microsoft.com/office/powerpoint/2010/main" val="39699525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SPARC Prevention: Outcomes</a:t>
            </a:r>
          </a:p>
        </p:txBody>
      </p:sp>
      <p:sp>
        <p:nvSpPr>
          <p:cNvPr id="4" name="Content Placeholder 3"/>
          <p:cNvSpPr>
            <a:spLocks noGrp="1"/>
          </p:cNvSpPr>
          <p:nvPr>
            <p:ph idx="1"/>
          </p:nvPr>
        </p:nvSpPr>
        <p:spPr>
          <a:xfrm>
            <a:off x="2203663" y="1917375"/>
            <a:ext cx="8451274" cy="4839284"/>
          </a:xfrm>
        </p:spPr>
        <p:txBody>
          <a:bodyPr>
            <a:noAutofit/>
          </a:bodyPr>
          <a:lstStyle/>
          <a:p>
            <a:pPr marL="342900" indent="-342900">
              <a:buClr>
                <a:srgbClr val="F57D20"/>
              </a:buClr>
              <a:buSzPct val="80000"/>
              <a:buFont typeface="Wingdings" panose="05000000000000000000" pitchFamily="2" charset="2"/>
              <a:buChar char="§"/>
            </a:pPr>
            <a:r>
              <a:rPr lang="en-US" dirty="0"/>
              <a:t>Main Outcome Measure – Prevention: </a:t>
            </a:r>
          </a:p>
          <a:p>
            <a:pPr marL="619125" lvl="1" indent="-279400">
              <a:buFont typeface="Wingdings" panose="05000000000000000000" pitchFamily="2" charset="2"/>
              <a:buChar char="ü"/>
            </a:pPr>
            <a:r>
              <a:rPr lang="en-US" dirty="0"/>
              <a:t>Positive AUDIT-C </a:t>
            </a:r>
            <a:r>
              <a:rPr lang="en-US" u="sng" dirty="0"/>
              <a:t>and</a:t>
            </a:r>
            <a:r>
              <a:rPr lang="en-US" dirty="0"/>
              <a:t> </a:t>
            </a:r>
          </a:p>
          <a:p>
            <a:pPr marL="619125" lvl="1" indent="-279400">
              <a:buFont typeface="Wingdings" panose="05000000000000000000" pitchFamily="2" charset="2"/>
              <a:buChar char="ü"/>
            </a:pPr>
            <a:r>
              <a:rPr lang="en-US" dirty="0"/>
              <a:t>Brief alcohol counseling or advice based on </a:t>
            </a:r>
          </a:p>
          <a:p>
            <a:pPr marL="1319213" lvl="3" indent="-342900">
              <a:buFont typeface="Courier New" panose="02070309020205020404" pitchFamily="49" charset="0"/>
              <a:buChar char="o"/>
            </a:pPr>
            <a:r>
              <a:rPr lang="en-US" dirty="0"/>
              <a:t>Natural language processing  </a:t>
            </a:r>
          </a:p>
          <a:p>
            <a:pPr marL="1319213" lvl="3" indent="-342900">
              <a:buFont typeface="Courier New" panose="02070309020205020404" pitchFamily="49" charset="0"/>
              <a:buChar char="o"/>
            </a:pPr>
            <a:r>
              <a:rPr lang="en-US" dirty="0"/>
              <a:t>Billing codes </a:t>
            </a:r>
          </a:p>
          <a:p>
            <a:pPr marL="606425" lvl="2" indent="-266700">
              <a:buFont typeface="Wingdings" panose="05000000000000000000" pitchFamily="2" charset="2"/>
              <a:buChar char="ü"/>
            </a:pPr>
            <a:r>
              <a:rPr lang="en-US" dirty="0"/>
              <a:t>At visit or within 14 days</a:t>
            </a:r>
          </a:p>
          <a:p>
            <a:pPr lvl="1" indent="0" algn="r">
              <a:spcBef>
                <a:spcPts val="0"/>
              </a:spcBef>
              <a:spcAft>
                <a:spcPts val="0"/>
              </a:spcAft>
              <a:buNone/>
            </a:pPr>
            <a:endParaRPr lang="en-US" sz="1600" dirty="0"/>
          </a:p>
          <a:p>
            <a:pPr lvl="1" indent="0" algn="r">
              <a:spcBef>
                <a:spcPts val="0"/>
              </a:spcBef>
              <a:spcAft>
                <a:spcPts val="0"/>
              </a:spcAft>
              <a:buNone/>
            </a:pPr>
            <a:endParaRPr lang="en-US" sz="1600" dirty="0"/>
          </a:p>
          <a:p>
            <a:pPr lvl="1" indent="0" algn="r">
              <a:spcBef>
                <a:spcPts val="0"/>
              </a:spcBef>
              <a:spcAft>
                <a:spcPts val="0"/>
              </a:spcAft>
              <a:buNone/>
            </a:pPr>
            <a:endParaRPr lang="en-US" sz="1600" dirty="0"/>
          </a:p>
          <a:p>
            <a:pPr lvl="1" indent="0" algn="r">
              <a:spcBef>
                <a:spcPts val="0"/>
              </a:spcBef>
              <a:spcAft>
                <a:spcPts val="0"/>
              </a:spcAft>
              <a:buNone/>
            </a:pPr>
            <a:r>
              <a:rPr lang="en-US" sz="1600" dirty="0"/>
              <a:t>Bobb IJERPH 2017; Glass Implementation Science 2018</a:t>
            </a:r>
          </a:p>
          <a:p>
            <a:pPr marL="396875">
              <a:spcBef>
                <a:spcPts val="0"/>
              </a:spcBef>
              <a:spcAft>
                <a:spcPts val="0"/>
              </a:spcAft>
              <a:buClr>
                <a:srgbClr val="F57D20"/>
              </a:buClr>
              <a:buSzPct val="80000"/>
            </a:pPr>
            <a:endParaRPr lang="en-US" dirty="0"/>
          </a:p>
        </p:txBody>
      </p:sp>
      <p:sp>
        <p:nvSpPr>
          <p:cNvPr id="5" name="Slide Number Placeholder 4"/>
          <p:cNvSpPr>
            <a:spLocks noGrp="1"/>
          </p:cNvSpPr>
          <p:nvPr>
            <p:ph type="sldNum" sz="quarter" idx="12"/>
          </p:nvPr>
        </p:nvSpPr>
        <p:spPr/>
        <p:txBody>
          <a:bodyPr/>
          <a:lstStyle/>
          <a:p>
            <a:fld id="{A0C21F26-985F-9D40-A811-D6DE90C3D8D1}" type="slidenum">
              <a:rPr lang="en-US" smtClean="0"/>
              <a:t>59</a:t>
            </a:fld>
            <a:endParaRPr lang="en-US"/>
          </a:p>
        </p:txBody>
      </p:sp>
    </p:spTree>
    <p:extLst>
      <p:ext uri="{BB962C8B-B14F-4D97-AF65-F5344CB8AC3E}">
        <p14:creationId xmlns:p14="http://schemas.microsoft.com/office/powerpoint/2010/main" val="447416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a:t>SPARC Trial: Specific Aims</a:t>
            </a:r>
          </a:p>
        </p:txBody>
      </p:sp>
      <p:sp>
        <p:nvSpPr>
          <p:cNvPr id="4" name="Content Placeholder 3"/>
          <p:cNvSpPr>
            <a:spLocks noGrp="1"/>
          </p:cNvSpPr>
          <p:nvPr>
            <p:ph idx="1"/>
          </p:nvPr>
        </p:nvSpPr>
        <p:spPr>
          <a:xfrm>
            <a:off x="2216727" y="1739263"/>
            <a:ext cx="7777018" cy="4839284"/>
          </a:xfrm>
        </p:spPr>
        <p:txBody>
          <a:bodyPr>
            <a:noAutofit/>
          </a:bodyPr>
          <a:lstStyle/>
          <a:p>
            <a:pPr>
              <a:buClr>
                <a:srgbClr val="F57D20"/>
              </a:buClr>
              <a:buSzPct val="80000"/>
            </a:pPr>
            <a:r>
              <a:rPr lang="en-US" dirty="0"/>
              <a:t>To evaluate whether the SPARC intervention increased the proportion of PC patients who:</a:t>
            </a:r>
          </a:p>
          <a:p>
            <a:pPr marL="342900" indent="-342900">
              <a:buClr>
                <a:srgbClr val="79C14B"/>
              </a:buClr>
              <a:buSzPct val="80000"/>
              <a:buFont typeface="+mj-lt"/>
              <a:buAutoNum type="arabicPeriod"/>
            </a:pPr>
            <a:r>
              <a:rPr lang="en-US" dirty="0"/>
              <a:t>Had a positive screen for unhealthy alcohol use </a:t>
            </a:r>
            <a:r>
              <a:rPr lang="en-US" u="sng" dirty="0"/>
              <a:t>and</a:t>
            </a:r>
            <a:r>
              <a:rPr lang="en-US" dirty="0"/>
              <a:t> brief alcohol counseling documented in their EHR</a:t>
            </a:r>
          </a:p>
          <a:p>
            <a:pPr marL="342900" indent="-342900">
              <a:buClr>
                <a:srgbClr val="79C14B"/>
              </a:buClr>
              <a:buSzPct val="80000"/>
              <a:buFont typeface="+mj-lt"/>
              <a:buAutoNum type="arabicPeriod"/>
            </a:pPr>
            <a:r>
              <a:rPr lang="en-US" dirty="0"/>
              <a:t>Had new alcohol use disorder (AUD) diagnosed with subsequent initiation and engagement in alcohol treatment </a:t>
            </a:r>
          </a:p>
          <a:p>
            <a:pPr>
              <a:buClr>
                <a:srgbClr val="F57D20"/>
              </a:buClr>
              <a:buSzPct val="80000"/>
            </a:pPr>
            <a:r>
              <a:rPr lang="en-US" dirty="0"/>
              <a:t>Secondarily to achieve both aims in a manner that would be sustained.</a:t>
            </a:r>
          </a:p>
        </p:txBody>
      </p:sp>
      <p:sp>
        <p:nvSpPr>
          <p:cNvPr id="5" name="Slide Number Placeholder 4"/>
          <p:cNvSpPr>
            <a:spLocks noGrp="1"/>
          </p:cNvSpPr>
          <p:nvPr>
            <p:ph type="sldNum" sz="quarter" idx="12"/>
          </p:nvPr>
        </p:nvSpPr>
        <p:spPr/>
        <p:txBody>
          <a:bodyPr/>
          <a:lstStyle/>
          <a:p>
            <a:fld id="{A0C21F26-985F-9D40-A811-D6DE90C3D8D1}" type="slidenum">
              <a:rPr lang="en-US" smtClean="0"/>
              <a:t>6</a:t>
            </a:fld>
            <a:endParaRPr lang="en-US" dirty="0"/>
          </a:p>
        </p:txBody>
      </p:sp>
    </p:spTree>
    <p:extLst>
      <p:ext uri="{BB962C8B-B14F-4D97-AF65-F5344CB8AC3E}">
        <p14:creationId xmlns:p14="http://schemas.microsoft.com/office/powerpoint/2010/main" val="24653450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SPARC Prevention: Outcomes</a:t>
            </a:r>
          </a:p>
        </p:txBody>
      </p:sp>
      <p:sp>
        <p:nvSpPr>
          <p:cNvPr id="4" name="Content Placeholder 3"/>
          <p:cNvSpPr>
            <a:spLocks noGrp="1"/>
          </p:cNvSpPr>
          <p:nvPr>
            <p:ph idx="1"/>
          </p:nvPr>
        </p:nvSpPr>
        <p:spPr>
          <a:xfrm>
            <a:off x="2216727" y="1594936"/>
            <a:ext cx="8085513" cy="4839284"/>
          </a:xfrm>
        </p:spPr>
        <p:txBody>
          <a:bodyPr>
            <a:noAutofit/>
          </a:bodyPr>
          <a:lstStyle/>
          <a:p>
            <a:pPr>
              <a:spcBef>
                <a:spcPts val="0"/>
              </a:spcBef>
              <a:spcAft>
                <a:spcPts val="0"/>
              </a:spcAft>
              <a:buClr>
                <a:srgbClr val="F57D20"/>
              </a:buClr>
              <a:buSzPct val="80000"/>
            </a:pPr>
            <a:endParaRPr lang="en-US" dirty="0"/>
          </a:p>
          <a:p>
            <a:pPr>
              <a:spcBef>
                <a:spcPts val="0"/>
              </a:spcBef>
              <a:spcAft>
                <a:spcPts val="0"/>
              </a:spcAft>
              <a:buClr>
                <a:srgbClr val="F57D20"/>
              </a:buClr>
              <a:buSzPct val="80000"/>
            </a:pPr>
            <a:r>
              <a:rPr lang="en-US" dirty="0"/>
              <a:t>Secondary outcomes</a:t>
            </a:r>
          </a:p>
          <a:p>
            <a:pPr marL="342900" indent="-342900">
              <a:buClr>
                <a:srgbClr val="F57D20"/>
              </a:buClr>
              <a:buSzPct val="80000"/>
              <a:buFont typeface="Wingdings" panose="05000000000000000000" pitchFamily="2" charset="2"/>
              <a:buChar char="§"/>
            </a:pPr>
            <a:r>
              <a:rPr lang="en-US" dirty="0"/>
              <a:t>Intermediate outcomes (e.g. screening) </a:t>
            </a:r>
          </a:p>
          <a:p>
            <a:pPr marL="342900" indent="-342900">
              <a:buClr>
                <a:srgbClr val="F57D20"/>
              </a:buClr>
              <a:buSzPct val="80000"/>
              <a:buFont typeface="Wingdings" panose="05000000000000000000" pitchFamily="2" charset="2"/>
              <a:buChar char="§"/>
            </a:pPr>
            <a:r>
              <a:rPr lang="en-US" dirty="0"/>
              <a:t>Sensitivity analyses to assess assumptions about</a:t>
            </a:r>
          </a:p>
          <a:p>
            <a:pPr marL="606425" lvl="2" indent="-261938">
              <a:buFont typeface="Wingdings" panose="05000000000000000000" pitchFamily="2" charset="2"/>
              <a:buChar char="ü"/>
            </a:pPr>
            <a:r>
              <a:rPr lang="en-US" dirty="0"/>
              <a:t>Time frame 60 days (</a:t>
            </a:r>
            <a:r>
              <a:rPr lang="en-US" i="1" dirty="0"/>
              <a:t>a priori</a:t>
            </a:r>
            <a:r>
              <a:rPr lang="en-US" dirty="0"/>
              <a:t>)</a:t>
            </a:r>
          </a:p>
          <a:p>
            <a:pPr marL="606425" lvl="2" indent="-261938">
              <a:buFont typeface="Wingdings" panose="05000000000000000000" pitchFamily="2" charset="2"/>
              <a:buChar char="ü"/>
            </a:pPr>
            <a:r>
              <a:rPr lang="en-US" dirty="0"/>
              <a:t>Definitions, e.g. omit NLP and restricted to PC </a:t>
            </a:r>
          </a:p>
          <a:p>
            <a:pPr marL="342900" indent="-342900">
              <a:buClr>
                <a:srgbClr val="F57D20"/>
              </a:buClr>
              <a:buSzPct val="80000"/>
              <a:buFont typeface="Wingdings" panose="05000000000000000000" pitchFamily="2" charset="2"/>
              <a:buChar char="§"/>
            </a:pPr>
            <a:r>
              <a:rPr lang="en-US" dirty="0"/>
              <a:t>Prevention cascade, describing day of visit:</a:t>
            </a:r>
          </a:p>
          <a:p>
            <a:pPr lvl="1" indent="0" algn="r">
              <a:spcBef>
                <a:spcPts val="0"/>
              </a:spcBef>
              <a:spcAft>
                <a:spcPts val="0"/>
              </a:spcAft>
              <a:buNone/>
            </a:pPr>
            <a:endParaRPr lang="en-US" sz="1600" dirty="0"/>
          </a:p>
          <a:p>
            <a:pPr lvl="1" indent="0" algn="r">
              <a:spcBef>
                <a:spcPts val="0"/>
              </a:spcBef>
              <a:spcAft>
                <a:spcPts val="0"/>
              </a:spcAft>
              <a:buNone/>
            </a:pPr>
            <a:endParaRPr lang="en-US" sz="1600" dirty="0"/>
          </a:p>
          <a:p>
            <a:pPr lvl="1" indent="0" algn="r">
              <a:spcBef>
                <a:spcPts val="0"/>
              </a:spcBef>
              <a:spcAft>
                <a:spcPts val="0"/>
              </a:spcAft>
              <a:buNone/>
            </a:pPr>
            <a:endParaRPr lang="en-US" sz="1600" dirty="0"/>
          </a:p>
          <a:p>
            <a:pPr marL="396875">
              <a:spcBef>
                <a:spcPts val="0"/>
              </a:spcBef>
              <a:spcAft>
                <a:spcPts val="0"/>
              </a:spcAft>
              <a:buClr>
                <a:srgbClr val="F57D20"/>
              </a:buClr>
              <a:buSzPct val="80000"/>
            </a:pPr>
            <a:endParaRPr lang="en-US" dirty="0"/>
          </a:p>
        </p:txBody>
      </p:sp>
      <p:sp>
        <p:nvSpPr>
          <p:cNvPr id="5" name="Slide Number Placeholder 4"/>
          <p:cNvSpPr>
            <a:spLocks noGrp="1"/>
          </p:cNvSpPr>
          <p:nvPr>
            <p:ph type="sldNum" sz="quarter" idx="12"/>
          </p:nvPr>
        </p:nvSpPr>
        <p:spPr/>
        <p:txBody>
          <a:bodyPr/>
          <a:lstStyle/>
          <a:p>
            <a:fld id="{A0C21F26-985F-9D40-A811-D6DE90C3D8D1}" type="slidenum">
              <a:rPr lang="en-US" smtClean="0"/>
              <a:t>60</a:t>
            </a:fld>
            <a:endParaRPr lang="en-US"/>
          </a:p>
        </p:txBody>
      </p:sp>
    </p:spTree>
    <p:extLst>
      <p:ext uri="{BB962C8B-B14F-4D97-AF65-F5344CB8AC3E}">
        <p14:creationId xmlns:p14="http://schemas.microsoft.com/office/powerpoint/2010/main" val="22207053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11080" y="2483557"/>
            <a:ext cx="8484781" cy="2114070"/>
          </a:xfrm>
        </p:spPr>
        <p:txBody>
          <a:bodyPr>
            <a:noAutofit/>
          </a:bodyPr>
          <a:lstStyle/>
          <a:p>
            <a:pPr algn="ctr">
              <a:lnSpc>
                <a:spcPct val="100000"/>
              </a:lnSpc>
            </a:pPr>
            <a:br>
              <a:rPr lang="en-US" altLang="en-US" sz="4800" dirty="0"/>
            </a:br>
            <a:br>
              <a:rPr lang="en-US" altLang="en-US" sz="4800" dirty="0"/>
            </a:br>
            <a:r>
              <a:rPr lang="en-US" altLang="en-US" sz="4800" dirty="0"/>
              <a:t>SPARC Trial: Aim #1 Results</a:t>
            </a:r>
            <a:br>
              <a:rPr lang="en-US" altLang="en-US" sz="4800" dirty="0"/>
            </a:br>
            <a:r>
              <a:rPr lang="en-US" altLang="en-US" sz="4800" dirty="0"/>
              <a:t>(Prevention)</a:t>
            </a:r>
            <a:endParaRPr lang="en-US" sz="4800" dirty="0"/>
          </a:p>
        </p:txBody>
      </p:sp>
      <p:sp>
        <p:nvSpPr>
          <p:cNvPr id="5" name="Slide Number Placeholder 4"/>
          <p:cNvSpPr>
            <a:spLocks noGrp="1"/>
          </p:cNvSpPr>
          <p:nvPr>
            <p:ph type="sldNum" sz="quarter" idx="4294967295"/>
          </p:nvPr>
        </p:nvSpPr>
        <p:spPr>
          <a:xfrm>
            <a:off x="8534400" y="6553200"/>
            <a:ext cx="2133600" cy="242888"/>
          </a:xfrm>
        </p:spPr>
        <p:txBody>
          <a:bodyPr/>
          <a:lstStyle/>
          <a:p>
            <a:pPr>
              <a:defRPr/>
            </a:pPr>
            <a:fld id="{59688B50-F209-5A45-8DA6-A40598A1B2D3}" type="slidenum">
              <a:rPr lang="en-US">
                <a:solidFill>
                  <a:prstClr val="white">
                    <a:lumMod val="50000"/>
                  </a:prstClr>
                </a:solidFill>
                <a:latin typeface="Calibri"/>
              </a:rPr>
              <a:pPr>
                <a:defRPr/>
              </a:pPr>
              <a:t>61</a:t>
            </a:fld>
            <a:endParaRPr lang="en-US" dirty="0">
              <a:solidFill>
                <a:prstClr val="white">
                  <a:lumMod val="50000"/>
                </a:prstClr>
              </a:solidFill>
              <a:latin typeface="Calibri"/>
            </a:endParaRPr>
          </a:p>
        </p:txBody>
      </p:sp>
    </p:spTree>
    <p:extLst>
      <p:ext uri="{BB962C8B-B14F-4D97-AF65-F5344CB8AC3E}">
        <p14:creationId xmlns:p14="http://schemas.microsoft.com/office/powerpoint/2010/main" val="36216982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SPARC Trial: Sample</a:t>
            </a:r>
          </a:p>
        </p:txBody>
      </p:sp>
      <p:sp>
        <p:nvSpPr>
          <p:cNvPr id="5" name="Slide Number Placeholder 4"/>
          <p:cNvSpPr>
            <a:spLocks noGrp="1"/>
          </p:cNvSpPr>
          <p:nvPr>
            <p:ph type="sldNum" sz="quarter" idx="12"/>
          </p:nvPr>
        </p:nvSpPr>
        <p:spPr/>
        <p:txBody>
          <a:bodyPr/>
          <a:lstStyle/>
          <a:p>
            <a:fld id="{A0C21F26-985F-9D40-A811-D6DE90C3D8D1}" type="slidenum">
              <a:rPr lang="en-US" smtClean="0"/>
              <a:t>62</a:t>
            </a:fld>
            <a:endParaRPr lang="en-US"/>
          </a:p>
        </p:txBody>
      </p:sp>
      <p:graphicFrame>
        <p:nvGraphicFramePr>
          <p:cNvPr id="6" name="Table 5">
            <a:extLst>
              <a:ext uri="{FF2B5EF4-FFF2-40B4-BE49-F238E27FC236}">
                <a16:creationId xmlns:a16="http://schemas.microsoft.com/office/drawing/2014/main" id="{409F5625-1685-40CF-BF62-23053EDC7CA2}"/>
              </a:ext>
            </a:extLst>
          </p:cNvPr>
          <p:cNvGraphicFramePr>
            <a:graphicFrameLocks noGrp="1"/>
          </p:cNvGraphicFramePr>
          <p:nvPr/>
        </p:nvGraphicFramePr>
        <p:xfrm>
          <a:off x="2012894" y="2613148"/>
          <a:ext cx="7952740" cy="2630441"/>
        </p:xfrm>
        <a:graphic>
          <a:graphicData uri="http://schemas.openxmlformats.org/drawingml/2006/table">
            <a:tbl>
              <a:tblPr firstRow="1" firstCol="1" bandRow="1">
                <a:tableStyleId>{5C22544A-7EE6-4342-B048-85BDC9FD1C3A}</a:tableStyleId>
              </a:tblPr>
              <a:tblGrid>
                <a:gridCol w="3639353">
                  <a:extLst>
                    <a:ext uri="{9D8B030D-6E8A-4147-A177-3AD203B41FA5}">
                      <a16:colId xmlns:a16="http://schemas.microsoft.com/office/drawing/2014/main" val="4030704793"/>
                    </a:ext>
                  </a:extLst>
                </a:gridCol>
                <a:gridCol w="2059339">
                  <a:extLst>
                    <a:ext uri="{9D8B030D-6E8A-4147-A177-3AD203B41FA5}">
                      <a16:colId xmlns:a16="http://schemas.microsoft.com/office/drawing/2014/main" val="1122910765"/>
                    </a:ext>
                  </a:extLst>
                </a:gridCol>
                <a:gridCol w="2254048">
                  <a:extLst>
                    <a:ext uri="{9D8B030D-6E8A-4147-A177-3AD203B41FA5}">
                      <a16:colId xmlns:a16="http://schemas.microsoft.com/office/drawing/2014/main" val="712717010"/>
                    </a:ext>
                  </a:extLst>
                </a:gridCol>
              </a:tblGrid>
              <a:tr h="1010969">
                <a:tc>
                  <a:txBody>
                    <a:bodyPr/>
                    <a:lstStyle/>
                    <a:p>
                      <a:pPr marL="0" marR="0" algn="ctr">
                        <a:lnSpc>
                          <a:spcPct val="100000"/>
                        </a:lnSpc>
                        <a:spcBef>
                          <a:spcPts val="0"/>
                        </a:spcBef>
                        <a:spcAft>
                          <a:spcPts val="0"/>
                        </a:spcAft>
                      </a:pP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Usual Care</a:t>
                      </a: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Intervention</a:t>
                      </a:r>
                    </a:p>
                  </a:txBody>
                  <a:tcPr marL="4464" marR="4464" marT="4464" marB="4464" anchor="ctr"/>
                </a:tc>
                <a:extLst>
                  <a:ext uri="{0D108BD9-81ED-4DB2-BD59-A6C34878D82A}">
                    <a16:rowId xmlns:a16="http://schemas.microsoft.com/office/drawing/2014/main" val="1468989401"/>
                  </a:ext>
                </a:extLst>
              </a:tr>
              <a:tr h="404868">
                <a:tc>
                  <a:txBody>
                    <a:bodyPr/>
                    <a:lstStyle/>
                    <a:p>
                      <a:pPr marL="53975" marR="0" indent="0">
                        <a:lnSpc>
                          <a:spcPct val="100000"/>
                        </a:lnSpc>
                        <a:spcBef>
                          <a:spcPts val="0"/>
                        </a:spcBef>
                        <a:spcAft>
                          <a:spcPts val="0"/>
                        </a:spcAft>
                      </a:pPr>
                      <a:r>
                        <a:rPr lang="en-US" sz="2400" b="0" dirty="0">
                          <a:effectLst/>
                          <a:latin typeface="Century Gothic" panose="020B0502020202020204" pitchFamily="34" charset="0"/>
                        </a:rPr>
                        <a:t>Number of patients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255,801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228,270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extLst>
                  <a:ext uri="{0D108BD9-81ED-4DB2-BD59-A6C34878D82A}">
                    <a16:rowId xmlns:a16="http://schemas.microsoft.com/office/drawing/2014/main" val="2965937352"/>
                  </a:ext>
                </a:extLst>
              </a:tr>
              <a:tr h="404868">
                <a:tc>
                  <a:txBody>
                    <a:bodyPr/>
                    <a:lstStyle/>
                    <a:p>
                      <a:pPr marL="53975" marR="0" indent="0">
                        <a:lnSpc>
                          <a:spcPct val="100000"/>
                        </a:lnSpc>
                        <a:spcBef>
                          <a:spcPts val="0"/>
                        </a:spcBef>
                        <a:spcAft>
                          <a:spcPts val="0"/>
                        </a:spcAft>
                      </a:pPr>
                      <a:r>
                        <a:rPr lang="en-US" sz="2400" b="0" dirty="0">
                          <a:effectLst/>
                          <a:latin typeface="Century Gothic" panose="020B0502020202020204" pitchFamily="34" charset="0"/>
                        </a:rPr>
                        <a:t>Visit/patient, mean (</a:t>
                      </a:r>
                      <a:r>
                        <a:rPr lang="en-US" sz="2400" b="0" dirty="0" err="1">
                          <a:effectLst/>
                          <a:latin typeface="Century Gothic" panose="020B0502020202020204" pitchFamily="34" charset="0"/>
                        </a:rPr>
                        <a:t>sd</a:t>
                      </a:r>
                      <a:r>
                        <a:rPr lang="en-US" sz="2400" b="0" dirty="0">
                          <a:effectLst/>
                          <a:latin typeface="Century Gothic" panose="020B0502020202020204" pitchFamily="34" charset="0"/>
                        </a:rPr>
                        <a:t>)</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3.7 (3.8)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2.7 (2.6)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extLst>
                  <a:ext uri="{0D108BD9-81ED-4DB2-BD59-A6C34878D82A}">
                    <a16:rowId xmlns:a16="http://schemas.microsoft.com/office/drawing/2014/main" val="3920595090"/>
                  </a:ext>
                </a:extLst>
              </a:tr>
              <a:tr h="404868">
                <a:tc>
                  <a:txBody>
                    <a:bodyPr/>
                    <a:lstStyle/>
                    <a:p>
                      <a:pPr marL="53975" marR="0" indent="0">
                        <a:lnSpc>
                          <a:spcPct val="100000"/>
                        </a:lnSpc>
                        <a:spcBef>
                          <a:spcPts val="0"/>
                        </a:spcBef>
                        <a:spcAft>
                          <a:spcPts val="0"/>
                        </a:spcAft>
                      </a:pPr>
                      <a:r>
                        <a:rPr lang="en-US" sz="2400" b="0" dirty="0">
                          <a:effectLst/>
                          <a:latin typeface="Century Gothic" panose="020B0502020202020204" pitchFamily="34" charset="0"/>
                        </a:rPr>
                        <a:t>Age, years, mean (</a:t>
                      </a:r>
                      <a:r>
                        <a:rPr lang="en-US" sz="2400" b="0" dirty="0" err="1">
                          <a:effectLst/>
                          <a:latin typeface="Century Gothic" panose="020B0502020202020204" pitchFamily="34" charset="0"/>
                        </a:rPr>
                        <a:t>sd</a:t>
                      </a:r>
                      <a:r>
                        <a:rPr lang="en-US" sz="2400" b="0" dirty="0">
                          <a:effectLst/>
                          <a:latin typeface="Century Gothic" panose="020B0502020202020204" pitchFamily="34" charset="0"/>
                        </a:rPr>
                        <a:t>)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49 (18)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50 (18)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extLst>
                  <a:ext uri="{0D108BD9-81ED-4DB2-BD59-A6C34878D82A}">
                    <a16:rowId xmlns:a16="http://schemas.microsoft.com/office/drawing/2014/main" val="2074096719"/>
                  </a:ext>
                </a:extLst>
              </a:tr>
              <a:tr h="404868">
                <a:tc>
                  <a:txBody>
                    <a:bodyPr/>
                    <a:lstStyle/>
                    <a:p>
                      <a:pPr marL="53975" marR="0" indent="0">
                        <a:lnSpc>
                          <a:spcPct val="100000"/>
                        </a:lnSpc>
                        <a:spcBef>
                          <a:spcPts val="0"/>
                        </a:spcBef>
                        <a:spcAft>
                          <a:spcPts val="0"/>
                        </a:spcAft>
                      </a:pPr>
                      <a:r>
                        <a:rPr lang="en-US" sz="2400" b="0" dirty="0">
                          <a:effectLst/>
                          <a:latin typeface="Century Gothic" panose="020B0502020202020204" pitchFamily="34" charset="0"/>
                        </a:rPr>
                        <a:t>Female (%)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58.5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59.3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extLst>
                  <a:ext uri="{0D108BD9-81ED-4DB2-BD59-A6C34878D82A}">
                    <a16:rowId xmlns:a16="http://schemas.microsoft.com/office/drawing/2014/main" val="4255895247"/>
                  </a:ext>
                </a:extLst>
              </a:tr>
            </a:tbl>
          </a:graphicData>
        </a:graphic>
      </p:graphicFrame>
    </p:spTree>
    <p:extLst>
      <p:ext uri="{BB962C8B-B14F-4D97-AF65-F5344CB8AC3E}">
        <p14:creationId xmlns:p14="http://schemas.microsoft.com/office/powerpoint/2010/main" val="427071269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SPARC Trial: Sample</a:t>
            </a:r>
          </a:p>
        </p:txBody>
      </p:sp>
      <p:sp>
        <p:nvSpPr>
          <p:cNvPr id="5" name="Slide Number Placeholder 4"/>
          <p:cNvSpPr>
            <a:spLocks noGrp="1"/>
          </p:cNvSpPr>
          <p:nvPr>
            <p:ph type="sldNum" sz="quarter" idx="12"/>
          </p:nvPr>
        </p:nvSpPr>
        <p:spPr/>
        <p:txBody>
          <a:bodyPr/>
          <a:lstStyle/>
          <a:p>
            <a:fld id="{A0C21F26-985F-9D40-A811-D6DE90C3D8D1}" type="slidenum">
              <a:rPr lang="en-US" smtClean="0"/>
              <a:t>63</a:t>
            </a:fld>
            <a:endParaRPr lang="en-US"/>
          </a:p>
        </p:txBody>
      </p:sp>
      <p:graphicFrame>
        <p:nvGraphicFramePr>
          <p:cNvPr id="6" name="Table 5">
            <a:extLst>
              <a:ext uri="{FF2B5EF4-FFF2-40B4-BE49-F238E27FC236}">
                <a16:creationId xmlns:a16="http://schemas.microsoft.com/office/drawing/2014/main" id="{409F5625-1685-40CF-BF62-23053EDC7CA2}"/>
              </a:ext>
            </a:extLst>
          </p:cNvPr>
          <p:cNvGraphicFramePr>
            <a:graphicFrameLocks noGrp="1"/>
          </p:cNvGraphicFramePr>
          <p:nvPr/>
        </p:nvGraphicFramePr>
        <p:xfrm>
          <a:off x="2012894" y="2613148"/>
          <a:ext cx="7952740" cy="2630441"/>
        </p:xfrm>
        <a:graphic>
          <a:graphicData uri="http://schemas.openxmlformats.org/drawingml/2006/table">
            <a:tbl>
              <a:tblPr firstRow="1" firstCol="1" bandRow="1">
                <a:tableStyleId>{5C22544A-7EE6-4342-B048-85BDC9FD1C3A}</a:tableStyleId>
              </a:tblPr>
              <a:tblGrid>
                <a:gridCol w="3639353">
                  <a:extLst>
                    <a:ext uri="{9D8B030D-6E8A-4147-A177-3AD203B41FA5}">
                      <a16:colId xmlns:a16="http://schemas.microsoft.com/office/drawing/2014/main" val="4030704793"/>
                    </a:ext>
                  </a:extLst>
                </a:gridCol>
                <a:gridCol w="2059339">
                  <a:extLst>
                    <a:ext uri="{9D8B030D-6E8A-4147-A177-3AD203B41FA5}">
                      <a16:colId xmlns:a16="http://schemas.microsoft.com/office/drawing/2014/main" val="1122910765"/>
                    </a:ext>
                  </a:extLst>
                </a:gridCol>
                <a:gridCol w="2254048">
                  <a:extLst>
                    <a:ext uri="{9D8B030D-6E8A-4147-A177-3AD203B41FA5}">
                      <a16:colId xmlns:a16="http://schemas.microsoft.com/office/drawing/2014/main" val="712717010"/>
                    </a:ext>
                  </a:extLst>
                </a:gridCol>
              </a:tblGrid>
              <a:tr h="1010969">
                <a:tc>
                  <a:txBody>
                    <a:bodyPr/>
                    <a:lstStyle/>
                    <a:p>
                      <a:pPr marL="0" marR="0" algn="ctr">
                        <a:lnSpc>
                          <a:spcPct val="100000"/>
                        </a:lnSpc>
                        <a:spcBef>
                          <a:spcPts val="0"/>
                        </a:spcBef>
                        <a:spcAft>
                          <a:spcPts val="0"/>
                        </a:spcAft>
                      </a:pP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Usual Care</a:t>
                      </a: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Intervention</a:t>
                      </a:r>
                    </a:p>
                  </a:txBody>
                  <a:tcPr marL="4464" marR="4464" marT="4464" marB="4464" anchor="ctr"/>
                </a:tc>
                <a:extLst>
                  <a:ext uri="{0D108BD9-81ED-4DB2-BD59-A6C34878D82A}">
                    <a16:rowId xmlns:a16="http://schemas.microsoft.com/office/drawing/2014/main" val="1468989401"/>
                  </a:ext>
                </a:extLst>
              </a:tr>
              <a:tr h="404868">
                <a:tc>
                  <a:txBody>
                    <a:bodyPr/>
                    <a:lstStyle/>
                    <a:p>
                      <a:pPr marL="53975" marR="0" indent="0">
                        <a:lnSpc>
                          <a:spcPct val="100000"/>
                        </a:lnSpc>
                        <a:spcBef>
                          <a:spcPts val="0"/>
                        </a:spcBef>
                        <a:spcAft>
                          <a:spcPts val="0"/>
                        </a:spcAft>
                      </a:pPr>
                      <a:r>
                        <a:rPr lang="en-US" sz="2400" b="0" dirty="0">
                          <a:effectLst/>
                          <a:latin typeface="Century Gothic" panose="020B0502020202020204" pitchFamily="34" charset="0"/>
                        </a:rPr>
                        <a:t>Number of patients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255,801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228,270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extLst>
                  <a:ext uri="{0D108BD9-81ED-4DB2-BD59-A6C34878D82A}">
                    <a16:rowId xmlns:a16="http://schemas.microsoft.com/office/drawing/2014/main" val="2965937352"/>
                  </a:ext>
                </a:extLst>
              </a:tr>
              <a:tr h="404868">
                <a:tc>
                  <a:txBody>
                    <a:bodyPr/>
                    <a:lstStyle/>
                    <a:p>
                      <a:pPr marL="53975" marR="0" indent="0">
                        <a:lnSpc>
                          <a:spcPct val="100000"/>
                        </a:lnSpc>
                        <a:spcBef>
                          <a:spcPts val="0"/>
                        </a:spcBef>
                        <a:spcAft>
                          <a:spcPts val="0"/>
                        </a:spcAft>
                      </a:pPr>
                      <a:r>
                        <a:rPr lang="en-US" sz="2400" b="0" dirty="0">
                          <a:effectLst/>
                          <a:latin typeface="Century Gothic" panose="020B0502020202020204" pitchFamily="34" charset="0"/>
                        </a:rPr>
                        <a:t>Visit/patient, mean (</a:t>
                      </a:r>
                      <a:r>
                        <a:rPr lang="en-US" sz="2400" b="0" dirty="0" err="1">
                          <a:effectLst/>
                          <a:latin typeface="Century Gothic" panose="020B0502020202020204" pitchFamily="34" charset="0"/>
                        </a:rPr>
                        <a:t>sd</a:t>
                      </a:r>
                      <a:r>
                        <a:rPr lang="en-US" sz="2400" b="0" dirty="0">
                          <a:effectLst/>
                          <a:latin typeface="Century Gothic" panose="020B0502020202020204" pitchFamily="34" charset="0"/>
                        </a:rPr>
                        <a:t>)</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3.7 (3.8)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2.7 (2.6)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extLst>
                  <a:ext uri="{0D108BD9-81ED-4DB2-BD59-A6C34878D82A}">
                    <a16:rowId xmlns:a16="http://schemas.microsoft.com/office/drawing/2014/main" val="3920595090"/>
                  </a:ext>
                </a:extLst>
              </a:tr>
              <a:tr h="404868">
                <a:tc>
                  <a:txBody>
                    <a:bodyPr/>
                    <a:lstStyle/>
                    <a:p>
                      <a:pPr marL="53975" marR="0" indent="0">
                        <a:lnSpc>
                          <a:spcPct val="100000"/>
                        </a:lnSpc>
                        <a:spcBef>
                          <a:spcPts val="0"/>
                        </a:spcBef>
                        <a:spcAft>
                          <a:spcPts val="0"/>
                        </a:spcAft>
                      </a:pPr>
                      <a:r>
                        <a:rPr lang="en-US" sz="2400" b="0" dirty="0">
                          <a:effectLst/>
                          <a:latin typeface="Century Gothic" panose="020B0502020202020204" pitchFamily="34" charset="0"/>
                        </a:rPr>
                        <a:t>Age, years, mean (</a:t>
                      </a:r>
                      <a:r>
                        <a:rPr lang="en-US" sz="2400" b="0" dirty="0" err="1">
                          <a:effectLst/>
                          <a:latin typeface="Century Gothic" panose="020B0502020202020204" pitchFamily="34" charset="0"/>
                        </a:rPr>
                        <a:t>sd</a:t>
                      </a:r>
                      <a:r>
                        <a:rPr lang="en-US" sz="2400" b="0" dirty="0">
                          <a:effectLst/>
                          <a:latin typeface="Century Gothic" panose="020B0502020202020204" pitchFamily="34" charset="0"/>
                        </a:rPr>
                        <a:t>)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49 (18)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50 (18)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extLst>
                  <a:ext uri="{0D108BD9-81ED-4DB2-BD59-A6C34878D82A}">
                    <a16:rowId xmlns:a16="http://schemas.microsoft.com/office/drawing/2014/main" val="2074096719"/>
                  </a:ext>
                </a:extLst>
              </a:tr>
              <a:tr h="404868">
                <a:tc>
                  <a:txBody>
                    <a:bodyPr/>
                    <a:lstStyle/>
                    <a:p>
                      <a:pPr marL="53975" marR="0" indent="0">
                        <a:lnSpc>
                          <a:spcPct val="100000"/>
                        </a:lnSpc>
                        <a:spcBef>
                          <a:spcPts val="0"/>
                        </a:spcBef>
                        <a:spcAft>
                          <a:spcPts val="0"/>
                        </a:spcAft>
                      </a:pPr>
                      <a:r>
                        <a:rPr lang="en-US" sz="2400" b="0" dirty="0">
                          <a:effectLst/>
                          <a:latin typeface="Century Gothic" panose="020B0502020202020204" pitchFamily="34" charset="0"/>
                        </a:rPr>
                        <a:t>Female (%)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58.5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59.3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extLst>
                  <a:ext uri="{0D108BD9-81ED-4DB2-BD59-A6C34878D82A}">
                    <a16:rowId xmlns:a16="http://schemas.microsoft.com/office/drawing/2014/main" val="4255895247"/>
                  </a:ext>
                </a:extLst>
              </a:tr>
            </a:tbl>
          </a:graphicData>
        </a:graphic>
      </p:graphicFrame>
      <p:sp>
        <p:nvSpPr>
          <p:cNvPr id="7" name="Oval 6">
            <a:extLst>
              <a:ext uri="{FF2B5EF4-FFF2-40B4-BE49-F238E27FC236}">
                <a16:creationId xmlns:a16="http://schemas.microsoft.com/office/drawing/2014/main" id="{2103B7E0-14FA-40FA-A006-053E6AA46432}"/>
              </a:ext>
            </a:extLst>
          </p:cNvPr>
          <p:cNvSpPr/>
          <p:nvPr/>
        </p:nvSpPr>
        <p:spPr>
          <a:xfrm>
            <a:off x="4909624" y="4374111"/>
            <a:ext cx="5269483" cy="649705"/>
          </a:xfrm>
          <a:prstGeom prst="ellipse">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11200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SPARC Trial: Sample</a:t>
            </a:r>
          </a:p>
        </p:txBody>
      </p:sp>
      <p:sp>
        <p:nvSpPr>
          <p:cNvPr id="5" name="Slide Number Placeholder 4"/>
          <p:cNvSpPr>
            <a:spLocks noGrp="1"/>
          </p:cNvSpPr>
          <p:nvPr>
            <p:ph type="sldNum" sz="quarter" idx="12"/>
          </p:nvPr>
        </p:nvSpPr>
        <p:spPr/>
        <p:txBody>
          <a:bodyPr/>
          <a:lstStyle/>
          <a:p>
            <a:fld id="{A0C21F26-985F-9D40-A811-D6DE90C3D8D1}" type="slidenum">
              <a:rPr lang="en-US" smtClean="0"/>
              <a:t>64</a:t>
            </a:fld>
            <a:endParaRPr lang="en-US"/>
          </a:p>
        </p:txBody>
      </p:sp>
      <p:graphicFrame>
        <p:nvGraphicFramePr>
          <p:cNvPr id="6" name="Table 5">
            <a:extLst>
              <a:ext uri="{FF2B5EF4-FFF2-40B4-BE49-F238E27FC236}">
                <a16:creationId xmlns:a16="http://schemas.microsoft.com/office/drawing/2014/main" id="{409F5625-1685-40CF-BF62-23053EDC7CA2}"/>
              </a:ext>
            </a:extLst>
          </p:cNvPr>
          <p:cNvGraphicFramePr>
            <a:graphicFrameLocks noGrp="1"/>
          </p:cNvGraphicFramePr>
          <p:nvPr/>
        </p:nvGraphicFramePr>
        <p:xfrm>
          <a:off x="2012894" y="2613148"/>
          <a:ext cx="7952740" cy="2630441"/>
        </p:xfrm>
        <a:graphic>
          <a:graphicData uri="http://schemas.openxmlformats.org/drawingml/2006/table">
            <a:tbl>
              <a:tblPr firstRow="1" firstCol="1" bandRow="1">
                <a:tableStyleId>{5C22544A-7EE6-4342-B048-85BDC9FD1C3A}</a:tableStyleId>
              </a:tblPr>
              <a:tblGrid>
                <a:gridCol w="3639353">
                  <a:extLst>
                    <a:ext uri="{9D8B030D-6E8A-4147-A177-3AD203B41FA5}">
                      <a16:colId xmlns:a16="http://schemas.microsoft.com/office/drawing/2014/main" val="4030704793"/>
                    </a:ext>
                  </a:extLst>
                </a:gridCol>
                <a:gridCol w="2059339">
                  <a:extLst>
                    <a:ext uri="{9D8B030D-6E8A-4147-A177-3AD203B41FA5}">
                      <a16:colId xmlns:a16="http://schemas.microsoft.com/office/drawing/2014/main" val="1122910765"/>
                    </a:ext>
                  </a:extLst>
                </a:gridCol>
                <a:gridCol w="2254048">
                  <a:extLst>
                    <a:ext uri="{9D8B030D-6E8A-4147-A177-3AD203B41FA5}">
                      <a16:colId xmlns:a16="http://schemas.microsoft.com/office/drawing/2014/main" val="712717010"/>
                    </a:ext>
                  </a:extLst>
                </a:gridCol>
              </a:tblGrid>
              <a:tr h="1010969">
                <a:tc>
                  <a:txBody>
                    <a:bodyPr/>
                    <a:lstStyle/>
                    <a:p>
                      <a:pPr marL="0" marR="0" algn="ctr">
                        <a:lnSpc>
                          <a:spcPct val="100000"/>
                        </a:lnSpc>
                        <a:spcBef>
                          <a:spcPts val="0"/>
                        </a:spcBef>
                        <a:spcAft>
                          <a:spcPts val="0"/>
                        </a:spcAft>
                      </a:pP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Usual Care</a:t>
                      </a: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Intervention</a:t>
                      </a:r>
                    </a:p>
                  </a:txBody>
                  <a:tcPr marL="4464" marR="4464" marT="4464" marB="4464" anchor="ctr"/>
                </a:tc>
                <a:extLst>
                  <a:ext uri="{0D108BD9-81ED-4DB2-BD59-A6C34878D82A}">
                    <a16:rowId xmlns:a16="http://schemas.microsoft.com/office/drawing/2014/main" val="1468989401"/>
                  </a:ext>
                </a:extLst>
              </a:tr>
              <a:tr h="404868">
                <a:tc>
                  <a:txBody>
                    <a:bodyPr/>
                    <a:lstStyle/>
                    <a:p>
                      <a:pPr marL="53975" marR="0" indent="0">
                        <a:lnSpc>
                          <a:spcPct val="100000"/>
                        </a:lnSpc>
                        <a:spcBef>
                          <a:spcPts val="0"/>
                        </a:spcBef>
                        <a:spcAft>
                          <a:spcPts val="0"/>
                        </a:spcAft>
                      </a:pPr>
                      <a:r>
                        <a:rPr lang="en-US" sz="2400" b="0" dirty="0">
                          <a:effectLst/>
                          <a:latin typeface="Century Gothic" panose="020B0502020202020204" pitchFamily="34" charset="0"/>
                        </a:rPr>
                        <a:t>Number of patients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255,801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228,270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extLst>
                  <a:ext uri="{0D108BD9-81ED-4DB2-BD59-A6C34878D82A}">
                    <a16:rowId xmlns:a16="http://schemas.microsoft.com/office/drawing/2014/main" val="2965937352"/>
                  </a:ext>
                </a:extLst>
              </a:tr>
              <a:tr h="404868">
                <a:tc>
                  <a:txBody>
                    <a:bodyPr/>
                    <a:lstStyle/>
                    <a:p>
                      <a:pPr marL="53975" marR="0" indent="0">
                        <a:lnSpc>
                          <a:spcPct val="100000"/>
                        </a:lnSpc>
                        <a:spcBef>
                          <a:spcPts val="0"/>
                        </a:spcBef>
                        <a:spcAft>
                          <a:spcPts val="0"/>
                        </a:spcAft>
                      </a:pPr>
                      <a:r>
                        <a:rPr lang="en-US" sz="2400" b="0" dirty="0">
                          <a:effectLst/>
                          <a:latin typeface="Century Gothic" panose="020B0502020202020204" pitchFamily="34" charset="0"/>
                        </a:rPr>
                        <a:t>Visit/patient, mean (</a:t>
                      </a:r>
                      <a:r>
                        <a:rPr lang="en-US" sz="2400" b="0" dirty="0" err="1">
                          <a:effectLst/>
                          <a:latin typeface="Century Gothic" panose="020B0502020202020204" pitchFamily="34" charset="0"/>
                        </a:rPr>
                        <a:t>sd</a:t>
                      </a:r>
                      <a:r>
                        <a:rPr lang="en-US" sz="2400" b="0" dirty="0">
                          <a:effectLst/>
                          <a:latin typeface="Century Gothic" panose="020B0502020202020204" pitchFamily="34" charset="0"/>
                        </a:rPr>
                        <a:t>)</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3.7 (3.8)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2.7 (2.6)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extLst>
                  <a:ext uri="{0D108BD9-81ED-4DB2-BD59-A6C34878D82A}">
                    <a16:rowId xmlns:a16="http://schemas.microsoft.com/office/drawing/2014/main" val="3920595090"/>
                  </a:ext>
                </a:extLst>
              </a:tr>
              <a:tr h="404868">
                <a:tc>
                  <a:txBody>
                    <a:bodyPr/>
                    <a:lstStyle/>
                    <a:p>
                      <a:pPr marL="53975" marR="0" indent="0">
                        <a:lnSpc>
                          <a:spcPct val="100000"/>
                        </a:lnSpc>
                        <a:spcBef>
                          <a:spcPts val="0"/>
                        </a:spcBef>
                        <a:spcAft>
                          <a:spcPts val="0"/>
                        </a:spcAft>
                      </a:pPr>
                      <a:r>
                        <a:rPr lang="en-US" sz="2400" b="0" dirty="0">
                          <a:effectLst/>
                          <a:latin typeface="Century Gothic" panose="020B0502020202020204" pitchFamily="34" charset="0"/>
                        </a:rPr>
                        <a:t>Age, years, mean (</a:t>
                      </a:r>
                      <a:r>
                        <a:rPr lang="en-US" sz="2400" b="0" dirty="0" err="1">
                          <a:effectLst/>
                          <a:latin typeface="Century Gothic" panose="020B0502020202020204" pitchFamily="34" charset="0"/>
                        </a:rPr>
                        <a:t>sd</a:t>
                      </a:r>
                      <a:r>
                        <a:rPr lang="en-US" sz="2400" b="0" dirty="0">
                          <a:effectLst/>
                          <a:latin typeface="Century Gothic" panose="020B0502020202020204" pitchFamily="34" charset="0"/>
                        </a:rPr>
                        <a:t>)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49 (18)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50 (18)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extLst>
                  <a:ext uri="{0D108BD9-81ED-4DB2-BD59-A6C34878D82A}">
                    <a16:rowId xmlns:a16="http://schemas.microsoft.com/office/drawing/2014/main" val="2074096719"/>
                  </a:ext>
                </a:extLst>
              </a:tr>
              <a:tr h="404868">
                <a:tc>
                  <a:txBody>
                    <a:bodyPr/>
                    <a:lstStyle/>
                    <a:p>
                      <a:pPr marL="53975" marR="0" indent="0">
                        <a:lnSpc>
                          <a:spcPct val="100000"/>
                        </a:lnSpc>
                        <a:spcBef>
                          <a:spcPts val="0"/>
                        </a:spcBef>
                        <a:spcAft>
                          <a:spcPts val="0"/>
                        </a:spcAft>
                      </a:pPr>
                      <a:r>
                        <a:rPr lang="en-US" sz="2400" b="0" dirty="0">
                          <a:effectLst/>
                          <a:latin typeface="Century Gothic" panose="020B0502020202020204" pitchFamily="34" charset="0"/>
                        </a:rPr>
                        <a:t>Female (%)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58.5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59.3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extLst>
                  <a:ext uri="{0D108BD9-81ED-4DB2-BD59-A6C34878D82A}">
                    <a16:rowId xmlns:a16="http://schemas.microsoft.com/office/drawing/2014/main" val="4255895247"/>
                  </a:ext>
                </a:extLst>
              </a:tr>
            </a:tbl>
          </a:graphicData>
        </a:graphic>
      </p:graphicFrame>
      <p:sp>
        <p:nvSpPr>
          <p:cNvPr id="7" name="Oval 6">
            <a:extLst>
              <a:ext uri="{FF2B5EF4-FFF2-40B4-BE49-F238E27FC236}">
                <a16:creationId xmlns:a16="http://schemas.microsoft.com/office/drawing/2014/main" id="{2103B7E0-14FA-40FA-A006-053E6AA46432}"/>
              </a:ext>
            </a:extLst>
          </p:cNvPr>
          <p:cNvSpPr/>
          <p:nvPr/>
        </p:nvSpPr>
        <p:spPr>
          <a:xfrm>
            <a:off x="4909624" y="4698964"/>
            <a:ext cx="5269483" cy="649705"/>
          </a:xfrm>
          <a:prstGeom prst="ellipse">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822109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SPARC Trial: Sample</a:t>
            </a:r>
          </a:p>
        </p:txBody>
      </p:sp>
      <p:sp>
        <p:nvSpPr>
          <p:cNvPr id="5" name="Slide Number Placeholder 4"/>
          <p:cNvSpPr>
            <a:spLocks noGrp="1"/>
          </p:cNvSpPr>
          <p:nvPr>
            <p:ph type="sldNum" sz="quarter" idx="12"/>
          </p:nvPr>
        </p:nvSpPr>
        <p:spPr/>
        <p:txBody>
          <a:bodyPr/>
          <a:lstStyle/>
          <a:p>
            <a:fld id="{A0C21F26-985F-9D40-A811-D6DE90C3D8D1}" type="slidenum">
              <a:rPr lang="en-US" smtClean="0"/>
              <a:t>65</a:t>
            </a:fld>
            <a:endParaRPr lang="en-US"/>
          </a:p>
        </p:txBody>
      </p:sp>
      <p:graphicFrame>
        <p:nvGraphicFramePr>
          <p:cNvPr id="6" name="Table 5">
            <a:extLst>
              <a:ext uri="{FF2B5EF4-FFF2-40B4-BE49-F238E27FC236}">
                <a16:creationId xmlns:a16="http://schemas.microsoft.com/office/drawing/2014/main" id="{409F5625-1685-40CF-BF62-23053EDC7CA2}"/>
              </a:ext>
            </a:extLst>
          </p:cNvPr>
          <p:cNvGraphicFramePr>
            <a:graphicFrameLocks noGrp="1"/>
          </p:cNvGraphicFramePr>
          <p:nvPr/>
        </p:nvGraphicFramePr>
        <p:xfrm>
          <a:off x="2052651" y="1338471"/>
          <a:ext cx="8150128" cy="5059649"/>
        </p:xfrm>
        <a:graphic>
          <a:graphicData uri="http://schemas.openxmlformats.org/drawingml/2006/table">
            <a:tbl>
              <a:tblPr firstRow="1" firstCol="1" bandRow="1">
                <a:tableStyleId>{5C22544A-7EE6-4342-B048-85BDC9FD1C3A}</a:tableStyleId>
              </a:tblPr>
              <a:tblGrid>
                <a:gridCol w="3144991">
                  <a:extLst>
                    <a:ext uri="{9D8B030D-6E8A-4147-A177-3AD203B41FA5}">
                      <a16:colId xmlns:a16="http://schemas.microsoft.com/office/drawing/2014/main" val="4030704793"/>
                    </a:ext>
                  </a:extLst>
                </a:gridCol>
                <a:gridCol w="2582779">
                  <a:extLst>
                    <a:ext uri="{9D8B030D-6E8A-4147-A177-3AD203B41FA5}">
                      <a16:colId xmlns:a16="http://schemas.microsoft.com/office/drawing/2014/main" val="1122910765"/>
                    </a:ext>
                  </a:extLst>
                </a:gridCol>
                <a:gridCol w="2422358">
                  <a:extLst>
                    <a:ext uri="{9D8B030D-6E8A-4147-A177-3AD203B41FA5}">
                      <a16:colId xmlns:a16="http://schemas.microsoft.com/office/drawing/2014/main" val="712717010"/>
                    </a:ext>
                  </a:extLst>
                </a:gridCol>
              </a:tblGrid>
              <a:tr h="1010969">
                <a:tc>
                  <a:txBody>
                    <a:bodyPr/>
                    <a:lstStyle/>
                    <a:p>
                      <a:pPr marL="0" marR="0" algn="ctr">
                        <a:lnSpc>
                          <a:spcPct val="100000"/>
                        </a:lnSpc>
                        <a:spcBef>
                          <a:spcPts val="0"/>
                        </a:spcBef>
                        <a:spcAft>
                          <a:spcPts val="0"/>
                        </a:spcAft>
                      </a:pP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Usual Care</a:t>
                      </a: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Intervention</a:t>
                      </a:r>
                    </a:p>
                  </a:txBody>
                  <a:tcPr marL="4464" marR="4464" marT="4464" marB="4464" anchor="ctr"/>
                </a:tc>
                <a:extLst>
                  <a:ext uri="{0D108BD9-81ED-4DB2-BD59-A6C34878D82A}">
                    <a16:rowId xmlns:a16="http://schemas.microsoft.com/office/drawing/2014/main" val="1468989401"/>
                  </a:ext>
                </a:extLst>
              </a:tr>
              <a:tr h="404868">
                <a:tc>
                  <a:txBody>
                    <a:bodyPr/>
                    <a:lstStyle/>
                    <a:p>
                      <a:pPr marL="63500" marR="0" indent="0">
                        <a:lnSpc>
                          <a:spcPct val="100000"/>
                        </a:lnSpc>
                        <a:spcBef>
                          <a:spcPts val="0"/>
                        </a:spcBef>
                        <a:spcAft>
                          <a:spcPts val="0"/>
                        </a:spcAft>
                      </a:pPr>
                      <a:r>
                        <a:rPr lang="en-US" sz="2400" b="0" dirty="0">
                          <a:effectLst/>
                          <a:latin typeface="Century Gothic" panose="020B0502020202020204" pitchFamily="34" charset="0"/>
                          <a:ea typeface="Calibri" panose="020F0502020204030204" pitchFamily="34" charset="0"/>
                          <a:cs typeface="Calibri" panose="020F0502020204030204" pitchFamily="34" charset="0"/>
                        </a:rPr>
                        <a:t>Hispanic</a:t>
                      </a:r>
                    </a:p>
                  </a:txBody>
                  <a:tcPr marL="4464" marR="4464" marT="4464" marB="4464" anchor="ctr"/>
                </a:tc>
                <a:tc>
                  <a:txBody>
                    <a:bodyPr/>
                    <a:lstStyle/>
                    <a:p>
                      <a:pPr marL="0" marR="0" algn="ctr" defTabSz="432465" rtl="0" eaLnBrk="1" latinLnBrk="0" hangingPunct="1">
                        <a:lnSpc>
                          <a:spcPct val="100000"/>
                        </a:lnSpc>
                        <a:spcBef>
                          <a:spcPts val="0"/>
                        </a:spcBef>
                        <a:spcAft>
                          <a:spcPts val="0"/>
                        </a:spcAft>
                      </a:pPr>
                      <a:r>
                        <a:rPr lang="en-US" sz="2400" b="0" kern="1200" dirty="0">
                          <a:solidFill>
                            <a:schemeClr val="dk1"/>
                          </a:solidFill>
                          <a:effectLst/>
                          <a:latin typeface="Century Gothic" panose="020B0502020202020204" pitchFamily="34" charset="0"/>
                          <a:ea typeface="+mn-ea"/>
                          <a:cs typeface="+mn-cs"/>
                        </a:rPr>
                        <a:t>5.9 </a:t>
                      </a:r>
                    </a:p>
                  </a:txBody>
                  <a:tcPr marL="4464" marR="4464" marT="4464" marB="4464" anchor="ctr"/>
                </a:tc>
                <a:tc>
                  <a:txBody>
                    <a:bodyPr/>
                    <a:lstStyle/>
                    <a:p>
                      <a:pPr marL="0" marR="0" algn="ctr" defTabSz="432465" rtl="0" eaLnBrk="1" latinLnBrk="0" hangingPunct="1">
                        <a:lnSpc>
                          <a:spcPct val="100000"/>
                        </a:lnSpc>
                        <a:spcBef>
                          <a:spcPts val="0"/>
                        </a:spcBef>
                        <a:spcAft>
                          <a:spcPts val="0"/>
                        </a:spcAft>
                      </a:pPr>
                      <a:r>
                        <a:rPr lang="en-US" sz="2400" b="0" kern="1200" dirty="0">
                          <a:solidFill>
                            <a:schemeClr val="dk1"/>
                          </a:solidFill>
                          <a:effectLst/>
                          <a:latin typeface="Century Gothic" panose="020B0502020202020204" pitchFamily="34" charset="0"/>
                          <a:ea typeface="+mn-ea"/>
                          <a:cs typeface="+mn-cs"/>
                        </a:rPr>
                        <a:t>5.9 </a:t>
                      </a:r>
                    </a:p>
                  </a:txBody>
                  <a:tcPr marL="4464" marR="4464" marT="4464" marB="4464" anchor="ctr"/>
                </a:tc>
                <a:extLst>
                  <a:ext uri="{0D108BD9-81ED-4DB2-BD59-A6C34878D82A}">
                    <a16:rowId xmlns:a16="http://schemas.microsoft.com/office/drawing/2014/main" val="862808361"/>
                  </a:ext>
                </a:extLst>
              </a:tr>
              <a:tr h="404868">
                <a:tc>
                  <a:txBody>
                    <a:bodyPr/>
                    <a:lstStyle/>
                    <a:p>
                      <a:pPr marL="63500" marR="0" lvl="0" indent="0" algn="l" defTabSz="432465" rtl="0" eaLnBrk="1" fontAlgn="auto" latinLnBrk="0" hangingPunct="1">
                        <a:lnSpc>
                          <a:spcPct val="100000"/>
                        </a:lnSpc>
                        <a:spcBef>
                          <a:spcPts val="0"/>
                        </a:spcBef>
                        <a:spcAft>
                          <a:spcPts val="0"/>
                        </a:spcAft>
                        <a:buClrTx/>
                        <a:buSzTx/>
                        <a:buFontTx/>
                        <a:buNone/>
                        <a:tabLst/>
                        <a:defRPr/>
                      </a:pPr>
                      <a:r>
                        <a:rPr lang="en-US" sz="2400" b="0" dirty="0">
                          <a:effectLst/>
                          <a:latin typeface="Century Gothic" panose="020B0502020202020204" pitchFamily="34" charset="0"/>
                        </a:rPr>
                        <a:t>Race (%)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extLst>
                  <a:ext uri="{0D108BD9-81ED-4DB2-BD59-A6C34878D82A}">
                    <a16:rowId xmlns:a16="http://schemas.microsoft.com/office/drawing/2014/main" val="1214706758"/>
                  </a:ext>
                </a:extLst>
              </a:tr>
              <a:tr h="404868">
                <a:tc>
                  <a:txBody>
                    <a:bodyPr/>
                    <a:lstStyle/>
                    <a:p>
                      <a:pPr marL="0" marR="0">
                        <a:lnSpc>
                          <a:spcPct val="100000"/>
                        </a:lnSpc>
                        <a:spcBef>
                          <a:spcPts val="0"/>
                        </a:spcBef>
                        <a:spcAft>
                          <a:spcPts val="0"/>
                        </a:spcAft>
                      </a:pPr>
                      <a:r>
                        <a:rPr lang="en-US" sz="2400" b="0" dirty="0">
                          <a:effectLst/>
                          <a:latin typeface="Century Gothic" panose="020B0502020202020204" pitchFamily="34" charset="0"/>
                        </a:rPr>
                        <a:t>   Asian</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9.7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10.9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extLst>
                  <a:ext uri="{0D108BD9-81ED-4DB2-BD59-A6C34878D82A}">
                    <a16:rowId xmlns:a16="http://schemas.microsoft.com/office/drawing/2014/main" val="3899648170"/>
                  </a:ext>
                </a:extLst>
              </a:tr>
              <a:tr h="404868">
                <a:tc>
                  <a:txBody>
                    <a:bodyPr/>
                    <a:lstStyle/>
                    <a:p>
                      <a:pPr marL="465138" marR="0" indent="-288925">
                        <a:lnSpc>
                          <a:spcPct val="100000"/>
                        </a:lnSpc>
                        <a:spcBef>
                          <a:spcPts val="0"/>
                        </a:spcBef>
                        <a:spcAft>
                          <a:spcPts val="0"/>
                        </a:spcAft>
                      </a:pPr>
                      <a:r>
                        <a:rPr lang="en-US" sz="2400" b="0" dirty="0">
                          <a:effectLst/>
                          <a:latin typeface="Century Gothic" panose="020B0502020202020204" pitchFamily="34" charset="0"/>
                        </a:rPr>
                        <a:t> Black/AA</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5.7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5.5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extLst>
                  <a:ext uri="{0D108BD9-81ED-4DB2-BD59-A6C34878D82A}">
                    <a16:rowId xmlns:a16="http://schemas.microsoft.com/office/drawing/2014/main" val="3878298426"/>
                  </a:ext>
                </a:extLst>
              </a:tr>
              <a:tr h="404868">
                <a:tc>
                  <a:txBody>
                    <a:bodyPr/>
                    <a:lstStyle/>
                    <a:p>
                      <a:pPr marL="0" marR="0">
                        <a:lnSpc>
                          <a:spcPct val="100000"/>
                        </a:lnSpc>
                        <a:spcBef>
                          <a:spcPts val="0"/>
                        </a:spcBef>
                        <a:spcAft>
                          <a:spcPts val="0"/>
                        </a:spcAft>
                      </a:pPr>
                      <a:r>
                        <a:rPr lang="en-US" sz="2400" b="0" dirty="0">
                          <a:effectLst/>
                          <a:latin typeface="Century Gothic" panose="020B0502020202020204" pitchFamily="34" charset="0"/>
                        </a:rPr>
                        <a:t>   Hawaiian/Pacific I.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1.1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1.0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extLst>
                  <a:ext uri="{0D108BD9-81ED-4DB2-BD59-A6C34878D82A}">
                    <a16:rowId xmlns:a16="http://schemas.microsoft.com/office/drawing/2014/main" val="3351094574"/>
                  </a:ext>
                </a:extLst>
              </a:tr>
              <a:tr h="404868">
                <a:tc>
                  <a:txBody>
                    <a:bodyPr/>
                    <a:lstStyle/>
                    <a:p>
                      <a:pPr marL="0" marR="0">
                        <a:lnSpc>
                          <a:spcPct val="100000"/>
                        </a:lnSpc>
                        <a:spcBef>
                          <a:spcPts val="0"/>
                        </a:spcBef>
                        <a:spcAft>
                          <a:spcPts val="0"/>
                        </a:spcAft>
                      </a:pPr>
                      <a:r>
                        <a:rPr lang="en-US" sz="2400" b="0" dirty="0">
                          <a:effectLst/>
                          <a:latin typeface="Century Gothic" panose="020B0502020202020204" pitchFamily="34" charset="0"/>
                        </a:rPr>
                        <a:t>   Native American</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0.8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0.7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extLst>
                  <a:ext uri="{0D108BD9-81ED-4DB2-BD59-A6C34878D82A}">
                    <a16:rowId xmlns:a16="http://schemas.microsoft.com/office/drawing/2014/main" val="3262595149"/>
                  </a:ext>
                </a:extLst>
              </a:tr>
              <a:tr h="404868">
                <a:tc>
                  <a:txBody>
                    <a:bodyPr/>
                    <a:lstStyle/>
                    <a:p>
                      <a:pPr marL="0" marR="0">
                        <a:lnSpc>
                          <a:spcPct val="100000"/>
                        </a:lnSpc>
                        <a:spcBef>
                          <a:spcPts val="0"/>
                        </a:spcBef>
                        <a:spcAft>
                          <a:spcPts val="0"/>
                        </a:spcAft>
                      </a:pPr>
                      <a:r>
                        <a:rPr lang="en-US" sz="2400" b="0" dirty="0">
                          <a:effectLst/>
                          <a:latin typeface="Century Gothic" panose="020B0502020202020204" pitchFamily="34" charset="0"/>
                        </a:rPr>
                        <a:t>   Multiple</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3.1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3.0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extLst>
                  <a:ext uri="{0D108BD9-81ED-4DB2-BD59-A6C34878D82A}">
                    <a16:rowId xmlns:a16="http://schemas.microsoft.com/office/drawing/2014/main" val="1638066408"/>
                  </a:ext>
                </a:extLst>
              </a:tr>
              <a:tr h="404868">
                <a:tc>
                  <a:txBody>
                    <a:bodyPr/>
                    <a:lstStyle/>
                    <a:p>
                      <a:pPr marL="0" marR="0">
                        <a:lnSpc>
                          <a:spcPct val="100000"/>
                        </a:lnSpc>
                        <a:spcBef>
                          <a:spcPts val="0"/>
                        </a:spcBef>
                        <a:spcAft>
                          <a:spcPts val="0"/>
                        </a:spcAft>
                      </a:pPr>
                      <a:r>
                        <a:rPr lang="en-US" sz="2400" b="0" dirty="0">
                          <a:effectLst/>
                          <a:latin typeface="Century Gothic" panose="020B0502020202020204" pitchFamily="34" charset="0"/>
                        </a:rPr>
                        <a:t>   Other</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3.6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3.8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extLst>
                  <a:ext uri="{0D108BD9-81ED-4DB2-BD59-A6C34878D82A}">
                    <a16:rowId xmlns:a16="http://schemas.microsoft.com/office/drawing/2014/main" val="1575607865"/>
                  </a:ext>
                </a:extLst>
              </a:tr>
              <a:tr h="404868">
                <a:tc>
                  <a:txBody>
                    <a:bodyPr/>
                    <a:lstStyle/>
                    <a:p>
                      <a:pPr marL="0" marR="0">
                        <a:lnSpc>
                          <a:spcPct val="100000"/>
                        </a:lnSpc>
                        <a:spcBef>
                          <a:spcPts val="0"/>
                        </a:spcBef>
                        <a:spcAft>
                          <a:spcPts val="0"/>
                        </a:spcAft>
                      </a:pPr>
                      <a:r>
                        <a:rPr lang="en-US" sz="2400" b="0" dirty="0">
                          <a:effectLst/>
                          <a:latin typeface="Century Gothic" panose="020B0502020202020204" pitchFamily="34" charset="0"/>
                        </a:rPr>
                        <a:t>   Unknown</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3.8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4.7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extLst>
                  <a:ext uri="{0D108BD9-81ED-4DB2-BD59-A6C34878D82A}">
                    <a16:rowId xmlns:a16="http://schemas.microsoft.com/office/drawing/2014/main" val="4248626669"/>
                  </a:ext>
                </a:extLst>
              </a:tr>
              <a:tr h="404868">
                <a:tc>
                  <a:txBody>
                    <a:bodyPr/>
                    <a:lstStyle/>
                    <a:p>
                      <a:pPr marL="0" marR="0">
                        <a:lnSpc>
                          <a:spcPct val="100000"/>
                        </a:lnSpc>
                        <a:spcBef>
                          <a:spcPts val="0"/>
                        </a:spcBef>
                        <a:spcAft>
                          <a:spcPts val="0"/>
                        </a:spcAft>
                      </a:pPr>
                      <a:r>
                        <a:rPr lang="en-US" sz="2400" b="0" dirty="0">
                          <a:effectLst/>
                          <a:latin typeface="Century Gothic" panose="020B0502020202020204" pitchFamily="34" charset="0"/>
                        </a:rPr>
                        <a:t>   White</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72.2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70.4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extLst>
                  <a:ext uri="{0D108BD9-81ED-4DB2-BD59-A6C34878D82A}">
                    <a16:rowId xmlns:a16="http://schemas.microsoft.com/office/drawing/2014/main" val="2700033848"/>
                  </a:ext>
                </a:extLst>
              </a:tr>
            </a:tbl>
          </a:graphicData>
        </a:graphic>
      </p:graphicFrame>
    </p:spTree>
    <p:extLst>
      <p:ext uri="{BB962C8B-B14F-4D97-AF65-F5344CB8AC3E}">
        <p14:creationId xmlns:p14="http://schemas.microsoft.com/office/powerpoint/2010/main" val="28666661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SPARC Trial: Sample</a:t>
            </a:r>
          </a:p>
        </p:txBody>
      </p:sp>
      <p:sp>
        <p:nvSpPr>
          <p:cNvPr id="5" name="Slide Number Placeholder 4"/>
          <p:cNvSpPr>
            <a:spLocks noGrp="1"/>
          </p:cNvSpPr>
          <p:nvPr>
            <p:ph type="sldNum" sz="quarter" idx="12"/>
          </p:nvPr>
        </p:nvSpPr>
        <p:spPr/>
        <p:txBody>
          <a:bodyPr/>
          <a:lstStyle/>
          <a:p>
            <a:fld id="{A0C21F26-985F-9D40-A811-D6DE90C3D8D1}" type="slidenum">
              <a:rPr lang="en-US" smtClean="0"/>
              <a:t>66</a:t>
            </a:fld>
            <a:endParaRPr lang="en-US"/>
          </a:p>
        </p:txBody>
      </p:sp>
      <p:graphicFrame>
        <p:nvGraphicFramePr>
          <p:cNvPr id="6" name="Table 5">
            <a:extLst>
              <a:ext uri="{FF2B5EF4-FFF2-40B4-BE49-F238E27FC236}">
                <a16:creationId xmlns:a16="http://schemas.microsoft.com/office/drawing/2014/main" id="{409F5625-1685-40CF-BF62-23053EDC7CA2}"/>
              </a:ext>
            </a:extLst>
          </p:cNvPr>
          <p:cNvGraphicFramePr>
            <a:graphicFrameLocks noGrp="1"/>
          </p:cNvGraphicFramePr>
          <p:nvPr/>
        </p:nvGraphicFramePr>
        <p:xfrm>
          <a:off x="2052651" y="1338471"/>
          <a:ext cx="8150128" cy="5059649"/>
        </p:xfrm>
        <a:graphic>
          <a:graphicData uri="http://schemas.openxmlformats.org/drawingml/2006/table">
            <a:tbl>
              <a:tblPr firstRow="1" firstCol="1" bandRow="1">
                <a:tableStyleId>{5C22544A-7EE6-4342-B048-85BDC9FD1C3A}</a:tableStyleId>
              </a:tblPr>
              <a:tblGrid>
                <a:gridCol w="3144991">
                  <a:extLst>
                    <a:ext uri="{9D8B030D-6E8A-4147-A177-3AD203B41FA5}">
                      <a16:colId xmlns:a16="http://schemas.microsoft.com/office/drawing/2014/main" val="4030704793"/>
                    </a:ext>
                  </a:extLst>
                </a:gridCol>
                <a:gridCol w="2582779">
                  <a:extLst>
                    <a:ext uri="{9D8B030D-6E8A-4147-A177-3AD203B41FA5}">
                      <a16:colId xmlns:a16="http://schemas.microsoft.com/office/drawing/2014/main" val="1122910765"/>
                    </a:ext>
                  </a:extLst>
                </a:gridCol>
                <a:gridCol w="2422358">
                  <a:extLst>
                    <a:ext uri="{9D8B030D-6E8A-4147-A177-3AD203B41FA5}">
                      <a16:colId xmlns:a16="http://schemas.microsoft.com/office/drawing/2014/main" val="712717010"/>
                    </a:ext>
                  </a:extLst>
                </a:gridCol>
              </a:tblGrid>
              <a:tr h="1010969">
                <a:tc>
                  <a:txBody>
                    <a:bodyPr/>
                    <a:lstStyle/>
                    <a:p>
                      <a:pPr marL="0" marR="0" algn="ctr">
                        <a:lnSpc>
                          <a:spcPct val="100000"/>
                        </a:lnSpc>
                        <a:spcBef>
                          <a:spcPts val="0"/>
                        </a:spcBef>
                        <a:spcAft>
                          <a:spcPts val="0"/>
                        </a:spcAft>
                      </a:pP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Usual Care</a:t>
                      </a: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Intervention</a:t>
                      </a:r>
                    </a:p>
                  </a:txBody>
                  <a:tcPr marL="4464" marR="4464" marT="4464" marB="4464" anchor="ctr"/>
                </a:tc>
                <a:extLst>
                  <a:ext uri="{0D108BD9-81ED-4DB2-BD59-A6C34878D82A}">
                    <a16:rowId xmlns:a16="http://schemas.microsoft.com/office/drawing/2014/main" val="1468989401"/>
                  </a:ext>
                </a:extLst>
              </a:tr>
              <a:tr h="404868">
                <a:tc>
                  <a:txBody>
                    <a:bodyPr/>
                    <a:lstStyle/>
                    <a:p>
                      <a:pPr marL="63500" marR="0" indent="0">
                        <a:lnSpc>
                          <a:spcPct val="100000"/>
                        </a:lnSpc>
                        <a:spcBef>
                          <a:spcPts val="0"/>
                        </a:spcBef>
                        <a:spcAft>
                          <a:spcPts val="0"/>
                        </a:spcAft>
                      </a:pPr>
                      <a:r>
                        <a:rPr lang="en-US" sz="2400" b="0" dirty="0">
                          <a:effectLst/>
                          <a:latin typeface="Century Gothic" panose="020B0502020202020204" pitchFamily="34" charset="0"/>
                          <a:ea typeface="Calibri" panose="020F0502020204030204" pitchFamily="34" charset="0"/>
                          <a:cs typeface="Calibri" panose="020F0502020204030204" pitchFamily="34" charset="0"/>
                        </a:rPr>
                        <a:t>Hispanic</a:t>
                      </a:r>
                    </a:p>
                  </a:txBody>
                  <a:tcPr marL="4464" marR="4464" marT="4464" marB="4464" anchor="ctr"/>
                </a:tc>
                <a:tc>
                  <a:txBody>
                    <a:bodyPr/>
                    <a:lstStyle/>
                    <a:p>
                      <a:pPr marL="0" marR="0" algn="ctr" defTabSz="432465" rtl="0" eaLnBrk="1" latinLnBrk="0" hangingPunct="1">
                        <a:lnSpc>
                          <a:spcPct val="100000"/>
                        </a:lnSpc>
                        <a:spcBef>
                          <a:spcPts val="0"/>
                        </a:spcBef>
                        <a:spcAft>
                          <a:spcPts val="0"/>
                        </a:spcAft>
                      </a:pPr>
                      <a:r>
                        <a:rPr lang="en-US" sz="2400" b="0" kern="1200" dirty="0">
                          <a:solidFill>
                            <a:schemeClr val="dk1"/>
                          </a:solidFill>
                          <a:effectLst/>
                          <a:latin typeface="Century Gothic" panose="020B0502020202020204" pitchFamily="34" charset="0"/>
                          <a:ea typeface="+mn-ea"/>
                          <a:cs typeface="+mn-cs"/>
                        </a:rPr>
                        <a:t>5.9 </a:t>
                      </a:r>
                    </a:p>
                  </a:txBody>
                  <a:tcPr marL="4464" marR="4464" marT="4464" marB="4464" anchor="ctr"/>
                </a:tc>
                <a:tc>
                  <a:txBody>
                    <a:bodyPr/>
                    <a:lstStyle/>
                    <a:p>
                      <a:pPr marL="0" marR="0" algn="ctr" defTabSz="432465" rtl="0" eaLnBrk="1" latinLnBrk="0" hangingPunct="1">
                        <a:lnSpc>
                          <a:spcPct val="100000"/>
                        </a:lnSpc>
                        <a:spcBef>
                          <a:spcPts val="0"/>
                        </a:spcBef>
                        <a:spcAft>
                          <a:spcPts val="0"/>
                        </a:spcAft>
                      </a:pPr>
                      <a:r>
                        <a:rPr lang="en-US" sz="2400" b="0" kern="1200" dirty="0">
                          <a:solidFill>
                            <a:schemeClr val="dk1"/>
                          </a:solidFill>
                          <a:effectLst/>
                          <a:latin typeface="Century Gothic" panose="020B0502020202020204" pitchFamily="34" charset="0"/>
                          <a:ea typeface="+mn-ea"/>
                          <a:cs typeface="+mn-cs"/>
                        </a:rPr>
                        <a:t>5.9 </a:t>
                      </a:r>
                    </a:p>
                  </a:txBody>
                  <a:tcPr marL="4464" marR="4464" marT="4464" marB="4464" anchor="ctr"/>
                </a:tc>
                <a:extLst>
                  <a:ext uri="{0D108BD9-81ED-4DB2-BD59-A6C34878D82A}">
                    <a16:rowId xmlns:a16="http://schemas.microsoft.com/office/drawing/2014/main" val="862808361"/>
                  </a:ext>
                </a:extLst>
              </a:tr>
              <a:tr h="404868">
                <a:tc>
                  <a:txBody>
                    <a:bodyPr/>
                    <a:lstStyle/>
                    <a:p>
                      <a:pPr marL="63500" marR="0" lvl="0" indent="0" algn="l" defTabSz="432465" rtl="0" eaLnBrk="1" fontAlgn="auto" latinLnBrk="0" hangingPunct="1">
                        <a:lnSpc>
                          <a:spcPct val="100000"/>
                        </a:lnSpc>
                        <a:spcBef>
                          <a:spcPts val="0"/>
                        </a:spcBef>
                        <a:spcAft>
                          <a:spcPts val="0"/>
                        </a:spcAft>
                        <a:buClrTx/>
                        <a:buSzTx/>
                        <a:buFontTx/>
                        <a:buNone/>
                        <a:tabLst/>
                        <a:defRPr/>
                      </a:pPr>
                      <a:r>
                        <a:rPr lang="en-US" sz="2400" b="0" dirty="0">
                          <a:effectLst/>
                          <a:latin typeface="Century Gothic" panose="020B0502020202020204" pitchFamily="34" charset="0"/>
                        </a:rPr>
                        <a:t>Race (%)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extLst>
                  <a:ext uri="{0D108BD9-81ED-4DB2-BD59-A6C34878D82A}">
                    <a16:rowId xmlns:a16="http://schemas.microsoft.com/office/drawing/2014/main" val="1214706758"/>
                  </a:ext>
                </a:extLst>
              </a:tr>
              <a:tr h="404868">
                <a:tc>
                  <a:txBody>
                    <a:bodyPr/>
                    <a:lstStyle/>
                    <a:p>
                      <a:pPr marL="0" marR="0">
                        <a:lnSpc>
                          <a:spcPct val="100000"/>
                        </a:lnSpc>
                        <a:spcBef>
                          <a:spcPts val="0"/>
                        </a:spcBef>
                        <a:spcAft>
                          <a:spcPts val="0"/>
                        </a:spcAft>
                      </a:pPr>
                      <a:r>
                        <a:rPr lang="en-US" sz="2400" b="0" dirty="0">
                          <a:effectLst/>
                          <a:latin typeface="Century Gothic" panose="020B0502020202020204" pitchFamily="34" charset="0"/>
                        </a:rPr>
                        <a:t>   Asian</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9.7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10.9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extLst>
                  <a:ext uri="{0D108BD9-81ED-4DB2-BD59-A6C34878D82A}">
                    <a16:rowId xmlns:a16="http://schemas.microsoft.com/office/drawing/2014/main" val="3899648170"/>
                  </a:ext>
                </a:extLst>
              </a:tr>
              <a:tr h="404868">
                <a:tc>
                  <a:txBody>
                    <a:bodyPr/>
                    <a:lstStyle/>
                    <a:p>
                      <a:pPr marL="465138" marR="0" indent="-288925">
                        <a:lnSpc>
                          <a:spcPct val="100000"/>
                        </a:lnSpc>
                        <a:spcBef>
                          <a:spcPts val="0"/>
                        </a:spcBef>
                        <a:spcAft>
                          <a:spcPts val="0"/>
                        </a:spcAft>
                      </a:pPr>
                      <a:r>
                        <a:rPr lang="en-US" sz="2400" b="0" dirty="0">
                          <a:effectLst/>
                          <a:latin typeface="Century Gothic" panose="020B0502020202020204" pitchFamily="34" charset="0"/>
                        </a:rPr>
                        <a:t> Black/AA</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5.7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5.5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extLst>
                  <a:ext uri="{0D108BD9-81ED-4DB2-BD59-A6C34878D82A}">
                    <a16:rowId xmlns:a16="http://schemas.microsoft.com/office/drawing/2014/main" val="3878298426"/>
                  </a:ext>
                </a:extLst>
              </a:tr>
              <a:tr h="404868">
                <a:tc>
                  <a:txBody>
                    <a:bodyPr/>
                    <a:lstStyle/>
                    <a:p>
                      <a:pPr marL="0" marR="0">
                        <a:lnSpc>
                          <a:spcPct val="100000"/>
                        </a:lnSpc>
                        <a:spcBef>
                          <a:spcPts val="0"/>
                        </a:spcBef>
                        <a:spcAft>
                          <a:spcPts val="0"/>
                        </a:spcAft>
                      </a:pPr>
                      <a:r>
                        <a:rPr lang="en-US" sz="2400" b="0" dirty="0">
                          <a:effectLst/>
                          <a:latin typeface="Century Gothic" panose="020B0502020202020204" pitchFamily="34" charset="0"/>
                        </a:rPr>
                        <a:t>   Hawaiian/Pacific I.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1.1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1.0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extLst>
                  <a:ext uri="{0D108BD9-81ED-4DB2-BD59-A6C34878D82A}">
                    <a16:rowId xmlns:a16="http://schemas.microsoft.com/office/drawing/2014/main" val="3351094574"/>
                  </a:ext>
                </a:extLst>
              </a:tr>
              <a:tr h="404868">
                <a:tc>
                  <a:txBody>
                    <a:bodyPr/>
                    <a:lstStyle/>
                    <a:p>
                      <a:pPr marL="0" marR="0">
                        <a:lnSpc>
                          <a:spcPct val="100000"/>
                        </a:lnSpc>
                        <a:spcBef>
                          <a:spcPts val="0"/>
                        </a:spcBef>
                        <a:spcAft>
                          <a:spcPts val="0"/>
                        </a:spcAft>
                      </a:pPr>
                      <a:r>
                        <a:rPr lang="en-US" sz="2400" b="0" dirty="0">
                          <a:effectLst/>
                          <a:latin typeface="Century Gothic" panose="020B0502020202020204" pitchFamily="34" charset="0"/>
                        </a:rPr>
                        <a:t>   Native American</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0.8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0.7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extLst>
                  <a:ext uri="{0D108BD9-81ED-4DB2-BD59-A6C34878D82A}">
                    <a16:rowId xmlns:a16="http://schemas.microsoft.com/office/drawing/2014/main" val="3262595149"/>
                  </a:ext>
                </a:extLst>
              </a:tr>
              <a:tr h="404868">
                <a:tc>
                  <a:txBody>
                    <a:bodyPr/>
                    <a:lstStyle/>
                    <a:p>
                      <a:pPr marL="0" marR="0">
                        <a:lnSpc>
                          <a:spcPct val="100000"/>
                        </a:lnSpc>
                        <a:spcBef>
                          <a:spcPts val="0"/>
                        </a:spcBef>
                        <a:spcAft>
                          <a:spcPts val="0"/>
                        </a:spcAft>
                      </a:pPr>
                      <a:r>
                        <a:rPr lang="en-US" sz="2400" b="0" dirty="0">
                          <a:effectLst/>
                          <a:latin typeface="Century Gothic" panose="020B0502020202020204" pitchFamily="34" charset="0"/>
                        </a:rPr>
                        <a:t>   Multiple</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3.1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3.0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extLst>
                  <a:ext uri="{0D108BD9-81ED-4DB2-BD59-A6C34878D82A}">
                    <a16:rowId xmlns:a16="http://schemas.microsoft.com/office/drawing/2014/main" val="1638066408"/>
                  </a:ext>
                </a:extLst>
              </a:tr>
              <a:tr h="404868">
                <a:tc>
                  <a:txBody>
                    <a:bodyPr/>
                    <a:lstStyle/>
                    <a:p>
                      <a:pPr marL="0" marR="0">
                        <a:lnSpc>
                          <a:spcPct val="100000"/>
                        </a:lnSpc>
                        <a:spcBef>
                          <a:spcPts val="0"/>
                        </a:spcBef>
                        <a:spcAft>
                          <a:spcPts val="0"/>
                        </a:spcAft>
                      </a:pPr>
                      <a:r>
                        <a:rPr lang="en-US" sz="2400" b="0" dirty="0">
                          <a:effectLst/>
                          <a:latin typeface="Century Gothic" panose="020B0502020202020204" pitchFamily="34" charset="0"/>
                        </a:rPr>
                        <a:t>   Other</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3.6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3.8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extLst>
                  <a:ext uri="{0D108BD9-81ED-4DB2-BD59-A6C34878D82A}">
                    <a16:rowId xmlns:a16="http://schemas.microsoft.com/office/drawing/2014/main" val="1575607865"/>
                  </a:ext>
                </a:extLst>
              </a:tr>
              <a:tr h="404868">
                <a:tc>
                  <a:txBody>
                    <a:bodyPr/>
                    <a:lstStyle/>
                    <a:p>
                      <a:pPr marL="0" marR="0">
                        <a:lnSpc>
                          <a:spcPct val="100000"/>
                        </a:lnSpc>
                        <a:spcBef>
                          <a:spcPts val="0"/>
                        </a:spcBef>
                        <a:spcAft>
                          <a:spcPts val="0"/>
                        </a:spcAft>
                      </a:pPr>
                      <a:r>
                        <a:rPr lang="en-US" sz="2400" b="0" dirty="0">
                          <a:effectLst/>
                          <a:latin typeface="Century Gothic" panose="020B0502020202020204" pitchFamily="34" charset="0"/>
                        </a:rPr>
                        <a:t>   Unknown</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3.8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4.7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extLst>
                  <a:ext uri="{0D108BD9-81ED-4DB2-BD59-A6C34878D82A}">
                    <a16:rowId xmlns:a16="http://schemas.microsoft.com/office/drawing/2014/main" val="4248626669"/>
                  </a:ext>
                </a:extLst>
              </a:tr>
              <a:tr h="404868">
                <a:tc>
                  <a:txBody>
                    <a:bodyPr/>
                    <a:lstStyle/>
                    <a:p>
                      <a:pPr marL="0" marR="0">
                        <a:lnSpc>
                          <a:spcPct val="100000"/>
                        </a:lnSpc>
                        <a:spcBef>
                          <a:spcPts val="0"/>
                        </a:spcBef>
                        <a:spcAft>
                          <a:spcPts val="0"/>
                        </a:spcAft>
                      </a:pPr>
                      <a:r>
                        <a:rPr lang="en-US" sz="2400" b="0" dirty="0">
                          <a:effectLst/>
                          <a:latin typeface="Century Gothic" panose="020B0502020202020204" pitchFamily="34" charset="0"/>
                        </a:rPr>
                        <a:t>   White</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72.2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70.4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extLst>
                  <a:ext uri="{0D108BD9-81ED-4DB2-BD59-A6C34878D82A}">
                    <a16:rowId xmlns:a16="http://schemas.microsoft.com/office/drawing/2014/main" val="2700033848"/>
                  </a:ext>
                </a:extLst>
              </a:tr>
            </a:tbl>
          </a:graphicData>
        </a:graphic>
      </p:graphicFrame>
      <p:sp>
        <p:nvSpPr>
          <p:cNvPr id="2" name="Oval 1">
            <a:extLst>
              <a:ext uri="{FF2B5EF4-FFF2-40B4-BE49-F238E27FC236}">
                <a16:creationId xmlns:a16="http://schemas.microsoft.com/office/drawing/2014/main" id="{54538FE6-6AD9-44CE-A039-0738E688E490}"/>
              </a:ext>
            </a:extLst>
          </p:cNvPr>
          <p:cNvSpPr/>
          <p:nvPr/>
        </p:nvSpPr>
        <p:spPr>
          <a:xfrm>
            <a:off x="4973054" y="5874619"/>
            <a:ext cx="5269483" cy="649705"/>
          </a:xfrm>
          <a:prstGeom prst="ellipse">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184678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SPARC Trial: Sample</a:t>
            </a:r>
          </a:p>
        </p:txBody>
      </p:sp>
      <p:sp>
        <p:nvSpPr>
          <p:cNvPr id="5" name="Slide Number Placeholder 4"/>
          <p:cNvSpPr>
            <a:spLocks noGrp="1"/>
          </p:cNvSpPr>
          <p:nvPr>
            <p:ph type="sldNum" sz="quarter" idx="12"/>
          </p:nvPr>
        </p:nvSpPr>
        <p:spPr/>
        <p:txBody>
          <a:bodyPr/>
          <a:lstStyle/>
          <a:p>
            <a:fld id="{A0C21F26-985F-9D40-A811-D6DE90C3D8D1}" type="slidenum">
              <a:rPr lang="en-US" smtClean="0"/>
              <a:t>67</a:t>
            </a:fld>
            <a:endParaRPr lang="en-US"/>
          </a:p>
        </p:txBody>
      </p:sp>
      <p:graphicFrame>
        <p:nvGraphicFramePr>
          <p:cNvPr id="6" name="Table 5">
            <a:extLst>
              <a:ext uri="{FF2B5EF4-FFF2-40B4-BE49-F238E27FC236}">
                <a16:creationId xmlns:a16="http://schemas.microsoft.com/office/drawing/2014/main" id="{409F5625-1685-40CF-BF62-23053EDC7CA2}"/>
              </a:ext>
            </a:extLst>
          </p:cNvPr>
          <p:cNvGraphicFramePr>
            <a:graphicFrameLocks noGrp="1"/>
          </p:cNvGraphicFramePr>
          <p:nvPr/>
        </p:nvGraphicFramePr>
        <p:xfrm>
          <a:off x="2119630" y="2167673"/>
          <a:ext cx="7952740" cy="3845045"/>
        </p:xfrm>
        <a:graphic>
          <a:graphicData uri="http://schemas.openxmlformats.org/drawingml/2006/table">
            <a:tbl>
              <a:tblPr firstRow="1" firstCol="1" bandRow="1">
                <a:tableStyleId>{5C22544A-7EE6-4342-B048-85BDC9FD1C3A}</a:tableStyleId>
              </a:tblPr>
              <a:tblGrid>
                <a:gridCol w="3503639">
                  <a:extLst>
                    <a:ext uri="{9D8B030D-6E8A-4147-A177-3AD203B41FA5}">
                      <a16:colId xmlns:a16="http://schemas.microsoft.com/office/drawing/2014/main" val="4030704793"/>
                    </a:ext>
                  </a:extLst>
                </a:gridCol>
                <a:gridCol w="2195053">
                  <a:extLst>
                    <a:ext uri="{9D8B030D-6E8A-4147-A177-3AD203B41FA5}">
                      <a16:colId xmlns:a16="http://schemas.microsoft.com/office/drawing/2014/main" val="1122910765"/>
                    </a:ext>
                  </a:extLst>
                </a:gridCol>
                <a:gridCol w="2254048">
                  <a:extLst>
                    <a:ext uri="{9D8B030D-6E8A-4147-A177-3AD203B41FA5}">
                      <a16:colId xmlns:a16="http://schemas.microsoft.com/office/drawing/2014/main" val="712717010"/>
                    </a:ext>
                  </a:extLst>
                </a:gridCol>
              </a:tblGrid>
              <a:tr h="1010969">
                <a:tc>
                  <a:txBody>
                    <a:bodyPr/>
                    <a:lstStyle/>
                    <a:p>
                      <a:pPr marL="0" marR="0" algn="ctr">
                        <a:lnSpc>
                          <a:spcPct val="100000"/>
                        </a:lnSpc>
                        <a:spcBef>
                          <a:spcPts val="0"/>
                        </a:spcBef>
                        <a:spcAft>
                          <a:spcPts val="0"/>
                        </a:spcAft>
                      </a:pP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Usual Care</a:t>
                      </a: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Intervention</a:t>
                      </a:r>
                    </a:p>
                  </a:txBody>
                  <a:tcPr marL="4464" marR="4464" marT="4464" marB="4464" anchor="ctr"/>
                </a:tc>
                <a:extLst>
                  <a:ext uri="{0D108BD9-81ED-4DB2-BD59-A6C34878D82A}">
                    <a16:rowId xmlns:a16="http://schemas.microsoft.com/office/drawing/2014/main" val="1468989401"/>
                  </a:ext>
                </a:extLst>
              </a:tr>
              <a:tr h="404868">
                <a:tc>
                  <a:txBody>
                    <a:bodyPr/>
                    <a:lstStyle/>
                    <a:p>
                      <a:pPr marL="53975" marR="0" indent="0">
                        <a:lnSpc>
                          <a:spcPct val="100000"/>
                        </a:lnSpc>
                        <a:spcBef>
                          <a:spcPts val="0"/>
                        </a:spcBef>
                        <a:spcAft>
                          <a:spcPts val="0"/>
                        </a:spcAft>
                      </a:pPr>
                      <a:r>
                        <a:rPr lang="en-US" sz="2400" b="0" dirty="0">
                          <a:effectLst/>
                          <a:latin typeface="Century Gothic" panose="020B0502020202020204" pitchFamily="34" charset="0"/>
                        </a:rPr>
                        <a:t>Insurance (%)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algn="ctr">
                        <a:lnSpc>
                          <a:spcPct val="100000"/>
                        </a:lnSpc>
                      </a:pPr>
                      <a:endParaRPr lang="en-US" sz="2400" b="0" dirty="0">
                        <a:effectLst/>
                        <a:latin typeface="Century Gothic" panose="020B0502020202020204" pitchFamily="34" charset="0"/>
                      </a:endParaRPr>
                    </a:p>
                  </a:txBody>
                  <a:tcPr marL="4464" marR="4464" marT="4464" marB="4464" anchor="ctr"/>
                </a:tc>
                <a:tc>
                  <a:txBody>
                    <a:bodyPr/>
                    <a:lstStyle/>
                    <a:p>
                      <a:pPr algn="ctr">
                        <a:lnSpc>
                          <a:spcPct val="100000"/>
                        </a:lnSpc>
                      </a:pPr>
                      <a:endParaRPr lang="en-US" sz="2400" b="0" dirty="0">
                        <a:effectLst/>
                        <a:latin typeface="Century Gothic" panose="020B0502020202020204" pitchFamily="34" charset="0"/>
                      </a:endParaRPr>
                    </a:p>
                  </a:txBody>
                  <a:tcPr marL="4464" marR="4464" marT="4464" marB="4464" anchor="ctr"/>
                </a:tc>
                <a:extLst>
                  <a:ext uri="{0D108BD9-81ED-4DB2-BD59-A6C34878D82A}">
                    <a16:rowId xmlns:a16="http://schemas.microsoft.com/office/drawing/2014/main" val="73667907"/>
                  </a:ext>
                </a:extLst>
              </a:tr>
              <a:tr h="404868">
                <a:tc>
                  <a:txBody>
                    <a:bodyPr/>
                    <a:lstStyle/>
                    <a:p>
                      <a:pPr marL="0" marR="0">
                        <a:lnSpc>
                          <a:spcPct val="100000"/>
                        </a:lnSpc>
                        <a:spcBef>
                          <a:spcPts val="0"/>
                        </a:spcBef>
                        <a:spcAft>
                          <a:spcPts val="0"/>
                        </a:spcAft>
                      </a:pPr>
                      <a:r>
                        <a:rPr lang="en-US" sz="2400" b="0" dirty="0">
                          <a:effectLst/>
                          <a:latin typeface="Century Gothic" panose="020B0502020202020204" pitchFamily="34" charset="0"/>
                        </a:rPr>
                        <a:t>   Commercial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61.0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56.4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extLst>
                  <a:ext uri="{0D108BD9-81ED-4DB2-BD59-A6C34878D82A}">
                    <a16:rowId xmlns:a16="http://schemas.microsoft.com/office/drawing/2014/main" val="3996086245"/>
                  </a:ext>
                </a:extLst>
              </a:tr>
              <a:tr h="404868">
                <a:tc>
                  <a:txBody>
                    <a:bodyPr/>
                    <a:lstStyle/>
                    <a:p>
                      <a:pPr marL="0" marR="0">
                        <a:lnSpc>
                          <a:spcPct val="100000"/>
                        </a:lnSpc>
                        <a:spcBef>
                          <a:spcPts val="0"/>
                        </a:spcBef>
                        <a:spcAft>
                          <a:spcPts val="0"/>
                        </a:spcAft>
                      </a:pPr>
                      <a:r>
                        <a:rPr lang="en-US" sz="2400" b="0" dirty="0">
                          <a:effectLst/>
                          <a:latin typeface="Century Gothic" panose="020B0502020202020204" pitchFamily="34" charset="0"/>
                        </a:rPr>
                        <a:t>   Medicaid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3.6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3.1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extLst>
                  <a:ext uri="{0D108BD9-81ED-4DB2-BD59-A6C34878D82A}">
                    <a16:rowId xmlns:a16="http://schemas.microsoft.com/office/drawing/2014/main" val="3485276460"/>
                  </a:ext>
                </a:extLst>
              </a:tr>
              <a:tr h="404868">
                <a:tc>
                  <a:txBody>
                    <a:bodyPr/>
                    <a:lstStyle/>
                    <a:p>
                      <a:pPr marL="0" marR="0">
                        <a:lnSpc>
                          <a:spcPct val="100000"/>
                        </a:lnSpc>
                        <a:spcBef>
                          <a:spcPts val="0"/>
                        </a:spcBef>
                        <a:spcAft>
                          <a:spcPts val="0"/>
                        </a:spcAft>
                      </a:pPr>
                      <a:r>
                        <a:rPr lang="en-US" sz="2400" b="0" dirty="0">
                          <a:effectLst/>
                          <a:latin typeface="Century Gothic" panose="020B0502020202020204" pitchFamily="34" charset="0"/>
                        </a:rPr>
                        <a:t>   Medicare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22.7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23.9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extLst>
                  <a:ext uri="{0D108BD9-81ED-4DB2-BD59-A6C34878D82A}">
                    <a16:rowId xmlns:a16="http://schemas.microsoft.com/office/drawing/2014/main" val="2819703814"/>
                  </a:ext>
                </a:extLst>
              </a:tr>
              <a:tr h="404868">
                <a:tc>
                  <a:txBody>
                    <a:bodyPr/>
                    <a:lstStyle/>
                    <a:p>
                      <a:pPr marL="0" marR="0">
                        <a:lnSpc>
                          <a:spcPct val="100000"/>
                        </a:lnSpc>
                        <a:spcBef>
                          <a:spcPts val="0"/>
                        </a:spcBef>
                        <a:spcAft>
                          <a:spcPts val="0"/>
                        </a:spcAft>
                      </a:pPr>
                      <a:r>
                        <a:rPr lang="en-US" sz="2400" b="0" dirty="0">
                          <a:effectLst/>
                          <a:latin typeface="Century Gothic" panose="020B0502020202020204" pitchFamily="34" charset="0"/>
                        </a:rPr>
                        <a:t>   Other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solidFill>
                            <a:schemeClr val="tx1"/>
                          </a:solidFill>
                          <a:effectLst/>
                          <a:latin typeface="Century Gothic" panose="020B0502020202020204" pitchFamily="34" charset="0"/>
                        </a:rPr>
                        <a:t>3.0</a:t>
                      </a:r>
                      <a:endParaRPr lang="en-US" sz="2400" b="0" dirty="0">
                        <a:solidFill>
                          <a:schemeClr val="tx1"/>
                        </a:solidFill>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3.1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extLst>
                  <a:ext uri="{0D108BD9-81ED-4DB2-BD59-A6C34878D82A}">
                    <a16:rowId xmlns:a16="http://schemas.microsoft.com/office/drawing/2014/main" val="3538423931"/>
                  </a:ext>
                </a:extLst>
              </a:tr>
              <a:tr h="404868">
                <a:tc>
                  <a:txBody>
                    <a:bodyPr/>
                    <a:lstStyle/>
                    <a:p>
                      <a:pPr marL="0" marR="0">
                        <a:lnSpc>
                          <a:spcPct val="100000"/>
                        </a:lnSpc>
                        <a:spcBef>
                          <a:spcPts val="0"/>
                        </a:spcBef>
                        <a:spcAft>
                          <a:spcPts val="0"/>
                        </a:spcAft>
                      </a:pPr>
                      <a:r>
                        <a:rPr lang="en-US" sz="2400" b="0" dirty="0">
                          <a:effectLst/>
                          <a:latin typeface="Century Gothic" panose="020B0502020202020204" pitchFamily="34" charset="0"/>
                        </a:rPr>
                        <a:t>   Private Pay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9.4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13.5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extLst>
                  <a:ext uri="{0D108BD9-81ED-4DB2-BD59-A6C34878D82A}">
                    <a16:rowId xmlns:a16="http://schemas.microsoft.com/office/drawing/2014/main" val="871667138"/>
                  </a:ext>
                </a:extLst>
              </a:tr>
              <a:tr h="404868">
                <a:tc>
                  <a:txBody>
                    <a:bodyPr/>
                    <a:lstStyle/>
                    <a:p>
                      <a:pPr marL="53975" marR="0" indent="0">
                        <a:lnSpc>
                          <a:spcPct val="100000"/>
                        </a:lnSpc>
                        <a:spcBef>
                          <a:spcPts val="0"/>
                        </a:spcBef>
                        <a:spcAft>
                          <a:spcPts val="0"/>
                        </a:spcAft>
                      </a:pPr>
                      <a:r>
                        <a:rPr lang="en-US" sz="2400" b="0" dirty="0">
                          <a:effectLst/>
                          <a:latin typeface="Century Gothic" panose="020B0502020202020204" pitchFamily="34" charset="0"/>
                        </a:rPr>
                        <a:t>Tobacco Past </a:t>
                      </a:r>
                      <a:r>
                        <a:rPr lang="en-US" sz="2400" b="0" dirty="0" err="1">
                          <a:effectLst/>
                          <a:latin typeface="Century Gothic" panose="020B0502020202020204" pitchFamily="34" charset="0"/>
                        </a:rPr>
                        <a:t>Yr</a:t>
                      </a:r>
                      <a:r>
                        <a:rPr lang="en-US" sz="2400" b="0" dirty="0">
                          <a:effectLst/>
                          <a:latin typeface="Century Gothic" panose="020B0502020202020204" pitchFamily="34" charset="0"/>
                        </a:rPr>
                        <a:t> (%)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9.4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9.5</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extLst>
                  <a:ext uri="{0D108BD9-81ED-4DB2-BD59-A6C34878D82A}">
                    <a16:rowId xmlns:a16="http://schemas.microsoft.com/office/drawing/2014/main" val="2709380843"/>
                  </a:ext>
                </a:extLst>
              </a:tr>
            </a:tbl>
          </a:graphicData>
        </a:graphic>
      </p:graphicFrame>
    </p:spTree>
    <p:extLst>
      <p:ext uri="{BB962C8B-B14F-4D97-AF65-F5344CB8AC3E}">
        <p14:creationId xmlns:p14="http://schemas.microsoft.com/office/powerpoint/2010/main" val="120318068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SPARC Trial: Sample</a:t>
            </a:r>
          </a:p>
        </p:txBody>
      </p:sp>
      <p:sp>
        <p:nvSpPr>
          <p:cNvPr id="5" name="Slide Number Placeholder 4"/>
          <p:cNvSpPr>
            <a:spLocks noGrp="1"/>
          </p:cNvSpPr>
          <p:nvPr>
            <p:ph type="sldNum" sz="quarter" idx="12"/>
          </p:nvPr>
        </p:nvSpPr>
        <p:spPr/>
        <p:txBody>
          <a:bodyPr/>
          <a:lstStyle/>
          <a:p>
            <a:fld id="{A0C21F26-985F-9D40-A811-D6DE90C3D8D1}" type="slidenum">
              <a:rPr lang="en-US" smtClean="0"/>
              <a:t>68</a:t>
            </a:fld>
            <a:endParaRPr lang="en-US"/>
          </a:p>
        </p:txBody>
      </p:sp>
      <p:graphicFrame>
        <p:nvGraphicFramePr>
          <p:cNvPr id="6" name="Table 5">
            <a:extLst>
              <a:ext uri="{FF2B5EF4-FFF2-40B4-BE49-F238E27FC236}">
                <a16:creationId xmlns:a16="http://schemas.microsoft.com/office/drawing/2014/main" id="{409F5625-1685-40CF-BF62-23053EDC7CA2}"/>
              </a:ext>
            </a:extLst>
          </p:cNvPr>
          <p:cNvGraphicFramePr>
            <a:graphicFrameLocks noGrp="1"/>
          </p:cNvGraphicFramePr>
          <p:nvPr/>
        </p:nvGraphicFramePr>
        <p:xfrm>
          <a:off x="2119630" y="2167673"/>
          <a:ext cx="7952740" cy="3845045"/>
        </p:xfrm>
        <a:graphic>
          <a:graphicData uri="http://schemas.openxmlformats.org/drawingml/2006/table">
            <a:tbl>
              <a:tblPr firstRow="1" firstCol="1" bandRow="1">
                <a:tableStyleId>{5C22544A-7EE6-4342-B048-85BDC9FD1C3A}</a:tableStyleId>
              </a:tblPr>
              <a:tblGrid>
                <a:gridCol w="3503639">
                  <a:extLst>
                    <a:ext uri="{9D8B030D-6E8A-4147-A177-3AD203B41FA5}">
                      <a16:colId xmlns:a16="http://schemas.microsoft.com/office/drawing/2014/main" val="4030704793"/>
                    </a:ext>
                  </a:extLst>
                </a:gridCol>
                <a:gridCol w="2195053">
                  <a:extLst>
                    <a:ext uri="{9D8B030D-6E8A-4147-A177-3AD203B41FA5}">
                      <a16:colId xmlns:a16="http://schemas.microsoft.com/office/drawing/2014/main" val="1122910765"/>
                    </a:ext>
                  </a:extLst>
                </a:gridCol>
                <a:gridCol w="2254048">
                  <a:extLst>
                    <a:ext uri="{9D8B030D-6E8A-4147-A177-3AD203B41FA5}">
                      <a16:colId xmlns:a16="http://schemas.microsoft.com/office/drawing/2014/main" val="712717010"/>
                    </a:ext>
                  </a:extLst>
                </a:gridCol>
              </a:tblGrid>
              <a:tr h="1010969">
                <a:tc>
                  <a:txBody>
                    <a:bodyPr/>
                    <a:lstStyle/>
                    <a:p>
                      <a:pPr marL="0" marR="0" algn="ctr">
                        <a:lnSpc>
                          <a:spcPct val="100000"/>
                        </a:lnSpc>
                        <a:spcBef>
                          <a:spcPts val="0"/>
                        </a:spcBef>
                        <a:spcAft>
                          <a:spcPts val="0"/>
                        </a:spcAft>
                      </a:pP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Usual Care</a:t>
                      </a: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Intervention</a:t>
                      </a:r>
                    </a:p>
                  </a:txBody>
                  <a:tcPr marL="4464" marR="4464" marT="4464" marB="4464" anchor="ctr"/>
                </a:tc>
                <a:extLst>
                  <a:ext uri="{0D108BD9-81ED-4DB2-BD59-A6C34878D82A}">
                    <a16:rowId xmlns:a16="http://schemas.microsoft.com/office/drawing/2014/main" val="1468989401"/>
                  </a:ext>
                </a:extLst>
              </a:tr>
              <a:tr h="404868">
                <a:tc>
                  <a:txBody>
                    <a:bodyPr/>
                    <a:lstStyle/>
                    <a:p>
                      <a:pPr marL="53975" marR="0" indent="0">
                        <a:lnSpc>
                          <a:spcPct val="100000"/>
                        </a:lnSpc>
                        <a:spcBef>
                          <a:spcPts val="0"/>
                        </a:spcBef>
                        <a:spcAft>
                          <a:spcPts val="0"/>
                        </a:spcAft>
                      </a:pPr>
                      <a:r>
                        <a:rPr lang="en-US" sz="2400" b="0" dirty="0">
                          <a:effectLst/>
                          <a:latin typeface="Century Gothic" panose="020B0502020202020204" pitchFamily="34" charset="0"/>
                        </a:rPr>
                        <a:t>Insurance (%)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algn="ctr">
                        <a:lnSpc>
                          <a:spcPct val="100000"/>
                        </a:lnSpc>
                      </a:pPr>
                      <a:endParaRPr lang="en-US" sz="2400" b="0" dirty="0">
                        <a:effectLst/>
                        <a:latin typeface="Century Gothic" panose="020B0502020202020204" pitchFamily="34" charset="0"/>
                      </a:endParaRPr>
                    </a:p>
                  </a:txBody>
                  <a:tcPr marL="4464" marR="4464" marT="4464" marB="4464" anchor="ctr"/>
                </a:tc>
                <a:tc>
                  <a:txBody>
                    <a:bodyPr/>
                    <a:lstStyle/>
                    <a:p>
                      <a:pPr algn="ctr">
                        <a:lnSpc>
                          <a:spcPct val="100000"/>
                        </a:lnSpc>
                      </a:pPr>
                      <a:endParaRPr lang="en-US" sz="2400" b="0" dirty="0">
                        <a:effectLst/>
                        <a:latin typeface="Century Gothic" panose="020B0502020202020204" pitchFamily="34" charset="0"/>
                      </a:endParaRPr>
                    </a:p>
                  </a:txBody>
                  <a:tcPr marL="4464" marR="4464" marT="4464" marB="4464" anchor="ctr"/>
                </a:tc>
                <a:extLst>
                  <a:ext uri="{0D108BD9-81ED-4DB2-BD59-A6C34878D82A}">
                    <a16:rowId xmlns:a16="http://schemas.microsoft.com/office/drawing/2014/main" val="73667907"/>
                  </a:ext>
                </a:extLst>
              </a:tr>
              <a:tr h="404868">
                <a:tc>
                  <a:txBody>
                    <a:bodyPr/>
                    <a:lstStyle/>
                    <a:p>
                      <a:pPr marL="0" marR="0">
                        <a:lnSpc>
                          <a:spcPct val="100000"/>
                        </a:lnSpc>
                        <a:spcBef>
                          <a:spcPts val="0"/>
                        </a:spcBef>
                        <a:spcAft>
                          <a:spcPts val="0"/>
                        </a:spcAft>
                      </a:pPr>
                      <a:r>
                        <a:rPr lang="en-US" sz="2400" b="0" dirty="0">
                          <a:effectLst/>
                          <a:latin typeface="Century Gothic" panose="020B0502020202020204" pitchFamily="34" charset="0"/>
                        </a:rPr>
                        <a:t>   Commercial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61.0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56.4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extLst>
                  <a:ext uri="{0D108BD9-81ED-4DB2-BD59-A6C34878D82A}">
                    <a16:rowId xmlns:a16="http://schemas.microsoft.com/office/drawing/2014/main" val="3996086245"/>
                  </a:ext>
                </a:extLst>
              </a:tr>
              <a:tr h="404868">
                <a:tc>
                  <a:txBody>
                    <a:bodyPr/>
                    <a:lstStyle/>
                    <a:p>
                      <a:pPr marL="0" marR="0">
                        <a:lnSpc>
                          <a:spcPct val="100000"/>
                        </a:lnSpc>
                        <a:spcBef>
                          <a:spcPts val="0"/>
                        </a:spcBef>
                        <a:spcAft>
                          <a:spcPts val="0"/>
                        </a:spcAft>
                      </a:pPr>
                      <a:r>
                        <a:rPr lang="en-US" sz="2400" b="0" dirty="0">
                          <a:effectLst/>
                          <a:latin typeface="Century Gothic" panose="020B0502020202020204" pitchFamily="34" charset="0"/>
                        </a:rPr>
                        <a:t>   Medicaid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3.6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3.1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extLst>
                  <a:ext uri="{0D108BD9-81ED-4DB2-BD59-A6C34878D82A}">
                    <a16:rowId xmlns:a16="http://schemas.microsoft.com/office/drawing/2014/main" val="3485276460"/>
                  </a:ext>
                </a:extLst>
              </a:tr>
              <a:tr h="404868">
                <a:tc>
                  <a:txBody>
                    <a:bodyPr/>
                    <a:lstStyle/>
                    <a:p>
                      <a:pPr marL="0" marR="0">
                        <a:lnSpc>
                          <a:spcPct val="100000"/>
                        </a:lnSpc>
                        <a:spcBef>
                          <a:spcPts val="0"/>
                        </a:spcBef>
                        <a:spcAft>
                          <a:spcPts val="0"/>
                        </a:spcAft>
                      </a:pPr>
                      <a:r>
                        <a:rPr lang="en-US" sz="2400" b="0" dirty="0">
                          <a:effectLst/>
                          <a:latin typeface="Century Gothic" panose="020B0502020202020204" pitchFamily="34" charset="0"/>
                        </a:rPr>
                        <a:t>   Medicare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22.7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23.9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extLst>
                  <a:ext uri="{0D108BD9-81ED-4DB2-BD59-A6C34878D82A}">
                    <a16:rowId xmlns:a16="http://schemas.microsoft.com/office/drawing/2014/main" val="2819703814"/>
                  </a:ext>
                </a:extLst>
              </a:tr>
              <a:tr h="404868">
                <a:tc>
                  <a:txBody>
                    <a:bodyPr/>
                    <a:lstStyle/>
                    <a:p>
                      <a:pPr marL="0" marR="0">
                        <a:lnSpc>
                          <a:spcPct val="100000"/>
                        </a:lnSpc>
                        <a:spcBef>
                          <a:spcPts val="0"/>
                        </a:spcBef>
                        <a:spcAft>
                          <a:spcPts val="0"/>
                        </a:spcAft>
                      </a:pPr>
                      <a:r>
                        <a:rPr lang="en-US" sz="2400" b="0" dirty="0">
                          <a:effectLst/>
                          <a:latin typeface="Century Gothic" panose="020B0502020202020204" pitchFamily="34" charset="0"/>
                        </a:rPr>
                        <a:t>   Other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solidFill>
                            <a:schemeClr val="tx1"/>
                          </a:solidFill>
                          <a:effectLst/>
                          <a:latin typeface="Century Gothic" panose="020B0502020202020204" pitchFamily="34" charset="0"/>
                        </a:rPr>
                        <a:t>3.0</a:t>
                      </a:r>
                      <a:endParaRPr lang="en-US" sz="2400" b="0" dirty="0">
                        <a:solidFill>
                          <a:schemeClr val="tx1"/>
                        </a:solidFill>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3.1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extLst>
                  <a:ext uri="{0D108BD9-81ED-4DB2-BD59-A6C34878D82A}">
                    <a16:rowId xmlns:a16="http://schemas.microsoft.com/office/drawing/2014/main" val="3538423931"/>
                  </a:ext>
                </a:extLst>
              </a:tr>
              <a:tr h="404868">
                <a:tc>
                  <a:txBody>
                    <a:bodyPr/>
                    <a:lstStyle/>
                    <a:p>
                      <a:pPr marL="0" marR="0">
                        <a:lnSpc>
                          <a:spcPct val="100000"/>
                        </a:lnSpc>
                        <a:spcBef>
                          <a:spcPts val="0"/>
                        </a:spcBef>
                        <a:spcAft>
                          <a:spcPts val="0"/>
                        </a:spcAft>
                      </a:pPr>
                      <a:r>
                        <a:rPr lang="en-US" sz="2400" b="0" dirty="0">
                          <a:effectLst/>
                          <a:latin typeface="Century Gothic" panose="020B0502020202020204" pitchFamily="34" charset="0"/>
                        </a:rPr>
                        <a:t>   Private Pay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9.4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13.5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extLst>
                  <a:ext uri="{0D108BD9-81ED-4DB2-BD59-A6C34878D82A}">
                    <a16:rowId xmlns:a16="http://schemas.microsoft.com/office/drawing/2014/main" val="871667138"/>
                  </a:ext>
                </a:extLst>
              </a:tr>
              <a:tr h="404868">
                <a:tc>
                  <a:txBody>
                    <a:bodyPr/>
                    <a:lstStyle/>
                    <a:p>
                      <a:pPr marL="53975" marR="0" indent="0">
                        <a:lnSpc>
                          <a:spcPct val="100000"/>
                        </a:lnSpc>
                        <a:spcBef>
                          <a:spcPts val="0"/>
                        </a:spcBef>
                        <a:spcAft>
                          <a:spcPts val="0"/>
                        </a:spcAft>
                      </a:pPr>
                      <a:r>
                        <a:rPr lang="en-US" sz="2400" b="0" dirty="0">
                          <a:effectLst/>
                          <a:latin typeface="Century Gothic" panose="020B0502020202020204" pitchFamily="34" charset="0"/>
                        </a:rPr>
                        <a:t>Tobacco Past </a:t>
                      </a:r>
                      <a:r>
                        <a:rPr lang="en-US" sz="2400" b="0" dirty="0" err="1">
                          <a:effectLst/>
                          <a:latin typeface="Century Gothic" panose="020B0502020202020204" pitchFamily="34" charset="0"/>
                        </a:rPr>
                        <a:t>Yr</a:t>
                      </a:r>
                      <a:r>
                        <a:rPr lang="en-US" sz="2400" b="0" dirty="0">
                          <a:effectLst/>
                          <a:latin typeface="Century Gothic" panose="020B0502020202020204" pitchFamily="34" charset="0"/>
                        </a:rPr>
                        <a:t> (%)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9.4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9.5</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extLst>
                  <a:ext uri="{0D108BD9-81ED-4DB2-BD59-A6C34878D82A}">
                    <a16:rowId xmlns:a16="http://schemas.microsoft.com/office/drawing/2014/main" val="2709380843"/>
                  </a:ext>
                </a:extLst>
              </a:tr>
            </a:tbl>
          </a:graphicData>
        </a:graphic>
      </p:graphicFrame>
      <p:sp>
        <p:nvSpPr>
          <p:cNvPr id="7" name="Oval 6">
            <a:extLst>
              <a:ext uri="{FF2B5EF4-FFF2-40B4-BE49-F238E27FC236}">
                <a16:creationId xmlns:a16="http://schemas.microsoft.com/office/drawing/2014/main" id="{679940F6-D30E-41C2-8A65-97E9EEB9B3AF}"/>
              </a:ext>
            </a:extLst>
          </p:cNvPr>
          <p:cNvSpPr/>
          <p:nvPr/>
        </p:nvSpPr>
        <p:spPr>
          <a:xfrm>
            <a:off x="5061057" y="3429001"/>
            <a:ext cx="5269483" cy="649705"/>
          </a:xfrm>
          <a:prstGeom prst="ellipse">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749486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SPARC Trial: Sample</a:t>
            </a:r>
          </a:p>
        </p:txBody>
      </p:sp>
      <p:sp>
        <p:nvSpPr>
          <p:cNvPr id="5" name="Slide Number Placeholder 4"/>
          <p:cNvSpPr>
            <a:spLocks noGrp="1"/>
          </p:cNvSpPr>
          <p:nvPr>
            <p:ph type="sldNum" sz="quarter" idx="12"/>
          </p:nvPr>
        </p:nvSpPr>
        <p:spPr/>
        <p:txBody>
          <a:bodyPr/>
          <a:lstStyle/>
          <a:p>
            <a:fld id="{A0C21F26-985F-9D40-A811-D6DE90C3D8D1}" type="slidenum">
              <a:rPr lang="en-US" smtClean="0"/>
              <a:t>69</a:t>
            </a:fld>
            <a:endParaRPr lang="en-US"/>
          </a:p>
        </p:txBody>
      </p:sp>
      <p:graphicFrame>
        <p:nvGraphicFramePr>
          <p:cNvPr id="6" name="Table 5">
            <a:extLst>
              <a:ext uri="{FF2B5EF4-FFF2-40B4-BE49-F238E27FC236}">
                <a16:creationId xmlns:a16="http://schemas.microsoft.com/office/drawing/2014/main" id="{409F5625-1685-40CF-BF62-23053EDC7CA2}"/>
              </a:ext>
            </a:extLst>
          </p:cNvPr>
          <p:cNvGraphicFramePr>
            <a:graphicFrameLocks noGrp="1"/>
          </p:cNvGraphicFramePr>
          <p:nvPr/>
        </p:nvGraphicFramePr>
        <p:xfrm>
          <a:off x="2119630" y="2167673"/>
          <a:ext cx="7952740" cy="3845045"/>
        </p:xfrm>
        <a:graphic>
          <a:graphicData uri="http://schemas.openxmlformats.org/drawingml/2006/table">
            <a:tbl>
              <a:tblPr firstRow="1" firstCol="1" bandRow="1">
                <a:tableStyleId>{5C22544A-7EE6-4342-B048-85BDC9FD1C3A}</a:tableStyleId>
              </a:tblPr>
              <a:tblGrid>
                <a:gridCol w="3503639">
                  <a:extLst>
                    <a:ext uri="{9D8B030D-6E8A-4147-A177-3AD203B41FA5}">
                      <a16:colId xmlns:a16="http://schemas.microsoft.com/office/drawing/2014/main" val="4030704793"/>
                    </a:ext>
                  </a:extLst>
                </a:gridCol>
                <a:gridCol w="2195053">
                  <a:extLst>
                    <a:ext uri="{9D8B030D-6E8A-4147-A177-3AD203B41FA5}">
                      <a16:colId xmlns:a16="http://schemas.microsoft.com/office/drawing/2014/main" val="1122910765"/>
                    </a:ext>
                  </a:extLst>
                </a:gridCol>
                <a:gridCol w="2254048">
                  <a:extLst>
                    <a:ext uri="{9D8B030D-6E8A-4147-A177-3AD203B41FA5}">
                      <a16:colId xmlns:a16="http://schemas.microsoft.com/office/drawing/2014/main" val="712717010"/>
                    </a:ext>
                  </a:extLst>
                </a:gridCol>
              </a:tblGrid>
              <a:tr h="1010969">
                <a:tc>
                  <a:txBody>
                    <a:bodyPr/>
                    <a:lstStyle/>
                    <a:p>
                      <a:pPr marL="0" marR="0" algn="ctr">
                        <a:lnSpc>
                          <a:spcPct val="100000"/>
                        </a:lnSpc>
                        <a:spcBef>
                          <a:spcPts val="0"/>
                        </a:spcBef>
                        <a:spcAft>
                          <a:spcPts val="0"/>
                        </a:spcAft>
                      </a:pP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Usual Care</a:t>
                      </a: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Intervention</a:t>
                      </a:r>
                    </a:p>
                  </a:txBody>
                  <a:tcPr marL="4464" marR="4464" marT="4464" marB="4464" anchor="ctr"/>
                </a:tc>
                <a:extLst>
                  <a:ext uri="{0D108BD9-81ED-4DB2-BD59-A6C34878D82A}">
                    <a16:rowId xmlns:a16="http://schemas.microsoft.com/office/drawing/2014/main" val="1468989401"/>
                  </a:ext>
                </a:extLst>
              </a:tr>
              <a:tr h="404868">
                <a:tc>
                  <a:txBody>
                    <a:bodyPr/>
                    <a:lstStyle/>
                    <a:p>
                      <a:pPr marL="53975" marR="0" indent="0">
                        <a:lnSpc>
                          <a:spcPct val="100000"/>
                        </a:lnSpc>
                        <a:spcBef>
                          <a:spcPts val="0"/>
                        </a:spcBef>
                        <a:spcAft>
                          <a:spcPts val="0"/>
                        </a:spcAft>
                      </a:pPr>
                      <a:r>
                        <a:rPr lang="en-US" sz="2400" b="0" dirty="0">
                          <a:effectLst/>
                          <a:latin typeface="Century Gothic" panose="020B0502020202020204" pitchFamily="34" charset="0"/>
                        </a:rPr>
                        <a:t>Insurance (%)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algn="ctr">
                        <a:lnSpc>
                          <a:spcPct val="100000"/>
                        </a:lnSpc>
                      </a:pPr>
                      <a:endParaRPr lang="en-US" sz="2400" b="0" dirty="0">
                        <a:effectLst/>
                        <a:latin typeface="Century Gothic" panose="020B0502020202020204" pitchFamily="34" charset="0"/>
                      </a:endParaRPr>
                    </a:p>
                  </a:txBody>
                  <a:tcPr marL="4464" marR="4464" marT="4464" marB="4464" anchor="ctr"/>
                </a:tc>
                <a:tc>
                  <a:txBody>
                    <a:bodyPr/>
                    <a:lstStyle/>
                    <a:p>
                      <a:pPr algn="ctr">
                        <a:lnSpc>
                          <a:spcPct val="100000"/>
                        </a:lnSpc>
                      </a:pPr>
                      <a:endParaRPr lang="en-US" sz="2400" b="0" dirty="0">
                        <a:effectLst/>
                        <a:latin typeface="Century Gothic" panose="020B0502020202020204" pitchFamily="34" charset="0"/>
                      </a:endParaRPr>
                    </a:p>
                  </a:txBody>
                  <a:tcPr marL="4464" marR="4464" marT="4464" marB="4464" anchor="ctr"/>
                </a:tc>
                <a:extLst>
                  <a:ext uri="{0D108BD9-81ED-4DB2-BD59-A6C34878D82A}">
                    <a16:rowId xmlns:a16="http://schemas.microsoft.com/office/drawing/2014/main" val="73667907"/>
                  </a:ext>
                </a:extLst>
              </a:tr>
              <a:tr h="404868">
                <a:tc>
                  <a:txBody>
                    <a:bodyPr/>
                    <a:lstStyle/>
                    <a:p>
                      <a:pPr marL="0" marR="0">
                        <a:lnSpc>
                          <a:spcPct val="100000"/>
                        </a:lnSpc>
                        <a:spcBef>
                          <a:spcPts val="0"/>
                        </a:spcBef>
                        <a:spcAft>
                          <a:spcPts val="0"/>
                        </a:spcAft>
                      </a:pPr>
                      <a:r>
                        <a:rPr lang="en-US" sz="2400" b="0" dirty="0">
                          <a:effectLst/>
                          <a:latin typeface="Century Gothic" panose="020B0502020202020204" pitchFamily="34" charset="0"/>
                        </a:rPr>
                        <a:t>   Commercial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61.0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56.4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extLst>
                  <a:ext uri="{0D108BD9-81ED-4DB2-BD59-A6C34878D82A}">
                    <a16:rowId xmlns:a16="http://schemas.microsoft.com/office/drawing/2014/main" val="3996086245"/>
                  </a:ext>
                </a:extLst>
              </a:tr>
              <a:tr h="404868">
                <a:tc>
                  <a:txBody>
                    <a:bodyPr/>
                    <a:lstStyle/>
                    <a:p>
                      <a:pPr marL="0" marR="0">
                        <a:lnSpc>
                          <a:spcPct val="100000"/>
                        </a:lnSpc>
                        <a:spcBef>
                          <a:spcPts val="0"/>
                        </a:spcBef>
                        <a:spcAft>
                          <a:spcPts val="0"/>
                        </a:spcAft>
                      </a:pPr>
                      <a:r>
                        <a:rPr lang="en-US" sz="2400" b="0" dirty="0">
                          <a:effectLst/>
                          <a:latin typeface="Century Gothic" panose="020B0502020202020204" pitchFamily="34" charset="0"/>
                        </a:rPr>
                        <a:t>   Medicaid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3.6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3.1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extLst>
                  <a:ext uri="{0D108BD9-81ED-4DB2-BD59-A6C34878D82A}">
                    <a16:rowId xmlns:a16="http://schemas.microsoft.com/office/drawing/2014/main" val="3485276460"/>
                  </a:ext>
                </a:extLst>
              </a:tr>
              <a:tr h="404868">
                <a:tc>
                  <a:txBody>
                    <a:bodyPr/>
                    <a:lstStyle/>
                    <a:p>
                      <a:pPr marL="0" marR="0">
                        <a:lnSpc>
                          <a:spcPct val="100000"/>
                        </a:lnSpc>
                        <a:spcBef>
                          <a:spcPts val="0"/>
                        </a:spcBef>
                        <a:spcAft>
                          <a:spcPts val="0"/>
                        </a:spcAft>
                      </a:pPr>
                      <a:r>
                        <a:rPr lang="en-US" sz="2400" b="0" dirty="0">
                          <a:effectLst/>
                          <a:latin typeface="Century Gothic" panose="020B0502020202020204" pitchFamily="34" charset="0"/>
                        </a:rPr>
                        <a:t>   Medicare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22.7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23.9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extLst>
                  <a:ext uri="{0D108BD9-81ED-4DB2-BD59-A6C34878D82A}">
                    <a16:rowId xmlns:a16="http://schemas.microsoft.com/office/drawing/2014/main" val="2819703814"/>
                  </a:ext>
                </a:extLst>
              </a:tr>
              <a:tr h="404868">
                <a:tc>
                  <a:txBody>
                    <a:bodyPr/>
                    <a:lstStyle/>
                    <a:p>
                      <a:pPr marL="0" marR="0">
                        <a:lnSpc>
                          <a:spcPct val="100000"/>
                        </a:lnSpc>
                        <a:spcBef>
                          <a:spcPts val="0"/>
                        </a:spcBef>
                        <a:spcAft>
                          <a:spcPts val="0"/>
                        </a:spcAft>
                      </a:pPr>
                      <a:r>
                        <a:rPr lang="en-US" sz="2400" b="0" dirty="0">
                          <a:effectLst/>
                          <a:latin typeface="Century Gothic" panose="020B0502020202020204" pitchFamily="34" charset="0"/>
                        </a:rPr>
                        <a:t>   Other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solidFill>
                            <a:schemeClr val="tx1"/>
                          </a:solidFill>
                          <a:effectLst/>
                          <a:latin typeface="Century Gothic" panose="020B0502020202020204" pitchFamily="34" charset="0"/>
                        </a:rPr>
                        <a:t>3.0</a:t>
                      </a:r>
                      <a:endParaRPr lang="en-US" sz="2400" b="0" dirty="0">
                        <a:solidFill>
                          <a:schemeClr val="tx1"/>
                        </a:solidFill>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3.1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extLst>
                  <a:ext uri="{0D108BD9-81ED-4DB2-BD59-A6C34878D82A}">
                    <a16:rowId xmlns:a16="http://schemas.microsoft.com/office/drawing/2014/main" val="3538423931"/>
                  </a:ext>
                </a:extLst>
              </a:tr>
              <a:tr h="404868">
                <a:tc>
                  <a:txBody>
                    <a:bodyPr/>
                    <a:lstStyle/>
                    <a:p>
                      <a:pPr marL="0" marR="0">
                        <a:lnSpc>
                          <a:spcPct val="100000"/>
                        </a:lnSpc>
                        <a:spcBef>
                          <a:spcPts val="0"/>
                        </a:spcBef>
                        <a:spcAft>
                          <a:spcPts val="0"/>
                        </a:spcAft>
                      </a:pPr>
                      <a:r>
                        <a:rPr lang="en-US" sz="2400" b="0" dirty="0">
                          <a:effectLst/>
                          <a:latin typeface="Century Gothic" panose="020B0502020202020204" pitchFamily="34" charset="0"/>
                        </a:rPr>
                        <a:t>   Private Pay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9.4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13.5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extLst>
                  <a:ext uri="{0D108BD9-81ED-4DB2-BD59-A6C34878D82A}">
                    <a16:rowId xmlns:a16="http://schemas.microsoft.com/office/drawing/2014/main" val="871667138"/>
                  </a:ext>
                </a:extLst>
              </a:tr>
              <a:tr h="404868">
                <a:tc>
                  <a:txBody>
                    <a:bodyPr/>
                    <a:lstStyle/>
                    <a:p>
                      <a:pPr marL="53975" marR="0" indent="0">
                        <a:lnSpc>
                          <a:spcPct val="100000"/>
                        </a:lnSpc>
                        <a:spcBef>
                          <a:spcPts val="0"/>
                        </a:spcBef>
                        <a:spcAft>
                          <a:spcPts val="0"/>
                        </a:spcAft>
                      </a:pPr>
                      <a:r>
                        <a:rPr lang="en-US" sz="2400" b="0" dirty="0">
                          <a:effectLst/>
                          <a:latin typeface="Century Gothic" panose="020B0502020202020204" pitchFamily="34" charset="0"/>
                        </a:rPr>
                        <a:t>Tobacco Past </a:t>
                      </a:r>
                      <a:r>
                        <a:rPr lang="en-US" sz="2400" b="0" dirty="0" err="1">
                          <a:effectLst/>
                          <a:latin typeface="Century Gothic" panose="020B0502020202020204" pitchFamily="34" charset="0"/>
                        </a:rPr>
                        <a:t>Yr</a:t>
                      </a:r>
                      <a:r>
                        <a:rPr lang="en-US" sz="2400" b="0" dirty="0">
                          <a:effectLst/>
                          <a:latin typeface="Century Gothic" panose="020B0502020202020204" pitchFamily="34" charset="0"/>
                        </a:rPr>
                        <a:t> (%)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9.4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9.5</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extLst>
                  <a:ext uri="{0D108BD9-81ED-4DB2-BD59-A6C34878D82A}">
                    <a16:rowId xmlns:a16="http://schemas.microsoft.com/office/drawing/2014/main" val="2709380843"/>
                  </a:ext>
                </a:extLst>
              </a:tr>
            </a:tbl>
          </a:graphicData>
        </a:graphic>
      </p:graphicFrame>
      <p:sp>
        <p:nvSpPr>
          <p:cNvPr id="7" name="Oval 6">
            <a:extLst>
              <a:ext uri="{FF2B5EF4-FFF2-40B4-BE49-F238E27FC236}">
                <a16:creationId xmlns:a16="http://schemas.microsoft.com/office/drawing/2014/main" id="{2FADE8E6-CAC2-4F5A-A6AE-04F42527B662}"/>
              </a:ext>
            </a:extLst>
          </p:cNvPr>
          <p:cNvSpPr/>
          <p:nvPr/>
        </p:nvSpPr>
        <p:spPr>
          <a:xfrm>
            <a:off x="5165560" y="4268462"/>
            <a:ext cx="5269483" cy="649705"/>
          </a:xfrm>
          <a:prstGeom prst="ellipse">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7744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Greenhalgh </a:t>
            </a:r>
            <a:br>
              <a:rPr lang="en-US" dirty="0"/>
            </a:br>
            <a:r>
              <a:rPr lang="en-US" dirty="0"/>
              <a:t>Model</a:t>
            </a:r>
          </a:p>
        </p:txBody>
      </p:sp>
      <p:sp>
        <p:nvSpPr>
          <p:cNvPr id="5" name="Slide Number Placeholder 4"/>
          <p:cNvSpPr>
            <a:spLocks noGrp="1"/>
          </p:cNvSpPr>
          <p:nvPr>
            <p:ph type="sldNum" sz="quarter" idx="12"/>
          </p:nvPr>
        </p:nvSpPr>
        <p:spPr/>
        <p:txBody>
          <a:bodyPr/>
          <a:lstStyle/>
          <a:p>
            <a:fld id="{A0C21F26-985F-9D40-A811-D6DE90C3D8D1}" type="slidenum">
              <a:rPr lang="en-US" smtClean="0"/>
              <a:t>7</a:t>
            </a:fld>
            <a:endParaRPr lang="en-US" dirty="0"/>
          </a:p>
        </p:txBody>
      </p:sp>
      <p:pic>
        <p:nvPicPr>
          <p:cNvPr id="32" name="Picture 31">
            <a:extLst>
              <a:ext uri="{FF2B5EF4-FFF2-40B4-BE49-F238E27FC236}">
                <a16:creationId xmlns:a16="http://schemas.microsoft.com/office/drawing/2014/main" id="{AD432717-A287-4342-9559-C178D43992DA}"/>
              </a:ext>
            </a:extLst>
          </p:cNvPr>
          <p:cNvPicPr>
            <a:picLocks noChangeAspect="1"/>
          </p:cNvPicPr>
          <p:nvPr/>
        </p:nvPicPr>
        <p:blipFill>
          <a:blip r:embed="rId3"/>
          <a:stretch>
            <a:fillRect/>
          </a:stretch>
        </p:blipFill>
        <p:spPr>
          <a:xfrm>
            <a:off x="3633085" y="170628"/>
            <a:ext cx="8359391" cy="6297407"/>
          </a:xfrm>
          <a:prstGeom prst="rect">
            <a:avLst/>
          </a:prstGeom>
        </p:spPr>
      </p:pic>
      <p:sp>
        <p:nvSpPr>
          <p:cNvPr id="33" name="Rectangle 32">
            <a:extLst>
              <a:ext uri="{FF2B5EF4-FFF2-40B4-BE49-F238E27FC236}">
                <a16:creationId xmlns:a16="http://schemas.microsoft.com/office/drawing/2014/main" id="{BA5C8B04-1D71-4FE0-8B53-DC53F420E549}"/>
              </a:ext>
            </a:extLst>
          </p:cNvPr>
          <p:cNvSpPr/>
          <p:nvPr/>
        </p:nvSpPr>
        <p:spPr>
          <a:xfrm>
            <a:off x="307061" y="5372699"/>
            <a:ext cx="7982174" cy="1077218"/>
          </a:xfrm>
          <a:prstGeom prst="rect">
            <a:avLst/>
          </a:prstGeom>
        </p:spPr>
        <p:txBody>
          <a:bodyPr wrap="square">
            <a:spAutoFit/>
          </a:bodyPr>
          <a:lstStyle/>
          <a:p>
            <a:pPr lvl="1"/>
            <a:endParaRPr lang="en-US" sz="1600" dirty="0">
              <a:highlight>
                <a:srgbClr val="FFFF00"/>
              </a:highlight>
              <a:latin typeface="Century Gothic" panose="020B0502020202020204" pitchFamily="34" charset="0"/>
            </a:endParaRPr>
          </a:p>
          <a:p>
            <a:pPr lvl="1"/>
            <a:r>
              <a:rPr lang="en-US" sz="1600" dirty="0">
                <a:latin typeface="Century Gothic" panose="020B0502020202020204" pitchFamily="34" charset="0"/>
              </a:rPr>
              <a:t>T. Greenhalgh</a:t>
            </a:r>
          </a:p>
          <a:p>
            <a:pPr lvl="1"/>
            <a:r>
              <a:rPr lang="en-US" sz="1600" dirty="0">
                <a:latin typeface="Century Gothic" panose="020B0502020202020204" pitchFamily="34" charset="0"/>
              </a:rPr>
              <a:t>Milbank Quarterly</a:t>
            </a:r>
          </a:p>
          <a:p>
            <a:pPr lvl="1"/>
            <a:r>
              <a:rPr lang="en-US" sz="1600" dirty="0">
                <a:latin typeface="Century Gothic" panose="020B0502020202020204" pitchFamily="34" charset="0"/>
              </a:rPr>
              <a:t>2004</a:t>
            </a:r>
          </a:p>
        </p:txBody>
      </p:sp>
    </p:spTree>
    <p:extLst>
      <p:ext uri="{BB962C8B-B14F-4D97-AF65-F5344CB8AC3E}">
        <p14:creationId xmlns:p14="http://schemas.microsoft.com/office/powerpoint/2010/main" val="376969890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SPARC Trial: Sample</a:t>
            </a:r>
          </a:p>
        </p:txBody>
      </p:sp>
      <p:sp>
        <p:nvSpPr>
          <p:cNvPr id="5" name="Slide Number Placeholder 4"/>
          <p:cNvSpPr>
            <a:spLocks noGrp="1"/>
          </p:cNvSpPr>
          <p:nvPr>
            <p:ph type="sldNum" sz="quarter" idx="12"/>
          </p:nvPr>
        </p:nvSpPr>
        <p:spPr/>
        <p:txBody>
          <a:bodyPr/>
          <a:lstStyle/>
          <a:p>
            <a:fld id="{A0C21F26-985F-9D40-A811-D6DE90C3D8D1}" type="slidenum">
              <a:rPr lang="en-US" smtClean="0"/>
              <a:t>70</a:t>
            </a:fld>
            <a:endParaRPr lang="en-US"/>
          </a:p>
        </p:txBody>
      </p:sp>
      <p:graphicFrame>
        <p:nvGraphicFramePr>
          <p:cNvPr id="6" name="Table 5">
            <a:extLst>
              <a:ext uri="{FF2B5EF4-FFF2-40B4-BE49-F238E27FC236}">
                <a16:creationId xmlns:a16="http://schemas.microsoft.com/office/drawing/2014/main" id="{409F5625-1685-40CF-BF62-23053EDC7CA2}"/>
              </a:ext>
            </a:extLst>
          </p:cNvPr>
          <p:cNvGraphicFramePr>
            <a:graphicFrameLocks noGrp="1"/>
          </p:cNvGraphicFramePr>
          <p:nvPr/>
        </p:nvGraphicFramePr>
        <p:xfrm>
          <a:off x="2119630" y="2167673"/>
          <a:ext cx="7952740" cy="3845045"/>
        </p:xfrm>
        <a:graphic>
          <a:graphicData uri="http://schemas.openxmlformats.org/drawingml/2006/table">
            <a:tbl>
              <a:tblPr firstRow="1" firstCol="1" bandRow="1">
                <a:tableStyleId>{5C22544A-7EE6-4342-B048-85BDC9FD1C3A}</a:tableStyleId>
              </a:tblPr>
              <a:tblGrid>
                <a:gridCol w="3503639">
                  <a:extLst>
                    <a:ext uri="{9D8B030D-6E8A-4147-A177-3AD203B41FA5}">
                      <a16:colId xmlns:a16="http://schemas.microsoft.com/office/drawing/2014/main" val="4030704793"/>
                    </a:ext>
                  </a:extLst>
                </a:gridCol>
                <a:gridCol w="2195053">
                  <a:extLst>
                    <a:ext uri="{9D8B030D-6E8A-4147-A177-3AD203B41FA5}">
                      <a16:colId xmlns:a16="http://schemas.microsoft.com/office/drawing/2014/main" val="1122910765"/>
                    </a:ext>
                  </a:extLst>
                </a:gridCol>
                <a:gridCol w="2254048">
                  <a:extLst>
                    <a:ext uri="{9D8B030D-6E8A-4147-A177-3AD203B41FA5}">
                      <a16:colId xmlns:a16="http://schemas.microsoft.com/office/drawing/2014/main" val="712717010"/>
                    </a:ext>
                  </a:extLst>
                </a:gridCol>
              </a:tblGrid>
              <a:tr h="1010969">
                <a:tc>
                  <a:txBody>
                    <a:bodyPr/>
                    <a:lstStyle/>
                    <a:p>
                      <a:pPr marL="0" marR="0" algn="ctr">
                        <a:lnSpc>
                          <a:spcPct val="100000"/>
                        </a:lnSpc>
                        <a:spcBef>
                          <a:spcPts val="0"/>
                        </a:spcBef>
                        <a:spcAft>
                          <a:spcPts val="0"/>
                        </a:spcAft>
                      </a:pP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Usual Care</a:t>
                      </a: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Intervention</a:t>
                      </a:r>
                    </a:p>
                  </a:txBody>
                  <a:tcPr marL="4464" marR="4464" marT="4464" marB="4464" anchor="ctr"/>
                </a:tc>
                <a:extLst>
                  <a:ext uri="{0D108BD9-81ED-4DB2-BD59-A6C34878D82A}">
                    <a16:rowId xmlns:a16="http://schemas.microsoft.com/office/drawing/2014/main" val="1468989401"/>
                  </a:ext>
                </a:extLst>
              </a:tr>
              <a:tr h="404868">
                <a:tc>
                  <a:txBody>
                    <a:bodyPr/>
                    <a:lstStyle/>
                    <a:p>
                      <a:pPr marL="53975" marR="0" indent="0">
                        <a:lnSpc>
                          <a:spcPct val="100000"/>
                        </a:lnSpc>
                        <a:spcBef>
                          <a:spcPts val="0"/>
                        </a:spcBef>
                        <a:spcAft>
                          <a:spcPts val="0"/>
                        </a:spcAft>
                      </a:pPr>
                      <a:r>
                        <a:rPr lang="en-US" sz="2400" b="0" dirty="0">
                          <a:effectLst/>
                          <a:latin typeface="Century Gothic" panose="020B0502020202020204" pitchFamily="34" charset="0"/>
                        </a:rPr>
                        <a:t>Insurance (%)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algn="ctr">
                        <a:lnSpc>
                          <a:spcPct val="100000"/>
                        </a:lnSpc>
                      </a:pPr>
                      <a:endParaRPr lang="en-US" sz="2400" b="0" dirty="0">
                        <a:effectLst/>
                        <a:latin typeface="Century Gothic" panose="020B0502020202020204" pitchFamily="34" charset="0"/>
                      </a:endParaRPr>
                    </a:p>
                  </a:txBody>
                  <a:tcPr marL="4464" marR="4464" marT="4464" marB="4464" anchor="ctr"/>
                </a:tc>
                <a:tc>
                  <a:txBody>
                    <a:bodyPr/>
                    <a:lstStyle/>
                    <a:p>
                      <a:pPr algn="ctr">
                        <a:lnSpc>
                          <a:spcPct val="100000"/>
                        </a:lnSpc>
                      </a:pPr>
                      <a:endParaRPr lang="en-US" sz="2400" b="0" dirty="0">
                        <a:effectLst/>
                        <a:latin typeface="Century Gothic" panose="020B0502020202020204" pitchFamily="34" charset="0"/>
                      </a:endParaRPr>
                    </a:p>
                  </a:txBody>
                  <a:tcPr marL="4464" marR="4464" marT="4464" marB="4464" anchor="ctr"/>
                </a:tc>
                <a:extLst>
                  <a:ext uri="{0D108BD9-81ED-4DB2-BD59-A6C34878D82A}">
                    <a16:rowId xmlns:a16="http://schemas.microsoft.com/office/drawing/2014/main" val="73667907"/>
                  </a:ext>
                </a:extLst>
              </a:tr>
              <a:tr h="404868">
                <a:tc>
                  <a:txBody>
                    <a:bodyPr/>
                    <a:lstStyle/>
                    <a:p>
                      <a:pPr marL="0" marR="0">
                        <a:lnSpc>
                          <a:spcPct val="100000"/>
                        </a:lnSpc>
                        <a:spcBef>
                          <a:spcPts val="0"/>
                        </a:spcBef>
                        <a:spcAft>
                          <a:spcPts val="0"/>
                        </a:spcAft>
                      </a:pPr>
                      <a:r>
                        <a:rPr lang="en-US" sz="2400" b="0" dirty="0">
                          <a:effectLst/>
                          <a:latin typeface="Century Gothic" panose="020B0502020202020204" pitchFamily="34" charset="0"/>
                        </a:rPr>
                        <a:t>   Commercial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61.0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56.4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extLst>
                  <a:ext uri="{0D108BD9-81ED-4DB2-BD59-A6C34878D82A}">
                    <a16:rowId xmlns:a16="http://schemas.microsoft.com/office/drawing/2014/main" val="3996086245"/>
                  </a:ext>
                </a:extLst>
              </a:tr>
              <a:tr h="404868">
                <a:tc>
                  <a:txBody>
                    <a:bodyPr/>
                    <a:lstStyle/>
                    <a:p>
                      <a:pPr marL="0" marR="0">
                        <a:lnSpc>
                          <a:spcPct val="100000"/>
                        </a:lnSpc>
                        <a:spcBef>
                          <a:spcPts val="0"/>
                        </a:spcBef>
                        <a:spcAft>
                          <a:spcPts val="0"/>
                        </a:spcAft>
                      </a:pPr>
                      <a:r>
                        <a:rPr lang="en-US" sz="2400" b="0" dirty="0">
                          <a:effectLst/>
                          <a:latin typeface="Century Gothic" panose="020B0502020202020204" pitchFamily="34" charset="0"/>
                        </a:rPr>
                        <a:t>   Medicaid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3.6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3.1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extLst>
                  <a:ext uri="{0D108BD9-81ED-4DB2-BD59-A6C34878D82A}">
                    <a16:rowId xmlns:a16="http://schemas.microsoft.com/office/drawing/2014/main" val="3485276460"/>
                  </a:ext>
                </a:extLst>
              </a:tr>
              <a:tr h="404868">
                <a:tc>
                  <a:txBody>
                    <a:bodyPr/>
                    <a:lstStyle/>
                    <a:p>
                      <a:pPr marL="0" marR="0">
                        <a:lnSpc>
                          <a:spcPct val="100000"/>
                        </a:lnSpc>
                        <a:spcBef>
                          <a:spcPts val="0"/>
                        </a:spcBef>
                        <a:spcAft>
                          <a:spcPts val="0"/>
                        </a:spcAft>
                      </a:pPr>
                      <a:r>
                        <a:rPr lang="en-US" sz="2400" b="0" dirty="0">
                          <a:effectLst/>
                          <a:latin typeface="Century Gothic" panose="020B0502020202020204" pitchFamily="34" charset="0"/>
                        </a:rPr>
                        <a:t>   Medicare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22.7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23.9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extLst>
                  <a:ext uri="{0D108BD9-81ED-4DB2-BD59-A6C34878D82A}">
                    <a16:rowId xmlns:a16="http://schemas.microsoft.com/office/drawing/2014/main" val="2819703814"/>
                  </a:ext>
                </a:extLst>
              </a:tr>
              <a:tr h="404868">
                <a:tc>
                  <a:txBody>
                    <a:bodyPr/>
                    <a:lstStyle/>
                    <a:p>
                      <a:pPr marL="0" marR="0">
                        <a:lnSpc>
                          <a:spcPct val="100000"/>
                        </a:lnSpc>
                        <a:spcBef>
                          <a:spcPts val="0"/>
                        </a:spcBef>
                        <a:spcAft>
                          <a:spcPts val="0"/>
                        </a:spcAft>
                      </a:pPr>
                      <a:r>
                        <a:rPr lang="en-US" sz="2400" b="0" dirty="0">
                          <a:effectLst/>
                          <a:latin typeface="Century Gothic" panose="020B0502020202020204" pitchFamily="34" charset="0"/>
                        </a:rPr>
                        <a:t>   Other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solidFill>
                            <a:schemeClr val="tx1"/>
                          </a:solidFill>
                          <a:effectLst/>
                          <a:latin typeface="Century Gothic" panose="020B0502020202020204" pitchFamily="34" charset="0"/>
                        </a:rPr>
                        <a:t>3.0</a:t>
                      </a:r>
                      <a:endParaRPr lang="en-US" sz="2400" b="0" dirty="0">
                        <a:solidFill>
                          <a:schemeClr val="tx1"/>
                        </a:solidFill>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3.1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extLst>
                  <a:ext uri="{0D108BD9-81ED-4DB2-BD59-A6C34878D82A}">
                    <a16:rowId xmlns:a16="http://schemas.microsoft.com/office/drawing/2014/main" val="3538423931"/>
                  </a:ext>
                </a:extLst>
              </a:tr>
              <a:tr h="404868">
                <a:tc>
                  <a:txBody>
                    <a:bodyPr/>
                    <a:lstStyle/>
                    <a:p>
                      <a:pPr marL="0" marR="0">
                        <a:lnSpc>
                          <a:spcPct val="100000"/>
                        </a:lnSpc>
                        <a:spcBef>
                          <a:spcPts val="0"/>
                        </a:spcBef>
                        <a:spcAft>
                          <a:spcPts val="0"/>
                        </a:spcAft>
                      </a:pPr>
                      <a:r>
                        <a:rPr lang="en-US" sz="2400" b="0" dirty="0">
                          <a:effectLst/>
                          <a:latin typeface="Century Gothic" panose="020B0502020202020204" pitchFamily="34" charset="0"/>
                        </a:rPr>
                        <a:t>   Private Pay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9.4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13.5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extLst>
                  <a:ext uri="{0D108BD9-81ED-4DB2-BD59-A6C34878D82A}">
                    <a16:rowId xmlns:a16="http://schemas.microsoft.com/office/drawing/2014/main" val="871667138"/>
                  </a:ext>
                </a:extLst>
              </a:tr>
              <a:tr h="404868">
                <a:tc>
                  <a:txBody>
                    <a:bodyPr/>
                    <a:lstStyle/>
                    <a:p>
                      <a:pPr marL="53975" marR="0" indent="0">
                        <a:lnSpc>
                          <a:spcPct val="100000"/>
                        </a:lnSpc>
                        <a:spcBef>
                          <a:spcPts val="0"/>
                        </a:spcBef>
                        <a:spcAft>
                          <a:spcPts val="0"/>
                        </a:spcAft>
                      </a:pPr>
                      <a:r>
                        <a:rPr lang="en-US" sz="2400" b="0" dirty="0">
                          <a:effectLst/>
                          <a:latin typeface="Century Gothic" panose="020B0502020202020204" pitchFamily="34" charset="0"/>
                        </a:rPr>
                        <a:t>Tobacco Past </a:t>
                      </a:r>
                      <a:r>
                        <a:rPr lang="en-US" sz="2400" b="0" dirty="0" err="1">
                          <a:effectLst/>
                          <a:latin typeface="Century Gothic" panose="020B0502020202020204" pitchFamily="34" charset="0"/>
                        </a:rPr>
                        <a:t>Yr</a:t>
                      </a:r>
                      <a:r>
                        <a:rPr lang="en-US" sz="2400" b="0" dirty="0">
                          <a:effectLst/>
                          <a:latin typeface="Century Gothic" panose="020B0502020202020204" pitchFamily="34" charset="0"/>
                        </a:rPr>
                        <a:t> (%)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9.4 </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tc>
                  <a:txBody>
                    <a:bodyPr/>
                    <a:lstStyle/>
                    <a:p>
                      <a:pPr marL="0" marR="0" algn="ctr">
                        <a:lnSpc>
                          <a:spcPct val="100000"/>
                        </a:lnSpc>
                        <a:spcBef>
                          <a:spcPts val="0"/>
                        </a:spcBef>
                        <a:spcAft>
                          <a:spcPts val="0"/>
                        </a:spcAft>
                      </a:pPr>
                      <a:r>
                        <a:rPr lang="en-US" sz="2400" b="0" dirty="0">
                          <a:effectLst/>
                          <a:latin typeface="Century Gothic" panose="020B0502020202020204" pitchFamily="34" charset="0"/>
                        </a:rPr>
                        <a:t>9.5</a:t>
                      </a:r>
                      <a:endParaRPr lang="en-US" sz="2400" b="0" dirty="0">
                        <a:effectLst/>
                        <a:latin typeface="Century Gothic" panose="020B0502020202020204" pitchFamily="34" charset="0"/>
                        <a:ea typeface="Calibri" panose="020F0502020204030204" pitchFamily="34" charset="0"/>
                        <a:cs typeface="Calibri" panose="020F0502020204030204" pitchFamily="34" charset="0"/>
                      </a:endParaRPr>
                    </a:p>
                  </a:txBody>
                  <a:tcPr marL="4464" marR="4464" marT="4464" marB="4464" anchor="ctr"/>
                </a:tc>
                <a:extLst>
                  <a:ext uri="{0D108BD9-81ED-4DB2-BD59-A6C34878D82A}">
                    <a16:rowId xmlns:a16="http://schemas.microsoft.com/office/drawing/2014/main" val="2709380843"/>
                  </a:ext>
                </a:extLst>
              </a:tr>
            </a:tbl>
          </a:graphicData>
        </a:graphic>
      </p:graphicFrame>
      <p:sp>
        <p:nvSpPr>
          <p:cNvPr id="7" name="Oval 6">
            <a:extLst>
              <a:ext uri="{FF2B5EF4-FFF2-40B4-BE49-F238E27FC236}">
                <a16:creationId xmlns:a16="http://schemas.microsoft.com/office/drawing/2014/main" id="{D923CFD3-31B9-47E5-BC09-BFD2DC99865B}"/>
              </a:ext>
            </a:extLst>
          </p:cNvPr>
          <p:cNvSpPr/>
          <p:nvPr/>
        </p:nvSpPr>
        <p:spPr>
          <a:xfrm>
            <a:off x="5126371" y="5496370"/>
            <a:ext cx="5269483" cy="649705"/>
          </a:xfrm>
          <a:prstGeom prst="ellipse">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085038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Interrupted Time Series: Screening</a:t>
            </a:r>
          </a:p>
        </p:txBody>
      </p:sp>
      <p:sp>
        <p:nvSpPr>
          <p:cNvPr id="5" name="Slide Number Placeholder 4"/>
          <p:cNvSpPr>
            <a:spLocks noGrp="1"/>
          </p:cNvSpPr>
          <p:nvPr>
            <p:ph type="sldNum" sz="quarter" idx="12"/>
          </p:nvPr>
        </p:nvSpPr>
        <p:spPr/>
        <p:txBody>
          <a:bodyPr/>
          <a:lstStyle/>
          <a:p>
            <a:fld id="{A0C21F26-985F-9D40-A811-D6DE90C3D8D1}" type="slidenum">
              <a:rPr lang="en-US" smtClean="0"/>
              <a:t>71</a:t>
            </a:fld>
            <a:endParaRPr lang="en-US"/>
          </a:p>
        </p:txBody>
      </p:sp>
      <p:pic>
        <p:nvPicPr>
          <p:cNvPr id="9" name="Picture 8">
            <a:extLst>
              <a:ext uri="{FF2B5EF4-FFF2-40B4-BE49-F238E27FC236}">
                <a16:creationId xmlns:a16="http://schemas.microsoft.com/office/drawing/2014/main" id="{897729D5-B01C-4596-B2DE-D82426ACE5A1}"/>
              </a:ext>
            </a:extLst>
          </p:cNvPr>
          <p:cNvPicPr>
            <a:picLocks noChangeAspect="1"/>
          </p:cNvPicPr>
          <p:nvPr/>
        </p:nvPicPr>
        <p:blipFill>
          <a:blip r:embed="rId3"/>
          <a:stretch>
            <a:fillRect/>
          </a:stretch>
        </p:blipFill>
        <p:spPr>
          <a:xfrm>
            <a:off x="1524000" y="2302547"/>
            <a:ext cx="9144000" cy="2939143"/>
          </a:xfrm>
          <a:prstGeom prst="rect">
            <a:avLst/>
          </a:prstGeom>
        </p:spPr>
      </p:pic>
      <p:sp>
        <p:nvSpPr>
          <p:cNvPr id="2" name="Rectangle 1">
            <a:extLst>
              <a:ext uri="{FF2B5EF4-FFF2-40B4-BE49-F238E27FC236}">
                <a16:creationId xmlns:a16="http://schemas.microsoft.com/office/drawing/2014/main" id="{38E5F23B-E908-41A0-A3BB-D032F5F51963}"/>
              </a:ext>
            </a:extLst>
          </p:cNvPr>
          <p:cNvSpPr/>
          <p:nvPr/>
        </p:nvSpPr>
        <p:spPr>
          <a:xfrm>
            <a:off x="2226005" y="1346405"/>
            <a:ext cx="8697134" cy="523220"/>
          </a:xfrm>
          <a:prstGeom prst="rect">
            <a:avLst/>
          </a:prstGeom>
        </p:spPr>
        <p:txBody>
          <a:bodyPr wrap="square">
            <a:spAutoFit/>
          </a:bodyPr>
          <a:lstStyle/>
          <a:p>
            <a:r>
              <a:rPr lang="en-US" sz="2800" dirty="0">
                <a:latin typeface="Century Gothic" panose="020B0502020202020204" pitchFamily="34" charset="0"/>
              </a:rPr>
              <a:t>Alcohol screening rates: 22 primary care sites</a:t>
            </a:r>
          </a:p>
        </p:txBody>
      </p:sp>
    </p:spTree>
    <p:extLst>
      <p:ext uri="{BB962C8B-B14F-4D97-AF65-F5344CB8AC3E}">
        <p14:creationId xmlns:p14="http://schemas.microsoft.com/office/powerpoint/2010/main" val="174727021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SPARC Trial: Prevention</a:t>
            </a:r>
          </a:p>
        </p:txBody>
      </p:sp>
      <p:graphicFrame>
        <p:nvGraphicFramePr>
          <p:cNvPr id="9" name="Content Placeholder 8">
            <a:extLst>
              <a:ext uri="{FF2B5EF4-FFF2-40B4-BE49-F238E27FC236}">
                <a16:creationId xmlns:a16="http://schemas.microsoft.com/office/drawing/2014/main" id="{D08523E4-5FB2-4110-92F9-0437194FE1A6}"/>
              </a:ext>
            </a:extLst>
          </p:cNvPr>
          <p:cNvGraphicFramePr>
            <a:graphicFrameLocks noGrp="1"/>
          </p:cNvGraphicFramePr>
          <p:nvPr>
            <p:ph idx="1"/>
          </p:nvPr>
        </p:nvGraphicFramePr>
        <p:xfrm>
          <a:off x="1524000" y="1639824"/>
          <a:ext cx="9144000" cy="3232216"/>
        </p:xfrm>
        <a:graphic>
          <a:graphicData uri="http://schemas.openxmlformats.org/drawingml/2006/table">
            <a:tbl>
              <a:tblPr firstRow="1" bandRow="1">
                <a:tableStyleId>{5C22544A-7EE6-4342-B048-85BDC9FD1C3A}</a:tableStyleId>
              </a:tblPr>
              <a:tblGrid>
                <a:gridCol w="4684295">
                  <a:extLst>
                    <a:ext uri="{9D8B030D-6E8A-4147-A177-3AD203B41FA5}">
                      <a16:colId xmlns:a16="http://schemas.microsoft.com/office/drawing/2014/main" val="4147597603"/>
                    </a:ext>
                  </a:extLst>
                </a:gridCol>
                <a:gridCol w="976917">
                  <a:extLst>
                    <a:ext uri="{9D8B030D-6E8A-4147-A177-3AD203B41FA5}">
                      <a16:colId xmlns:a16="http://schemas.microsoft.com/office/drawing/2014/main" val="843293295"/>
                    </a:ext>
                  </a:extLst>
                </a:gridCol>
                <a:gridCol w="2097741">
                  <a:extLst>
                    <a:ext uri="{9D8B030D-6E8A-4147-A177-3AD203B41FA5}">
                      <a16:colId xmlns:a16="http://schemas.microsoft.com/office/drawing/2014/main" val="2601851370"/>
                    </a:ext>
                  </a:extLst>
                </a:gridCol>
                <a:gridCol w="1385047">
                  <a:extLst>
                    <a:ext uri="{9D8B030D-6E8A-4147-A177-3AD203B41FA5}">
                      <a16:colId xmlns:a16="http://schemas.microsoft.com/office/drawing/2014/main" val="3787165763"/>
                    </a:ext>
                  </a:extLst>
                </a:gridCol>
              </a:tblGrid>
              <a:tr h="0">
                <a:tc gridSpan="4">
                  <a:txBody>
                    <a:bodyPr/>
                    <a:lstStyle/>
                    <a:p>
                      <a:pPr marL="0" marR="0" algn="ctr">
                        <a:lnSpc>
                          <a:spcPct val="115000"/>
                        </a:lnSpc>
                        <a:spcBef>
                          <a:spcPts val="0"/>
                        </a:spcBef>
                        <a:spcAft>
                          <a:spcPts val="0"/>
                        </a:spcAft>
                      </a:pPr>
                      <a:r>
                        <a:rPr lang="en-US" sz="2400" b="1" dirty="0">
                          <a:effectLst/>
                          <a:latin typeface="Century Gothic" panose="020B0502020202020204" pitchFamily="34" charset="0"/>
                          <a:ea typeface="Calibri" panose="020F0502020204030204" pitchFamily="34" charset="0"/>
                          <a:cs typeface="Times New Roman" panose="02020603050405020304" pitchFamily="18" charset="0"/>
                        </a:rPr>
                        <a:t>Prevention Intermediate Outcomes</a:t>
                      </a:r>
                    </a:p>
                    <a:p>
                      <a:pPr marL="0" marR="0" algn="ctr">
                        <a:lnSpc>
                          <a:spcPct val="115000"/>
                        </a:lnSpc>
                        <a:spcBef>
                          <a:spcPts val="0"/>
                        </a:spcBef>
                        <a:spcAft>
                          <a:spcPts val="0"/>
                        </a:spcAft>
                      </a:pPr>
                      <a:r>
                        <a:rPr lang="en-US" sz="2400" b="0" dirty="0">
                          <a:effectLst/>
                          <a:latin typeface="Century Gothic" panose="020B0502020202020204" pitchFamily="34" charset="0"/>
                          <a:ea typeface="Calibri" panose="020F0502020204030204" pitchFamily="34" charset="0"/>
                          <a:cs typeface="Times New Roman" panose="02020603050405020304" pitchFamily="18" charset="0"/>
                        </a:rPr>
                        <a:t>Usual Care vs Intervention </a:t>
                      </a:r>
                    </a:p>
                    <a:p>
                      <a:pPr marL="0" marR="0" algn="ctr">
                        <a:lnSpc>
                          <a:spcPct val="115000"/>
                        </a:lnSpc>
                        <a:spcBef>
                          <a:spcPts val="0"/>
                        </a:spcBef>
                        <a:spcAft>
                          <a:spcPts val="0"/>
                        </a:spcAft>
                      </a:pPr>
                      <a:r>
                        <a:rPr lang="en-US" sz="2400" b="0" dirty="0">
                          <a:effectLst/>
                          <a:latin typeface="Century Gothic" panose="020B0502020202020204" pitchFamily="34" charset="0"/>
                          <a:ea typeface="Calibri" panose="020F0502020204030204" pitchFamily="34" charset="0"/>
                          <a:cs typeface="Times New Roman" panose="02020603050405020304" pitchFamily="18" charset="0"/>
                        </a:rPr>
                        <a:t>per 10,000 PC patients</a:t>
                      </a:r>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4112492383"/>
                  </a:ext>
                </a:extLst>
              </a:tr>
              <a:tr h="370840">
                <a:tc>
                  <a:txBody>
                    <a:bodyPr/>
                    <a:lstStyle/>
                    <a:p>
                      <a:pPr marL="0" marR="0">
                        <a:lnSpc>
                          <a:spcPct val="150000"/>
                        </a:lnSpc>
                        <a:spcBef>
                          <a:spcPts val="0"/>
                        </a:spcBef>
                        <a:spcAft>
                          <a:spcPts val="0"/>
                        </a:spcAft>
                      </a:pPr>
                      <a:r>
                        <a:rPr lang="en-US" sz="2400" b="0" dirty="0">
                          <a:effectLst/>
                          <a:latin typeface="Century Gothic" panose="020B050202020202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marL="0" marR="0" algn="ctr">
                        <a:lnSpc>
                          <a:spcPct val="150000"/>
                        </a:lnSpc>
                        <a:spcBef>
                          <a:spcPts val="0"/>
                        </a:spcBef>
                        <a:spcAft>
                          <a:spcPts val="0"/>
                        </a:spcAft>
                      </a:pPr>
                      <a:r>
                        <a:rPr lang="en-US" sz="2400" b="0" dirty="0">
                          <a:effectLst/>
                          <a:latin typeface="Century Gothic" panose="020B0502020202020204" pitchFamily="34" charset="0"/>
                          <a:ea typeface="Calibri" panose="020F0502020204030204" pitchFamily="34" charset="0"/>
                          <a:cs typeface="Times New Roman" panose="02020603050405020304" pitchFamily="18" charset="0"/>
                        </a:rPr>
                        <a:t>UC</a:t>
                      </a:r>
                    </a:p>
                  </a:txBody>
                  <a:tcPr marL="68580" marR="68580" marT="0" marB="0"/>
                </a:tc>
                <a:tc>
                  <a:txBody>
                    <a:bodyPr/>
                    <a:lstStyle/>
                    <a:p>
                      <a:pPr marL="0" marR="0" algn="ctr">
                        <a:lnSpc>
                          <a:spcPct val="150000"/>
                        </a:lnSpc>
                        <a:spcBef>
                          <a:spcPts val="0"/>
                        </a:spcBef>
                        <a:spcAft>
                          <a:spcPts val="0"/>
                        </a:spcAft>
                      </a:pPr>
                      <a:r>
                        <a:rPr lang="en-US" sz="2400" b="0" dirty="0">
                          <a:effectLst/>
                          <a:latin typeface="Century Gothic" panose="020B0502020202020204" pitchFamily="34" charset="0"/>
                          <a:ea typeface="Calibri" panose="020F0502020204030204" pitchFamily="34" charset="0"/>
                          <a:cs typeface="Times New Roman" panose="02020603050405020304" pitchFamily="18" charset="0"/>
                        </a:rPr>
                        <a:t>Intervention</a:t>
                      </a:r>
                    </a:p>
                  </a:txBody>
                  <a:tcPr marL="68580" marR="68580" marT="0" marB="0"/>
                </a:tc>
                <a:tc>
                  <a:txBody>
                    <a:bodyPr/>
                    <a:lstStyle/>
                    <a:p>
                      <a:pPr marL="0" marR="0" algn="ctr">
                        <a:lnSpc>
                          <a:spcPct val="150000"/>
                        </a:lnSpc>
                        <a:spcBef>
                          <a:spcPts val="0"/>
                        </a:spcBef>
                        <a:spcAft>
                          <a:spcPts val="0"/>
                        </a:spcAft>
                      </a:pPr>
                      <a:r>
                        <a:rPr lang="en-US" sz="2400" dirty="0">
                          <a:effectLst/>
                          <a:latin typeface="Century Gothic" panose="020B0502020202020204" pitchFamily="34" charset="0"/>
                          <a:ea typeface="Calibri" panose="020F0502020204030204" pitchFamily="34" charset="0"/>
                          <a:cs typeface="Times New Roman" panose="02020603050405020304" pitchFamily="18" charset="0"/>
                        </a:rPr>
                        <a:t>p</a:t>
                      </a:r>
                    </a:p>
                  </a:txBody>
                  <a:tcPr marL="68580" marR="68580" marT="0" marB="0"/>
                </a:tc>
                <a:extLst>
                  <a:ext uri="{0D108BD9-81ED-4DB2-BD59-A6C34878D82A}">
                    <a16:rowId xmlns:a16="http://schemas.microsoft.com/office/drawing/2014/main" val="570340305"/>
                  </a:ext>
                </a:extLst>
              </a:tr>
              <a:tr h="370840">
                <a:tc>
                  <a:txBody>
                    <a:bodyPr/>
                    <a:lstStyle/>
                    <a:p>
                      <a:pPr marL="114300" marR="0">
                        <a:lnSpc>
                          <a:spcPct val="150000"/>
                        </a:lnSpc>
                        <a:spcBef>
                          <a:spcPts val="0"/>
                        </a:spcBef>
                        <a:spcAft>
                          <a:spcPts val="0"/>
                        </a:spcAft>
                      </a:pPr>
                      <a:r>
                        <a:rPr lang="en-US" sz="2400" b="0" dirty="0">
                          <a:effectLst/>
                          <a:latin typeface="Century Gothic" panose="020B0502020202020204" pitchFamily="34" charset="0"/>
                          <a:ea typeface="Calibri" panose="020F0502020204030204" pitchFamily="34" charset="0"/>
                          <a:cs typeface="Times New Roman" panose="02020603050405020304" pitchFamily="18" charset="0"/>
                        </a:rPr>
                        <a:t>Screened</a:t>
                      </a:r>
                    </a:p>
                  </a:txBody>
                  <a:tcPr marL="68580" marR="68580" marT="0" marB="0"/>
                </a:tc>
                <a:tc>
                  <a:txBody>
                    <a:bodyPr/>
                    <a:lstStyle/>
                    <a:p>
                      <a:pPr marL="0" marR="0" algn="ctr">
                        <a:lnSpc>
                          <a:spcPct val="150000"/>
                        </a:lnSpc>
                        <a:spcBef>
                          <a:spcPts val="0"/>
                        </a:spcBef>
                        <a:spcAft>
                          <a:spcPts val="0"/>
                        </a:spcAft>
                      </a:pPr>
                      <a:r>
                        <a:rPr lang="en-US" sz="2400" b="0">
                          <a:effectLst/>
                          <a:latin typeface="Century Gothic" panose="020B0502020202020204" pitchFamily="34" charset="0"/>
                          <a:ea typeface="Calibri" panose="020F0502020204030204" pitchFamily="34" charset="0"/>
                          <a:cs typeface="Times New Roman" panose="02020603050405020304" pitchFamily="18" charset="0"/>
                        </a:rPr>
                        <a:t>2081</a:t>
                      </a:r>
                    </a:p>
                  </a:txBody>
                  <a:tcPr marL="68580" marR="68580" marT="0" marB="0"/>
                </a:tc>
                <a:tc>
                  <a:txBody>
                    <a:bodyPr/>
                    <a:lstStyle/>
                    <a:p>
                      <a:pPr marL="0" marR="0" algn="ctr">
                        <a:lnSpc>
                          <a:spcPct val="150000"/>
                        </a:lnSpc>
                        <a:spcBef>
                          <a:spcPts val="0"/>
                        </a:spcBef>
                        <a:spcAft>
                          <a:spcPts val="0"/>
                        </a:spcAft>
                      </a:pPr>
                      <a:r>
                        <a:rPr lang="en-US" sz="2400" b="0" dirty="0">
                          <a:effectLst/>
                          <a:latin typeface="Century Gothic" panose="020B0502020202020204" pitchFamily="34" charset="0"/>
                          <a:ea typeface="Calibri" panose="020F0502020204030204" pitchFamily="34" charset="0"/>
                          <a:cs typeface="Times New Roman" panose="02020603050405020304" pitchFamily="18" charset="0"/>
                        </a:rPr>
                        <a:t>8319</a:t>
                      </a:r>
                    </a:p>
                  </a:txBody>
                  <a:tcPr marL="68580" marR="68580" marT="0" marB="0"/>
                </a:tc>
                <a:tc>
                  <a:txBody>
                    <a:bodyPr/>
                    <a:lstStyle/>
                    <a:p>
                      <a:pPr marL="0" marR="0">
                        <a:lnSpc>
                          <a:spcPct val="150000"/>
                        </a:lnSpc>
                        <a:spcBef>
                          <a:spcPts val="0"/>
                        </a:spcBef>
                        <a:spcAft>
                          <a:spcPts val="0"/>
                        </a:spcAft>
                      </a:pPr>
                      <a:r>
                        <a:rPr lang="en-US" sz="2400" dirty="0">
                          <a:effectLst/>
                          <a:latin typeface="Century Gothic" panose="020B0502020202020204" pitchFamily="34" charset="0"/>
                          <a:ea typeface="Calibri" panose="020F0502020204030204" pitchFamily="34" charset="0"/>
                          <a:cs typeface="Times New Roman" panose="02020603050405020304" pitchFamily="18" charset="0"/>
                        </a:rPr>
                        <a:t>&lt; 0.0001</a:t>
                      </a:r>
                    </a:p>
                  </a:txBody>
                  <a:tcPr marL="68580" marR="68580" marT="0" marB="0"/>
                </a:tc>
                <a:extLst>
                  <a:ext uri="{0D108BD9-81ED-4DB2-BD59-A6C34878D82A}">
                    <a16:rowId xmlns:a16="http://schemas.microsoft.com/office/drawing/2014/main" val="2132384777"/>
                  </a:ext>
                </a:extLst>
              </a:tr>
              <a:tr h="370840">
                <a:tc>
                  <a:txBody>
                    <a:bodyPr/>
                    <a:lstStyle/>
                    <a:p>
                      <a:pPr marL="114300" marR="0">
                        <a:lnSpc>
                          <a:spcPct val="150000"/>
                        </a:lnSpc>
                        <a:spcBef>
                          <a:spcPts val="0"/>
                        </a:spcBef>
                        <a:spcAft>
                          <a:spcPts val="0"/>
                        </a:spcAft>
                      </a:pPr>
                      <a:r>
                        <a:rPr lang="en-US" sz="2400" b="0" dirty="0">
                          <a:effectLst/>
                          <a:latin typeface="Century Gothic" panose="020B0502020202020204" pitchFamily="34" charset="0"/>
                          <a:ea typeface="Calibri" panose="020F0502020204030204" pitchFamily="34" charset="0"/>
                          <a:cs typeface="Times New Roman" panose="02020603050405020304" pitchFamily="18" charset="0"/>
                        </a:rPr>
                        <a:t>Most recent screen positive    </a:t>
                      </a:r>
                    </a:p>
                  </a:txBody>
                  <a:tcPr marL="68580" marR="68580" marT="0" marB="0"/>
                </a:tc>
                <a:tc>
                  <a:txBody>
                    <a:bodyPr/>
                    <a:lstStyle/>
                    <a:p>
                      <a:pPr marL="0" marR="0" algn="ctr">
                        <a:lnSpc>
                          <a:spcPct val="150000"/>
                        </a:lnSpc>
                        <a:spcBef>
                          <a:spcPts val="0"/>
                        </a:spcBef>
                        <a:spcAft>
                          <a:spcPts val="0"/>
                        </a:spcAft>
                      </a:pPr>
                      <a:r>
                        <a:rPr lang="en-US" sz="2400" b="0" dirty="0">
                          <a:effectLst/>
                          <a:latin typeface="Century Gothic" panose="020B0502020202020204" pitchFamily="34" charset="0"/>
                          <a:ea typeface="Calibri" panose="020F0502020204030204" pitchFamily="34" charset="0"/>
                          <a:cs typeface="Times New Roman" panose="02020603050405020304" pitchFamily="18" charset="0"/>
                        </a:rPr>
                        <a:t>502</a:t>
                      </a:r>
                    </a:p>
                  </a:txBody>
                  <a:tcPr marL="68580" marR="68580" marT="0" marB="0"/>
                </a:tc>
                <a:tc>
                  <a:txBody>
                    <a:bodyPr/>
                    <a:lstStyle/>
                    <a:p>
                      <a:pPr marL="0" marR="0" algn="ctr">
                        <a:lnSpc>
                          <a:spcPct val="150000"/>
                        </a:lnSpc>
                        <a:spcBef>
                          <a:spcPts val="0"/>
                        </a:spcBef>
                        <a:spcAft>
                          <a:spcPts val="0"/>
                        </a:spcAft>
                      </a:pPr>
                      <a:r>
                        <a:rPr lang="en-US" sz="2400" b="0" dirty="0">
                          <a:effectLst/>
                          <a:latin typeface="Century Gothic" panose="020B0502020202020204" pitchFamily="34" charset="0"/>
                          <a:ea typeface="Calibri" panose="020F0502020204030204" pitchFamily="34" charset="0"/>
                          <a:cs typeface="Times New Roman" panose="02020603050405020304" pitchFamily="18" charset="0"/>
                        </a:rPr>
                        <a:t>1802</a:t>
                      </a:r>
                    </a:p>
                  </a:txBody>
                  <a:tcPr marL="68580" marR="68580" marT="0" marB="0"/>
                </a:tc>
                <a:tc>
                  <a:txBody>
                    <a:bodyPr/>
                    <a:lstStyle/>
                    <a:p>
                      <a:pPr marL="0" marR="0">
                        <a:lnSpc>
                          <a:spcPct val="150000"/>
                        </a:lnSpc>
                        <a:spcBef>
                          <a:spcPts val="0"/>
                        </a:spcBef>
                        <a:spcAft>
                          <a:spcPts val="0"/>
                        </a:spcAft>
                      </a:pPr>
                      <a:r>
                        <a:rPr lang="en-US" sz="2400" dirty="0">
                          <a:effectLst/>
                          <a:latin typeface="Century Gothic" panose="020B0502020202020204" pitchFamily="34" charset="0"/>
                          <a:ea typeface="Calibri" panose="020F0502020204030204" pitchFamily="34" charset="0"/>
                          <a:cs typeface="Times New Roman" panose="02020603050405020304" pitchFamily="18" charset="0"/>
                        </a:rPr>
                        <a:t>&lt; 0.0001</a:t>
                      </a:r>
                    </a:p>
                  </a:txBody>
                  <a:tcPr marL="68580" marR="68580" marT="0" marB="0"/>
                </a:tc>
                <a:extLst>
                  <a:ext uri="{0D108BD9-81ED-4DB2-BD59-A6C34878D82A}">
                    <a16:rowId xmlns:a16="http://schemas.microsoft.com/office/drawing/2014/main" val="4066416643"/>
                  </a:ext>
                </a:extLst>
              </a:tr>
              <a:tr h="370840">
                <a:tc>
                  <a:txBody>
                    <a:bodyPr/>
                    <a:lstStyle/>
                    <a:p>
                      <a:pPr marL="114300" marR="0">
                        <a:lnSpc>
                          <a:spcPct val="150000"/>
                        </a:lnSpc>
                        <a:spcBef>
                          <a:spcPts val="0"/>
                        </a:spcBef>
                        <a:spcAft>
                          <a:spcPts val="0"/>
                        </a:spcAft>
                      </a:pPr>
                      <a:r>
                        <a:rPr lang="en-US" sz="2400" b="0" dirty="0">
                          <a:effectLst/>
                          <a:latin typeface="Century Gothic" panose="020B0502020202020204" pitchFamily="34" charset="0"/>
                          <a:ea typeface="Calibri" panose="020F0502020204030204" pitchFamily="34" charset="0"/>
                          <a:cs typeface="Times New Roman" panose="02020603050405020304" pitchFamily="18" charset="0"/>
                        </a:rPr>
                        <a:t>High Positive  </a:t>
                      </a:r>
                    </a:p>
                  </a:txBody>
                  <a:tcPr marL="68580" marR="68580" marT="0" marB="0"/>
                </a:tc>
                <a:tc>
                  <a:txBody>
                    <a:bodyPr/>
                    <a:lstStyle/>
                    <a:p>
                      <a:pPr marL="0" marR="0" algn="ctr">
                        <a:lnSpc>
                          <a:spcPct val="150000"/>
                        </a:lnSpc>
                        <a:spcBef>
                          <a:spcPts val="0"/>
                        </a:spcBef>
                        <a:spcAft>
                          <a:spcPts val="0"/>
                        </a:spcAft>
                      </a:pPr>
                      <a:r>
                        <a:rPr lang="en-US" sz="2400" b="0">
                          <a:effectLst/>
                          <a:latin typeface="Century Gothic" panose="020B0502020202020204" pitchFamily="34" charset="0"/>
                          <a:ea typeface="Calibri" panose="020F0502020204030204" pitchFamily="34" charset="0"/>
                          <a:cs typeface="Times New Roman" panose="02020603050405020304" pitchFamily="18" charset="0"/>
                        </a:rPr>
                        <a:t>54</a:t>
                      </a:r>
                    </a:p>
                  </a:txBody>
                  <a:tcPr marL="68580" marR="68580" marT="0" marB="0"/>
                </a:tc>
                <a:tc>
                  <a:txBody>
                    <a:bodyPr/>
                    <a:lstStyle/>
                    <a:p>
                      <a:pPr marL="0" marR="0" algn="ctr">
                        <a:lnSpc>
                          <a:spcPct val="150000"/>
                        </a:lnSpc>
                        <a:spcBef>
                          <a:spcPts val="0"/>
                        </a:spcBef>
                        <a:spcAft>
                          <a:spcPts val="0"/>
                        </a:spcAft>
                      </a:pPr>
                      <a:r>
                        <a:rPr lang="en-US" sz="2400" b="0" dirty="0">
                          <a:effectLst/>
                          <a:latin typeface="Century Gothic" panose="020B0502020202020204" pitchFamily="34" charset="0"/>
                          <a:ea typeface="Calibri" panose="020F0502020204030204" pitchFamily="34" charset="0"/>
                          <a:cs typeface="Times New Roman" panose="02020603050405020304" pitchFamily="18" charset="0"/>
                        </a:rPr>
                        <a:t>148</a:t>
                      </a:r>
                    </a:p>
                  </a:txBody>
                  <a:tcPr marL="68580" marR="68580" marT="0" marB="0"/>
                </a:tc>
                <a:tc>
                  <a:txBody>
                    <a:bodyPr/>
                    <a:lstStyle/>
                    <a:p>
                      <a:pPr marL="0" marR="0">
                        <a:lnSpc>
                          <a:spcPct val="150000"/>
                        </a:lnSpc>
                        <a:spcBef>
                          <a:spcPts val="0"/>
                        </a:spcBef>
                        <a:spcAft>
                          <a:spcPts val="0"/>
                        </a:spcAft>
                      </a:pPr>
                      <a:r>
                        <a:rPr lang="en-US" sz="2400" dirty="0">
                          <a:effectLst/>
                          <a:latin typeface="Century Gothic" panose="020B0502020202020204" pitchFamily="34" charset="0"/>
                          <a:ea typeface="Calibri" panose="020F0502020204030204" pitchFamily="34" charset="0"/>
                          <a:cs typeface="Times New Roman" panose="02020603050405020304" pitchFamily="18" charset="0"/>
                        </a:rPr>
                        <a:t>&lt; 0.0001</a:t>
                      </a:r>
                    </a:p>
                  </a:txBody>
                  <a:tcPr marL="68580" marR="68580" marT="0" marB="0"/>
                </a:tc>
                <a:extLst>
                  <a:ext uri="{0D108BD9-81ED-4DB2-BD59-A6C34878D82A}">
                    <a16:rowId xmlns:a16="http://schemas.microsoft.com/office/drawing/2014/main" val="3157625512"/>
                  </a:ext>
                </a:extLst>
              </a:tr>
            </a:tbl>
          </a:graphicData>
        </a:graphic>
      </p:graphicFrame>
      <p:sp>
        <p:nvSpPr>
          <p:cNvPr id="5" name="Slide Number Placeholder 4"/>
          <p:cNvSpPr>
            <a:spLocks noGrp="1"/>
          </p:cNvSpPr>
          <p:nvPr>
            <p:ph type="sldNum" sz="quarter" idx="12"/>
          </p:nvPr>
        </p:nvSpPr>
        <p:spPr/>
        <p:txBody>
          <a:bodyPr/>
          <a:lstStyle/>
          <a:p>
            <a:fld id="{A0C21F26-985F-9D40-A811-D6DE90C3D8D1}" type="slidenum">
              <a:rPr lang="en-US" smtClean="0"/>
              <a:t>72</a:t>
            </a:fld>
            <a:endParaRPr lang="en-US"/>
          </a:p>
        </p:txBody>
      </p:sp>
    </p:spTree>
    <p:extLst>
      <p:ext uri="{BB962C8B-B14F-4D97-AF65-F5344CB8AC3E}">
        <p14:creationId xmlns:p14="http://schemas.microsoft.com/office/powerpoint/2010/main" val="172725880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Main Outcome: Prevention </a:t>
            </a:r>
          </a:p>
        </p:txBody>
      </p:sp>
      <p:graphicFrame>
        <p:nvGraphicFramePr>
          <p:cNvPr id="9" name="Content Placeholder 8">
            <a:extLst>
              <a:ext uri="{FF2B5EF4-FFF2-40B4-BE49-F238E27FC236}">
                <a16:creationId xmlns:a16="http://schemas.microsoft.com/office/drawing/2014/main" id="{D08523E4-5FB2-4110-92F9-0437194FE1A6}"/>
              </a:ext>
            </a:extLst>
          </p:cNvPr>
          <p:cNvGraphicFramePr>
            <a:graphicFrameLocks noGrp="1"/>
          </p:cNvGraphicFramePr>
          <p:nvPr>
            <p:ph idx="1"/>
          </p:nvPr>
        </p:nvGraphicFramePr>
        <p:xfrm>
          <a:off x="1524000" y="1639825"/>
          <a:ext cx="9144000" cy="3710117"/>
        </p:xfrm>
        <a:graphic>
          <a:graphicData uri="http://schemas.openxmlformats.org/drawingml/2006/table">
            <a:tbl>
              <a:tblPr firstRow="1" bandRow="1">
                <a:tableStyleId>{5C22544A-7EE6-4342-B048-85BDC9FD1C3A}</a:tableStyleId>
              </a:tblPr>
              <a:tblGrid>
                <a:gridCol w="4684295">
                  <a:extLst>
                    <a:ext uri="{9D8B030D-6E8A-4147-A177-3AD203B41FA5}">
                      <a16:colId xmlns:a16="http://schemas.microsoft.com/office/drawing/2014/main" val="4147597603"/>
                    </a:ext>
                  </a:extLst>
                </a:gridCol>
                <a:gridCol w="976917">
                  <a:extLst>
                    <a:ext uri="{9D8B030D-6E8A-4147-A177-3AD203B41FA5}">
                      <a16:colId xmlns:a16="http://schemas.microsoft.com/office/drawing/2014/main" val="843293295"/>
                    </a:ext>
                  </a:extLst>
                </a:gridCol>
                <a:gridCol w="2097741">
                  <a:extLst>
                    <a:ext uri="{9D8B030D-6E8A-4147-A177-3AD203B41FA5}">
                      <a16:colId xmlns:a16="http://schemas.microsoft.com/office/drawing/2014/main" val="2601851370"/>
                    </a:ext>
                  </a:extLst>
                </a:gridCol>
                <a:gridCol w="1385047">
                  <a:extLst>
                    <a:ext uri="{9D8B030D-6E8A-4147-A177-3AD203B41FA5}">
                      <a16:colId xmlns:a16="http://schemas.microsoft.com/office/drawing/2014/main" val="3787165763"/>
                    </a:ext>
                  </a:extLst>
                </a:gridCol>
              </a:tblGrid>
              <a:tr h="0">
                <a:tc gridSpan="4">
                  <a:txBody>
                    <a:bodyPr/>
                    <a:lstStyle/>
                    <a:p>
                      <a:pPr marL="0" marR="0" algn="ctr">
                        <a:lnSpc>
                          <a:spcPct val="115000"/>
                        </a:lnSpc>
                        <a:spcBef>
                          <a:spcPts val="0"/>
                        </a:spcBef>
                        <a:spcAft>
                          <a:spcPts val="0"/>
                        </a:spcAft>
                      </a:pPr>
                      <a:r>
                        <a:rPr lang="en-US" sz="2400" b="1" dirty="0">
                          <a:effectLst/>
                          <a:latin typeface="Century Gothic" panose="020B0502020202020204" pitchFamily="34" charset="0"/>
                          <a:ea typeface="Calibri" panose="020F0502020204030204" pitchFamily="34" charset="0"/>
                          <a:cs typeface="Times New Roman" panose="02020603050405020304" pitchFamily="18" charset="0"/>
                        </a:rPr>
                        <a:t>Prevention: Aim #1 Main Outcome (Bold)</a:t>
                      </a:r>
                    </a:p>
                    <a:p>
                      <a:pPr marL="0" marR="0" algn="ctr">
                        <a:lnSpc>
                          <a:spcPct val="115000"/>
                        </a:lnSpc>
                        <a:spcBef>
                          <a:spcPts val="0"/>
                        </a:spcBef>
                        <a:spcAft>
                          <a:spcPts val="0"/>
                        </a:spcAft>
                      </a:pPr>
                      <a:r>
                        <a:rPr lang="en-US" sz="2400" b="0" dirty="0">
                          <a:effectLst/>
                          <a:latin typeface="Century Gothic" panose="020B0502020202020204" pitchFamily="34" charset="0"/>
                          <a:ea typeface="Calibri" panose="020F0502020204030204" pitchFamily="34" charset="0"/>
                          <a:cs typeface="Times New Roman" panose="02020603050405020304" pitchFamily="18" charset="0"/>
                        </a:rPr>
                        <a:t>Usual Care vs Intervention </a:t>
                      </a:r>
                    </a:p>
                    <a:p>
                      <a:pPr marL="0" marR="0" algn="ctr">
                        <a:lnSpc>
                          <a:spcPct val="115000"/>
                        </a:lnSpc>
                        <a:spcBef>
                          <a:spcPts val="0"/>
                        </a:spcBef>
                        <a:spcAft>
                          <a:spcPts val="0"/>
                        </a:spcAft>
                      </a:pPr>
                      <a:r>
                        <a:rPr lang="en-US" sz="2400" b="0" dirty="0">
                          <a:effectLst/>
                          <a:latin typeface="Century Gothic" panose="020B0502020202020204" pitchFamily="34" charset="0"/>
                          <a:ea typeface="Calibri" panose="020F0502020204030204" pitchFamily="34" charset="0"/>
                          <a:cs typeface="Times New Roman" panose="02020603050405020304" pitchFamily="18" charset="0"/>
                        </a:rPr>
                        <a:t>per 10,000 PC patients</a:t>
                      </a:r>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4112492383"/>
                  </a:ext>
                </a:extLst>
              </a:tr>
              <a:tr h="370840">
                <a:tc>
                  <a:txBody>
                    <a:bodyPr/>
                    <a:lstStyle/>
                    <a:p>
                      <a:pPr marL="0" marR="0">
                        <a:lnSpc>
                          <a:spcPct val="150000"/>
                        </a:lnSpc>
                        <a:spcBef>
                          <a:spcPts val="0"/>
                        </a:spcBef>
                        <a:spcAft>
                          <a:spcPts val="0"/>
                        </a:spcAft>
                      </a:pPr>
                      <a:r>
                        <a:rPr lang="en-US" sz="2400" b="0" dirty="0">
                          <a:effectLst/>
                          <a:latin typeface="Century Gothic" panose="020B050202020202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marL="0" marR="0" algn="ctr">
                        <a:lnSpc>
                          <a:spcPct val="150000"/>
                        </a:lnSpc>
                        <a:spcBef>
                          <a:spcPts val="0"/>
                        </a:spcBef>
                        <a:spcAft>
                          <a:spcPts val="0"/>
                        </a:spcAft>
                      </a:pPr>
                      <a:r>
                        <a:rPr lang="en-US" sz="2400" b="0" dirty="0">
                          <a:effectLst/>
                          <a:latin typeface="Century Gothic" panose="020B0502020202020204" pitchFamily="34" charset="0"/>
                          <a:ea typeface="Calibri" panose="020F0502020204030204" pitchFamily="34" charset="0"/>
                          <a:cs typeface="Times New Roman" panose="02020603050405020304" pitchFamily="18" charset="0"/>
                        </a:rPr>
                        <a:t>UC</a:t>
                      </a:r>
                    </a:p>
                  </a:txBody>
                  <a:tcPr marL="68580" marR="68580" marT="0" marB="0"/>
                </a:tc>
                <a:tc>
                  <a:txBody>
                    <a:bodyPr/>
                    <a:lstStyle/>
                    <a:p>
                      <a:pPr marL="0" marR="0" algn="ctr">
                        <a:lnSpc>
                          <a:spcPct val="150000"/>
                        </a:lnSpc>
                        <a:spcBef>
                          <a:spcPts val="0"/>
                        </a:spcBef>
                        <a:spcAft>
                          <a:spcPts val="0"/>
                        </a:spcAft>
                      </a:pPr>
                      <a:r>
                        <a:rPr lang="en-US" sz="2400" b="0" dirty="0">
                          <a:effectLst/>
                          <a:latin typeface="Century Gothic" panose="020B0502020202020204" pitchFamily="34" charset="0"/>
                          <a:ea typeface="Calibri" panose="020F0502020204030204" pitchFamily="34" charset="0"/>
                          <a:cs typeface="Times New Roman" panose="02020603050405020304" pitchFamily="18" charset="0"/>
                        </a:rPr>
                        <a:t>Intervention</a:t>
                      </a:r>
                    </a:p>
                  </a:txBody>
                  <a:tcPr marL="68580" marR="68580" marT="0" marB="0"/>
                </a:tc>
                <a:tc>
                  <a:txBody>
                    <a:bodyPr/>
                    <a:lstStyle/>
                    <a:p>
                      <a:pPr marL="0" marR="0" algn="ctr">
                        <a:lnSpc>
                          <a:spcPct val="150000"/>
                        </a:lnSpc>
                        <a:spcBef>
                          <a:spcPts val="0"/>
                        </a:spcBef>
                        <a:spcAft>
                          <a:spcPts val="0"/>
                        </a:spcAft>
                      </a:pPr>
                      <a:r>
                        <a:rPr lang="en-US" sz="2400" dirty="0">
                          <a:effectLst/>
                          <a:latin typeface="Century Gothic" panose="020B0502020202020204" pitchFamily="34" charset="0"/>
                          <a:ea typeface="Calibri" panose="020F0502020204030204" pitchFamily="34" charset="0"/>
                          <a:cs typeface="Times New Roman" panose="02020603050405020304" pitchFamily="18" charset="0"/>
                        </a:rPr>
                        <a:t>p</a:t>
                      </a:r>
                    </a:p>
                  </a:txBody>
                  <a:tcPr marL="68580" marR="68580" marT="0" marB="0"/>
                </a:tc>
                <a:extLst>
                  <a:ext uri="{0D108BD9-81ED-4DB2-BD59-A6C34878D82A}">
                    <a16:rowId xmlns:a16="http://schemas.microsoft.com/office/drawing/2014/main" val="570340305"/>
                  </a:ext>
                </a:extLst>
              </a:tr>
              <a:tr h="370840">
                <a:tc>
                  <a:txBody>
                    <a:bodyPr/>
                    <a:lstStyle/>
                    <a:p>
                      <a:pPr marL="114300" marR="0">
                        <a:lnSpc>
                          <a:spcPct val="150000"/>
                        </a:lnSpc>
                        <a:spcBef>
                          <a:spcPts val="0"/>
                        </a:spcBef>
                        <a:spcAft>
                          <a:spcPts val="0"/>
                        </a:spcAft>
                      </a:pPr>
                      <a:r>
                        <a:rPr lang="en-US" sz="2400" b="0" dirty="0">
                          <a:effectLst/>
                          <a:latin typeface="Century Gothic" panose="020B0502020202020204" pitchFamily="34" charset="0"/>
                          <a:ea typeface="Calibri" panose="020F0502020204030204" pitchFamily="34" charset="0"/>
                          <a:cs typeface="Times New Roman" panose="02020603050405020304" pitchFamily="18" charset="0"/>
                        </a:rPr>
                        <a:t>Screened</a:t>
                      </a:r>
                    </a:p>
                  </a:txBody>
                  <a:tcPr marL="68580" marR="68580" marT="0" marB="0"/>
                </a:tc>
                <a:tc>
                  <a:txBody>
                    <a:bodyPr/>
                    <a:lstStyle/>
                    <a:p>
                      <a:pPr marL="0" marR="0" algn="ctr">
                        <a:lnSpc>
                          <a:spcPct val="150000"/>
                        </a:lnSpc>
                        <a:spcBef>
                          <a:spcPts val="0"/>
                        </a:spcBef>
                        <a:spcAft>
                          <a:spcPts val="0"/>
                        </a:spcAft>
                      </a:pPr>
                      <a:r>
                        <a:rPr lang="en-US" sz="2400" b="0">
                          <a:effectLst/>
                          <a:latin typeface="Century Gothic" panose="020B0502020202020204" pitchFamily="34" charset="0"/>
                          <a:ea typeface="Calibri" panose="020F0502020204030204" pitchFamily="34" charset="0"/>
                          <a:cs typeface="Times New Roman" panose="02020603050405020304" pitchFamily="18" charset="0"/>
                        </a:rPr>
                        <a:t>2081</a:t>
                      </a:r>
                    </a:p>
                  </a:txBody>
                  <a:tcPr marL="68580" marR="68580" marT="0" marB="0"/>
                </a:tc>
                <a:tc>
                  <a:txBody>
                    <a:bodyPr/>
                    <a:lstStyle/>
                    <a:p>
                      <a:pPr marL="0" marR="0" algn="ctr">
                        <a:lnSpc>
                          <a:spcPct val="150000"/>
                        </a:lnSpc>
                        <a:spcBef>
                          <a:spcPts val="0"/>
                        </a:spcBef>
                        <a:spcAft>
                          <a:spcPts val="0"/>
                        </a:spcAft>
                      </a:pPr>
                      <a:r>
                        <a:rPr lang="en-US" sz="2400" b="0" dirty="0">
                          <a:effectLst/>
                          <a:latin typeface="Century Gothic" panose="020B0502020202020204" pitchFamily="34" charset="0"/>
                          <a:ea typeface="Calibri" panose="020F0502020204030204" pitchFamily="34" charset="0"/>
                          <a:cs typeface="Times New Roman" panose="02020603050405020304" pitchFamily="18" charset="0"/>
                        </a:rPr>
                        <a:t>8319</a:t>
                      </a:r>
                    </a:p>
                  </a:txBody>
                  <a:tcPr marL="68580" marR="68580" marT="0" marB="0"/>
                </a:tc>
                <a:tc>
                  <a:txBody>
                    <a:bodyPr/>
                    <a:lstStyle/>
                    <a:p>
                      <a:pPr marL="0" marR="0">
                        <a:lnSpc>
                          <a:spcPct val="150000"/>
                        </a:lnSpc>
                        <a:spcBef>
                          <a:spcPts val="0"/>
                        </a:spcBef>
                        <a:spcAft>
                          <a:spcPts val="0"/>
                        </a:spcAft>
                      </a:pPr>
                      <a:r>
                        <a:rPr lang="en-US" sz="2400" dirty="0">
                          <a:effectLst/>
                          <a:latin typeface="Century Gothic" panose="020B0502020202020204" pitchFamily="34" charset="0"/>
                          <a:ea typeface="Calibri" panose="020F0502020204030204" pitchFamily="34" charset="0"/>
                          <a:cs typeface="Times New Roman" panose="02020603050405020304" pitchFamily="18" charset="0"/>
                        </a:rPr>
                        <a:t>&lt; 0.0001</a:t>
                      </a:r>
                    </a:p>
                  </a:txBody>
                  <a:tcPr marL="68580" marR="68580" marT="0" marB="0"/>
                </a:tc>
                <a:extLst>
                  <a:ext uri="{0D108BD9-81ED-4DB2-BD59-A6C34878D82A}">
                    <a16:rowId xmlns:a16="http://schemas.microsoft.com/office/drawing/2014/main" val="2132384777"/>
                  </a:ext>
                </a:extLst>
              </a:tr>
              <a:tr h="370840">
                <a:tc>
                  <a:txBody>
                    <a:bodyPr/>
                    <a:lstStyle/>
                    <a:p>
                      <a:pPr marL="114300" marR="0">
                        <a:lnSpc>
                          <a:spcPct val="150000"/>
                        </a:lnSpc>
                        <a:spcBef>
                          <a:spcPts val="0"/>
                        </a:spcBef>
                        <a:spcAft>
                          <a:spcPts val="0"/>
                        </a:spcAft>
                      </a:pPr>
                      <a:r>
                        <a:rPr lang="en-US" sz="2400" b="0" dirty="0">
                          <a:effectLst/>
                          <a:latin typeface="Century Gothic" panose="020B0502020202020204" pitchFamily="34" charset="0"/>
                          <a:ea typeface="Calibri" panose="020F0502020204030204" pitchFamily="34" charset="0"/>
                          <a:cs typeface="Times New Roman" panose="02020603050405020304" pitchFamily="18" charset="0"/>
                        </a:rPr>
                        <a:t>Most recent screen positive    </a:t>
                      </a:r>
                    </a:p>
                  </a:txBody>
                  <a:tcPr marL="68580" marR="68580" marT="0" marB="0"/>
                </a:tc>
                <a:tc>
                  <a:txBody>
                    <a:bodyPr/>
                    <a:lstStyle/>
                    <a:p>
                      <a:pPr marL="0" marR="0" algn="ctr">
                        <a:lnSpc>
                          <a:spcPct val="150000"/>
                        </a:lnSpc>
                        <a:spcBef>
                          <a:spcPts val="0"/>
                        </a:spcBef>
                        <a:spcAft>
                          <a:spcPts val="0"/>
                        </a:spcAft>
                      </a:pPr>
                      <a:r>
                        <a:rPr lang="en-US" sz="2400" b="0" dirty="0">
                          <a:effectLst/>
                          <a:latin typeface="Century Gothic" panose="020B0502020202020204" pitchFamily="34" charset="0"/>
                          <a:ea typeface="Calibri" panose="020F0502020204030204" pitchFamily="34" charset="0"/>
                          <a:cs typeface="Times New Roman" panose="02020603050405020304" pitchFamily="18" charset="0"/>
                        </a:rPr>
                        <a:t>502</a:t>
                      </a:r>
                    </a:p>
                  </a:txBody>
                  <a:tcPr marL="68580" marR="68580" marT="0" marB="0"/>
                </a:tc>
                <a:tc>
                  <a:txBody>
                    <a:bodyPr/>
                    <a:lstStyle/>
                    <a:p>
                      <a:pPr marL="0" marR="0" algn="ctr">
                        <a:lnSpc>
                          <a:spcPct val="150000"/>
                        </a:lnSpc>
                        <a:spcBef>
                          <a:spcPts val="0"/>
                        </a:spcBef>
                        <a:spcAft>
                          <a:spcPts val="0"/>
                        </a:spcAft>
                      </a:pPr>
                      <a:r>
                        <a:rPr lang="en-US" sz="2400" b="0" dirty="0">
                          <a:effectLst/>
                          <a:latin typeface="Century Gothic" panose="020B0502020202020204" pitchFamily="34" charset="0"/>
                          <a:ea typeface="Calibri" panose="020F0502020204030204" pitchFamily="34" charset="0"/>
                          <a:cs typeface="Times New Roman" panose="02020603050405020304" pitchFamily="18" charset="0"/>
                        </a:rPr>
                        <a:t>1802</a:t>
                      </a:r>
                    </a:p>
                  </a:txBody>
                  <a:tcPr marL="68580" marR="68580" marT="0" marB="0"/>
                </a:tc>
                <a:tc>
                  <a:txBody>
                    <a:bodyPr/>
                    <a:lstStyle/>
                    <a:p>
                      <a:pPr marL="0" marR="0">
                        <a:lnSpc>
                          <a:spcPct val="150000"/>
                        </a:lnSpc>
                        <a:spcBef>
                          <a:spcPts val="0"/>
                        </a:spcBef>
                        <a:spcAft>
                          <a:spcPts val="0"/>
                        </a:spcAft>
                      </a:pPr>
                      <a:r>
                        <a:rPr lang="en-US" sz="2400" dirty="0">
                          <a:effectLst/>
                          <a:latin typeface="Century Gothic" panose="020B0502020202020204" pitchFamily="34" charset="0"/>
                          <a:ea typeface="Calibri" panose="020F0502020204030204" pitchFamily="34" charset="0"/>
                          <a:cs typeface="Times New Roman" panose="02020603050405020304" pitchFamily="18" charset="0"/>
                        </a:rPr>
                        <a:t>&lt; 0.0001</a:t>
                      </a:r>
                    </a:p>
                  </a:txBody>
                  <a:tcPr marL="68580" marR="68580" marT="0" marB="0"/>
                </a:tc>
                <a:extLst>
                  <a:ext uri="{0D108BD9-81ED-4DB2-BD59-A6C34878D82A}">
                    <a16:rowId xmlns:a16="http://schemas.microsoft.com/office/drawing/2014/main" val="4066416643"/>
                  </a:ext>
                </a:extLst>
              </a:tr>
              <a:tr h="370840">
                <a:tc>
                  <a:txBody>
                    <a:bodyPr/>
                    <a:lstStyle/>
                    <a:p>
                      <a:pPr marL="114300" marR="0">
                        <a:lnSpc>
                          <a:spcPct val="150000"/>
                        </a:lnSpc>
                        <a:spcBef>
                          <a:spcPts val="0"/>
                        </a:spcBef>
                        <a:spcAft>
                          <a:spcPts val="0"/>
                        </a:spcAft>
                      </a:pPr>
                      <a:r>
                        <a:rPr lang="en-US" sz="2400" b="0" dirty="0">
                          <a:effectLst/>
                          <a:latin typeface="Century Gothic" panose="020B0502020202020204" pitchFamily="34" charset="0"/>
                          <a:ea typeface="Calibri" panose="020F0502020204030204" pitchFamily="34" charset="0"/>
                          <a:cs typeface="Times New Roman" panose="02020603050405020304" pitchFamily="18" charset="0"/>
                        </a:rPr>
                        <a:t>High Positive  </a:t>
                      </a:r>
                    </a:p>
                  </a:txBody>
                  <a:tcPr marL="68580" marR="68580" marT="0" marB="0"/>
                </a:tc>
                <a:tc>
                  <a:txBody>
                    <a:bodyPr/>
                    <a:lstStyle/>
                    <a:p>
                      <a:pPr marL="0" marR="0" algn="ctr">
                        <a:lnSpc>
                          <a:spcPct val="150000"/>
                        </a:lnSpc>
                        <a:spcBef>
                          <a:spcPts val="0"/>
                        </a:spcBef>
                        <a:spcAft>
                          <a:spcPts val="0"/>
                        </a:spcAft>
                      </a:pPr>
                      <a:r>
                        <a:rPr lang="en-US" sz="2400" b="0">
                          <a:effectLst/>
                          <a:latin typeface="Century Gothic" panose="020B0502020202020204" pitchFamily="34" charset="0"/>
                          <a:ea typeface="Calibri" panose="020F0502020204030204" pitchFamily="34" charset="0"/>
                          <a:cs typeface="Times New Roman" panose="02020603050405020304" pitchFamily="18" charset="0"/>
                        </a:rPr>
                        <a:t>54</a:t>
                      </a:r>
                    </a:p>
                  </a:txBody>
                  <a:tcPr marL="68580" marR="68580" marT="0" marB="0"/>
                </a:tc>
                <a:tc>
                  <a:txBody>
                    <a:bodyPr/>
                    <a:lstStyle/>
                    <a:p>
                      <a:pPr marL="0" marR="0" algn="ctr">
                        <a:lnSpc>
                          <a:spcPct val="150000"/>
                        </a:lnSpc>
                        <a:spcBef>
                          <a:spcPts val="0"/>
                        </a:spcBef>
                        <a:spcAft>
                          <a:spcPts val="0"/>
                        </a:spcAft>
                      </a:pPr>
                      <a:r>
                        <a:rPr lang="en-US" sz="2400" b="0" dirty="0">
                          <a:effectLst/>
                          <a:latin typeface="Century Gothic" panose="020B0502020202020204" pitchFamily="34" charset="0"/>
                          <a:ea typeface="Calibri" panose="020F0502020204030204" pitchFamily="34" charset="0"/>
                          <a:cs typeface="Times New Roman" panose="02020603050405020304" pitchFamily="18" charset="0"/>
                        </a:rPr>
                        <a:t>148</a:t>
                      </a:r>
                    </a:p>
                  </a:txBody>
                  <a:tcPr marL="68580" marR="68580" marT="0" marB="0"/>
                </a:tc>
                <a:tc>
                  <a:txBody>
                    <a:bodyPr/>
                    <a:lstStyle/>
                    <a:p>
                      <a:pPr marL="0" marR="0">
                        <a:lnSpc>
                          <a:spcPct val="150000"/>
                        </a:lnSpc>
                        <a:spcBef>
                          <a:spcPts val="0"/>
                        </a:spcBef>
                        <a:spcAft>
                          <a:spcPts val="0"/>
                        </a:spcAft>
                      </a:pPr>
                      <a:r>
                        <a:rPr lang="en-US" sz="2400" dirty="0">
                          <a:effectLst/>
                          <a:latin typeface="Century Gothic" panose="020B0502020202020204" pitchFamily="34" charset="0"/>
                          <a:ea typeface="Calibri" panose="020F0502020204030204" pitchFamily="34" charset="0"/>
                          <a:cs typeface="Times New Roman" panose="02020603050405020304" pitchFamily="18" charset="0"/>
                        </a:rPr>
                        <a:t>&lt; 0.0001</a:t>
                      </a:r>
                    </a:p>
                  </a:txBody>
                  <a:tcPr marL="68580" marR="68580" marT="0" marB="0"/>
                </a:tc>
                <a:extLst>
                  <a:ext uri="{0D108BD9-81ED-4DB2-BD59-A6C34878D82A}">
                    <a16:rowId xmlns:a16="http://schemas.microsoft.com/office/drawing/2014/main" val="3157625512"/>
                  </a:ext>
                </a:extLst>
              </a:tr>
              <a:tr h="53031">
                <a:tc>
                  <a:txBody>
                    <a:bodyPr/>
                    <a:lstStyle/>
                    <a:p>
                      <a:pPr marL="114300" marR="0">
                        <a:lnSpc>
                          <a:spcPct val="150000"/>
                        </a:lnSpc>
                        <a:spcBef>
                          <a:spcPts val="0"/>
                        </a:spcBef>
                        <a:spcAft>
                          <a:spcPts val="0"/>
                        </a:spcAft>
                      </a:pPr>
                      <a:r>
                        <a:rPr lang="en-US" sz="24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Brief alcohol counseling</a:t>
                      </a:r>
                    </a:p>
                  </a:txBody>
                  <a:tcPr marL="68580" marR="68580" marT="0" marB="0"/>
                </a:tc>
                <a:tc>
                  <a:txBody>
                    <a:bodyPr/>
                    <a:lstStyle/>
                    <a:p>
                      <a:pPr marL="0" marR="0" algn="ctr">
                        <a:lnSpc>
                          <a:spcPct val="150000"/>
                        </a:lnSpc>
                        <a:spcBef>
                          <a:spcPts val="0"/>
                        </a:spcBef>
                        <a:spcAft>
                          <a:spcPts val="0"/>
                        </a:spcAft>
                      </a:pPr>
                      <a:r>
                        <a:rPr lang="en-US" sz="24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11</a:t>
                      </a:r>
                    </a:p>
                  </a:txBody>
                  <a:tcPr marL="68580" marR="68580" marT="0" marB="0"/>
                </a:tc>
                <a:tc>
                  <a:txBody>
                    <a:bodyPr/>
                    <a:lstStyle/>
                    <a:p>
                      <a:pPr marL="0" marR="0" algn="ctr">
                        <a:lnSpc>
                          <a:spcPct val="150000"/>
                        </a:lnSpc>
                        <a:spcBef>
                          <a:spcPts val="0"/>
                        </a:spcBef>
                        <a:spcAft>
                          <a:spcPts val="0"/>
                        </a:spcAft>
                      </a:pPr>
                      <a:r>
                        <a:rPr lang="en-US" sz="24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57</a:t>
                      </a:r>
                    </a:p>
                  </a:txBody>
                  <a:tcPr marL="68580" marR="68580" marT="0" marB="0"/>
                </a:tc>
                <a:tc>
                  <a:txBody>
                    <a:bodyPr/>
                    <a:lstStyle/>
                    <a:p>
                      <a:pPr marL="0" marR="0">
                        <a:lnSpc>
                          <a:spcPct val="150000"/>
                        </a:lnSpc>
                        <a:spcBef>
                          <a:spcPts val="0"/>
                        </a:spcBef>
                        <a:spcAft>
                          <a:spcPts val="0"/>
                        </a:spcAft>
                      </a:pPr>
                      <a:r>
                        <a:rPr lang="en-US" sz="24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&lt; 0.0001</a:t>
                      </a:r>
                    </a:p>
                  </a:txBody>
                  <a:tcPr marL="68580" marR="68580" marT="0" marB="0"/>
                </a:tc>
                <a:extLst>
                  <a:ext uri="{0D108BD9-81ED-4DB2-BD59-A6C34878D82A}">
                    <a16:rowId xmlns:a16="http://schemas.microsoft.com/office/drawing/2014/main" val="1061670348"/>
                  </a:ext>
                </a:extLst>
              </a:tr>
            </a:tbl>
          </a:graphicData>
        </a:graphic>
      </p:graphicFrame>
      <p:sp>
        <p:nvSpPr>
          <p:cNvPr id="5" name="Slide Number Placeholder 4"/>
          <p:cNvSpPr>
            <a:spLocks noGrp="1"/>
          </p:cNvSpPr>
          <p:nvPr>
            <p:ph type="sldNum" sz="quarter" idx="12"/>
          </p:nvPr>
        </p:nvSpPr>
        <p:spPr/>
        <p:txBody>
          <a:bodyPr/>
          <a:lstStyle/>
          <a:p>
            <a:fld id="{A0C21F26-985F-9D40-A811-D6DE90C3D8D1}" type="slidenum">
              <a:rPr lang="en-US" smtClean="0"/>
              <a:t>73</a:t>
            </a:fld>
            <a:endParaRPr lang="en-US"/>
          </a:p>
        </p:txBody>
      </p:sp>
    </p:spTree>
    <p:extLst>
      <p:ext uri="{BB962C8B-B14F-4D97-AF65-F5344CB8AC3E}">
        <p14:creationId xmlns:p14="http://schemas.microsoft.com/office/powerpoint/2010/main" val="100747715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Results: Prevention Cascade</a:t>
            </a:r>
          </a:p>
        </p:txBody>
      </p:sp>
      <p:sp>
        <p:nvSpPr>
          <p:cNvPr id="5" name="Slide Number Placeholder 4"/>
          <p:cNvSpPr>
            <a:spLocks noGrp="1"/>
          </p:cNvSpPr>
          <p:nvPr>
            <p:ph type="sldNum" sz="quarter" idx="12"/>
          </p:nvPr>
        </p:nvSpPr>
        <p:spPr/>
        <p:txBody>
          <a:bodyPr/>
          <a:lstStyle/>
          <a:p>
            <a:pPr>
              <a:defRPr/>
            </a:pPr>
            <a:fld id="{A0C21F26-985F-9D40-A811-D6DE90C3D8D1}" type="slidenum">
              <a:rPr lang="en-US">
                <a:solidFill>
                  <a:prstClr val="white">
                    <a:lumMod val="50000"/>
                  </a:prstClr>
                </a:solidFill>
                <a:latin typeface="Calibri"/>
              </a:rPr>
              <a:pPr>
                <a:defRPr/>
              </a:pPr>
              <a:t>74</a:t>
            </a:fld>
            <a:endParaRPr lang="en-US">
              <a:solidFill>
                <a:prstClr val="white">
                  <a:lumMod val="50000"/>
                </a:prstClr>
              </a:solidFill>
              <a:latin typeface="Calibri"/>
            </a:endParaRPr>
          </a:p>
        </p:txBody>
      </p:sp>
      <p:graphicFrame>
        <p:nvGraphicFramePr>
          <p:cNvPr id="6" name="Chart 5">
            <a:extLst>
              <a:ext uri="{FF2B5EF4-FFF2-40B4-BE49-F238E27FC236}">
                <a16:creationId xmlns:a16="http://schemas.microsoft.com/office/drawing/2014/main" id="{A1AD495B-33FC-4FFC-9402-1C0A3D3A7055}"/>
              </a:ext>
            </a:extLst>
          </p:cNvPr>
          <p:cNvGraphicFramePr/>
          <p:nvPr/>
        </p:nvGraphicFramePr>
        <p:xfrm>
          <a:off x="1889761" y="1528354"/>
          <a:ext cx="8334103" cy="45981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669825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61441-2221-47BA-8645-63509AF7A1F5}"/>
              </a:ext>
            </a:extLst>
          </p:cNvPr>
          <p:cNvSpPr>
            <a:spLocks noGrp="1"/>
          </p:cNvSpPr>
          <p:nvPr>
            <p:ph type="title"/>
          </p:nvPr>
        </p:nvSpPr>
        <p:spPr/>
        <p:txBody>
          <a:bodyPr>
            <a:normAutofit/>
          </a:bodyPr>
          <a:lstStyle/>
          <a:p>
            <a:r>
              <a:rPr lang="en-US" sz="3200" dirty="0"/>
              <a:t>Qualitative Observations</a:t>
            </a:r>
          </a:p>
        </p:txBody>
      </p:sp>
      <p:sp>
        <p:nvSpPr>
          <p:cNvPr id="3" name="Content Placeholder 2">
            <a:extLst>
              <a:ext uri="{FF2B5EF4-FFF2-40B4-BE49-F238E27FC236}">
                <a16:creationId xmlns:a16="http://schemas.microsoft.com/office/drawing/2014/main" id="{33A7A864-8620-4B3F-91B1-896D2E4ECD90}"/>
              </a:ext>
            </a:extLst>
          </p:cNvPr>
          <p:cNvSpPr>
            <a:spLocks noGrp="1"/>
          </p:cNvSpPr>
          <p:nvPr>
            <p:ph idx="1"/>
          </p:nvPr>
        </p:nvSpPr>
        <p:spPr>
          <a:xfrm>
            <a:off x="2464527" y="1111896"/>
            <a:ext cx="7987331" cy="5268585"/>
          </a:xfrm>
        </p:spPr>
        <p:txBody>
          <a:bodyPr>
            <a:normAutofit/>
          </a:bodyPr>
          <a:lstStyle/>
          <a:p>
            <a:pPr>
              <a:spcBef>
                <a:spcPts val="600"/>
              </a:spcBef>
              <a:spcAft>
                <a:spcPts val="600"/>
              </a:spcAft>
              <a:buClr>
                <a:srgbClr val="F57D20"/>
              </a:buClr>
              <a:buSzPct val="80000"/>
            </a:pPr>
            <a:endParaRPr lang="en-US" dirty="0"/>
          </a:p>
          <a:p>
            <a:pPr marL="342900" indent="-342900">
              <a:spcBef>
                <a:spcPts val="600"/>
              </a:spcBef>
              <a:spcAft>
                <a:spcPts val="600"/>
              </a:spcAft>
              <a:buClr>
                <a:srgbClr val="F57D20"/>
              </a:buClr>
              <a:buSzPct val="80000"/>
              <a:buFont typeface="Wingdings" panose="05000000000000000000" pitchFamily="2" charset="2"/>
              <a:buChar char="§"/>
            </a:pPr>
            <a:r>
              <a:rPr lang="en-US" dirty="0"/>
              <a:t>Coaches focused on screening &amp; assessment</a:t>
            </a:r>
          </a:p>
          <a:p>
            <a:pPr marL="342900" indent="-342900">
              <a:spcBef>
                <a:spcPts val="600"/>
              </a:spcBef>
              <a:spcAft>
                <a:spcPts val="600"/>
              </a:spcAft>
              <a:buClr>
                <a:srgbClr val="F57D20"/>
              </a:buClr>
              <a:buSzPct val="80000"/>
              <a:buFont typeface="Wingdings" panose="05000000000000000000" pitchFamily="2" charset="2"/>
              <a:buChar char="§"/>
            </a:pPr>
            <a:r>
              <a:rPr lang="en-US" dirty="0"/>
              <a:t>Front-line design was key</a:t>
            </a:r>
          </a:p>
          <a:p>
            <a:pPr marL="342900" indent="-342900">
              <a:spcBef>
                <a:spcPts val="600"/>
              </a:spcBef>
              <a:spcAft>
                <a:spcPts val="600"/>
              </a:spcAft>
              <a:buClr>
                <a:srgbClr val="F57D20"/>
              </a:buClr>
              <a:buSzPct val="80000"/>
              <a:buFont typeface="Wingdings" panose="05000000000000000000" pitchFamily="2" charset="2"/>
              <a:buChar char="§"/>
            </a:pPr>
            <a:r>
              <a:rPr lang="en-US" dirty="0"/>
              <a:t>Each site had marked resistance at start</a:t>
            </a:r>
          </a:p>
          <a:p>
            <a:pPr marL="619197" lvl="1" indent="-342900">
              <a:spcBef>
                <a:spcPts val="600"/>
              </a:spcBef>
              <a:spcAft>
                <a:spcPts val="600"/>
              </a:spcAft>
              <a:buFont typeface="Wingdings" panose="05000000000000000000" pitchFamily="2" charset="2"/>
              <a:buChar char="ü"/>
            </a:pPr>
            <a:r>
              <a:rPr lang="en-US" dirty="0"/>
              <a:t>Stories </a:t>
            </a:r>
            <a:r>
              <a:rPr lang="en-US" dirty="0">
                <a:sym typeface="Wingdings" panose="05000000000000000000" pitchFamily="2" charset="2"/>
              </a:rPr>
              <a:t> </a:t>
            </a:r>
            <a:r>
              <a:rPr lang="en-US" dirty="0"/>
              <a:t>tipping points</a:t>
            </a:r>
          </a:p>
          <a:p>
            <a:pPr marL="619197" lvl="1" indent="-342900">
              <a:spcBef>
                <a:spcPts val="600"/>
              </a:spcBef>
              <a:spcAft>
                <a:spcPts val="600"/>
              </a:spcAft>
              <a:buFont typeface="Wingdings" panose="05000000000000000000" pitchFamily="2" charset="2"/>
              <a:buChar char="ü"/>
            </a:pPr>
            <a:r>
              <a:rPr lang="en-US" dirty="0"/>
              <a:t>Scope of Behavioral Health Integration was key </a:t>
            </a:r>
          </a:p>
          <a:p>
            <a:pPr marL="342900" indent="-342900">
              <a:spcBef>
                <a:spcPts val="600"/>
              </a:spcBef>
              <a:spcAft>
                <a:spcPts val="600"/>
              </a:spcAft>
              <a:buClr>
                <a:srgbClr val="F57D20"/>
              </a:buClr>
              <a:buSzPct val="80000"/>
              <a:buFont typeface="Wingdings" panose="05000000000000000000" pitchFamily="2" charset="2"/>
              <a:buChar char="§"/>
            </a:pPr>
            <a:r>
              <a:rPr lang="en-US" dirty="0"/>
              <a:t>Spectrum of comfort/quality</a:t>
            </a:r>
          </a:p>
          <a:p>
            <a:pPr marL="619197" lvl="1" indent="-342900">
              <a:spcBef>
                <a:spcPts val="600"/>
              </a:spcBef>
              <a:spcAft>
                <a:spcPts val="600"/>
              </a:spcAft>
              <a:buFont typeface="Wingdings" panose="05000000000000000000" pitchFamily="2" charset="2"/>
              <a:buChar char="ü"/>
            </a:pPr>
            <a:r>
              <a:rPr lang="en-US" dirty="0"/>
              <a:t>Some gave handout </a:t>
            </a:r>
            <a:r>
              <a:rPr lang="en-US" i="1" dirty="0"/>
              <a:t>instead of </a:t>
            </a:r>
            <a:r>
              <a:rPr lang="en-US" dirty="0"/>
              <a:t>counseling</a:t>
            </a:r>
          </a:p>
          <a:p>
            <a:pPr marL="619197" lvl="1" indent="-342900">
              <a:spcBef>
                <a:spcPts val="600"/>
              </a:spcBef>
              <a:spcAft>
                <a:spcPts val="600"/>
              </a:spcAft>
              <a:buFont typeface="Wingdings" panose="05000000000000000000" pitchFamily="2" charset="2"/>
              <a:buChar char="ü"/>
            </a:pPr>
            <a:r>
              <a:rPr lang="en-US" dirty="0"/>
              <a:t>Others were very thorough</a:t>
            </a:r>
          </a:p>
          <a:p>
            <a:pPr lvl="1" indent="0">
              <a:spcBef>
                <a:spcPts val="600"/>
              </a:spcBef>
              <a:spcAft>
                <a:spcPts val="600"/>
              </a:spcAft>
              <a:buNone/>
            </a:pPr>
            <a:endParaRPr lang="en-US" dirty="0"/>
          </a:p>
        </p:txBody>
      </p:sp>
      <p:sp>
        <p:nvSpPr>
          <p:cNvPr id="4" name="Slide Number Placeholder 3">
            <a:extLst>
              <a:ext uri="{FF2B5EF4-FFF2-40B4-BE49-F238E27FC236}">
                <a16:creationId xmlns:a16="http://schemas.microsoft.com/office/drawing/2014/main" id="{9420F499-B129-4638-B110-9F2154030EC4}"/>
              </a:ext>
            </a:extLst>
          </p:cNvPr>
          <p:cNvSpPr>
            <a:spLocks noGrp="1"/>
          </p:cNvSpPr>
          <p:nvPr>
            <p:ph type="sldNum" sz="quarter" idx="12"/>
          </p:nvPr>
        </p:nvSpPr>
        <p:spPr/>
        <p:txBody>
          <a:bodyPr/>
          <a:lstStyle/>
          <a:p>
            <a:fld id="{A0C21F26-985F-9D40-A811-D6DE90C3D8D1}" type="slidenum">
              <a:rPr lang="en-US" smtClean="0">
                <a:solidFill>
                  <a:prstClr val="white">
                    <a:lumMod val="50000"/>
                  </a:prstClr>
                </a:solidFill>
              </a:rPr>
              <a:pPr/>
              <a:t>75</a:t>
            </a:fld>
            <a:endParaRPr lang="en-US">
              <a:solidFill>
                <a:prstClr val="white">
                  <a:lumMod val="50000"/>
                </a:prstClr>
              </a:solidFill>
            </a:endParaRPr>
          </a:p>
        </p:txBody>
      </p:sp>
    </p:spTree>
    <p:extLst>
      <p:ext uri="{BB962C8B-B14F-4D97-AF65-F5344CB8AC3E}">
        <p14:creationId xmlns:p14="http://schemas.microsoft.com/office/powerpoint/2010/main" val="129928899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61441-2221-47BA-8645-63509AF7A1F5}"/>
              </a:ext>
            </a:extLst>
          </p:cNvPr>
          <p:cNvSpPr>
            <a:spLocks noGrp="1"/>
          </p:cNvSpPr>
          <p:nvPr>
            <p:ph type="title"/>
          </p:nvPr>
        </p:nvSpPr>
        <p:spPr/>
        <p:txBody>
          <a:bodyPr>
            <a:normAutofit/>
          </a:bodyPr>
          <a:lstStyle/>
          <a:p>
            <a:r>
              <a:rPr lang="en-US" sz="3200" dirty="0"/>
              <a:t>Limitations</a:t>
            </a:r>
          </a:p>
        </p:txBody>
      </p:sp>
      <p:sp>
        <p:nvSpPr>
          <p:cNvPr id="3" name="Content Placeholder 2">
            <a:extLst>
              <a:ext uri="{FF2B5EF4-FFF2-40B4-BE49-F238E27FC236}">
                <a16:creationId xmlns:a16="http://schemas.microsoft.com/office/drawing/2014/main" id="{33A7A864-8620-4B3F-91B1-896D2E4ECD90}"/>
              </a:ext>
            </a:extLst>
          </p:cNvPr>
          <p:cNvSpPr>
            <a:spLocks noGrp="1"/>
          </p:cNvSpPr>
          <p:nvPr>
            <p:ph idx="1"/>
          </p:nvPr>
        </p:nvSpPr>
        <p:spPr>
          <a:xfrm>
            <a:off x="2464527" y="1111896"/>
            <a:ext cx="7987331" cy="5268585"/>
          </a:xfrm>
        </p:spPr>
        <p:txBody>
          <a:bodyPr>
            <a:normAutofit/>
          </a:bodyPr>
          <a:lstStyle/>
          <a:p>
            <a:pPr>
              <a:spcBef>
                <a:spcPts val="600"/>
              </a:spcBef>
              <a:spcAft>
                <a:spcPts val="600"/>
              </a:spcAft>
              <a:buClr>
                <a:srgbClr val="F57D20"/>
              </a:buClr>
              <a:buSzPct val="80000"/>
            </a:pPr>
            <a:endParaRPr lang="en-US" dirty="0"/>
          </a:p>
          <a:p>
            <a:pPr marL="342900" indent="-342900">
              <a:lnSpc>
                <a:spcPct val="124000"/>
              </a:lnSpc>
              <a:spcBef>
                <a:spcPts val="0"/>
              </a:spcBef>
              <a:spcAft>
                <a:spcPts val="0"/>
              </a:spcAft>
              <a:buClr>
                <a:srgbClr val="F57D20"/>
              </a:buClr>
              <a:buSzPct val="80000"/>
              <a:buFont typeface="Wingdings" panose="05000000000000000000" pitchFamily="2" charset="2"/>
              <a:buChar char="§"/>
            </a:pPr>
            <a:r>
              <a:rPr lang="en-US" dirty="0"/>
              <a:t>Focus on alcohol limited due to expanded scope</a:t>
            </a:r>
          </a:p>
          <a:p>
            <a:pPr marL="619197" lvl="1" indent="-342900">
              <a:lnSpc>
                <a:spcPct val="124000"/>
              </a:lnSpc>
              <a:spcBef>
                <a:spcPts val="0"/>
              </a:spcBef>
              <a:spcAft>
                <a:spcPts val="0"/>
              </a:spcAft>
              <a:buFont typeface="Wingdings" panose="05000000000000000000" pitchFamily="2" charset="2"/>
              <a:buChar char="ü"/>
            </a:pPr>
            <a:r>
              <a:rPr lang="en-US" dirty="0"/>
              <a:t>Minimal training in brief alcohol counseling</a:t>
            </a:r>
          </a:p>
          <a:p>
            <a:pPr marL="619197" lvl="1" indent="-342900">
              <a:lnSpc>
                <a:spcPct val="124000"/>
              </a:lnSpc>
              <a:spcBef>
                <a:spcPts val="0"/>
              </a:spcBef>
              <a:spcAft>
                <a:spcPts val="0"/>
              </a:spcAft>
              <a:buFont typeface="Wingdings" panose="05000000000000000000" pitchFamily="2" charset="2"/>
              <a:buChar char="ü"/>
            </a:pPr>
            <a:r>
              <a:rPr lang="en-US" dirty="0"/>
              <a:t>No PC provider EHR prompt for counseling</a:t>
            </a:r>
          </a:p>
          <a:p>
            <a:pPr marL="619197" lvl="1" indent="-342900">
              <a:lnSpc>
                <a:spcPct val="124000"/>
              </a:lnSpc>
              <a:spcBef>
                <a:spcPts val="0"/>
              </a:spcBef>
              <a:spcAft>
                <a:spcPts val="0"/>
              </a:spcAft>
              <a:buFont typeface="Wingdings" panose="05000000000000000000" pitchFamily="2" charset="2"/>
              <a:buChar char="ü"/>
            </a:pPr>
            <a:r>
              <a:rPr lang="en-US" dirty="0"/>
              <a:t>No performance feedback for counseling</a:t>
            </a:r>
          </a:p>
          <a:p>
            <a:pPr marL="342900" indent="-342900">
              <a:lnSpc>
                <a:spcPct val="124000"/>
              </a:lnSpc>
              <a:spcBef>
                <a:spcPts val="0"/>
              </a:spcBef>
              <a:spcAft>
                <a:spcPts val="0"/>
              </a:spcAft>
              <a:buClr>
                <a:srgbClr val="F57D20"/>
              </a:buClr>
              <a:buSzPct val="80000"/>
              <a:buFont typeface="Wingdings" panose="05000000000000000000" pitchFamily="2" charset="2"/>
              <a:buChar char="§"/>
            </a:pPr>
            <a:r>
              <a:rPr lang="en-US" dirty="0"/>
              <a:t>Main measure of counseling - documentation</a:t>
            </a:r>
          </a:p>
          <a:p>
            <a:pPr marL="619197" lvl="1" indent="-342900">
              <a:lnSpc>
                <a:spcPct val="124000"/>
              </a:lnSpc>
              <a:spcBef>
                <a:spcPts val="0"/>
              </a:spcBef>
              <a:spcAft>
                <a:spcPts val="0"/>
              </a:spcAft>
              <a:buFont typeface="Wingdings" panose="05000000000000000000" pitchFamily="2" charset="2"/>
              <a:buChar char="ü"/>
            </a:pPr>
            <a:r>
              <a:rPr lang="en-US" dirty="0"/>
              <a:t>Effectiveness unknown</a:t>
            </a:r>
          </a:p>
          <a:p>
            <a:pPr marL="342900" indent="-342900">
              <a:lnSpc>
                <a:spcPct val="124000"/>
              </a:lnSpc>
              <a:spcBef>
                <a:spcPts val="0"/>
              </a:spcBef>
              <a:spcAft>
                <a:spcPts val="0"/>
              </a:spcAft>
              <a:buClr>
                <a:srgbClr val="F57D20"/>
              </a:buClr>
              <a:buSzPct val="80000"/>
              <a:buFont typeface="Wingdings" panose="05000000000000000000" pitchFamily="2" charset="2"/>
              <a:buChar char="§"/>
            </a:pPr>
            <a:r>
              <a:rPr lang="en-US" dirty="0"/>
              <a:t>Generalizability?</a:t>
            </a:r>
          </a:p>
          <a:p>
            <a:pPr marL="619197" lvl="1" indent="-342900">
              <a:lnSpc>
                <a:spcPct val="134000"/>
              </a:lnSpc>
              <a:spcBef>
                <a:spcPts val="0"/>
              </a:spcBef>
              <a:spcAft>
                <a:spcPts val="0"/>
              </a:spcAft>
              <a:buFont typeface="Wingdings" panose="05000000000000000000" pitchFamily="2" charset="2"/>
              <a:buChar char="ü"/>
            </a:pPr>
            <a:r>
              <a:rPr lang="en-US" dirty="0"/>
              <a:t>Intensive 6 months of coaching </a:t>
            </a:r>
          </a:p>
          <a:p>
            <a:pPr marL="619197" lvl="1" indent="-342900">
              <a:lnSpc>
                <a:spcPct val="134000"/>
              </a:lnSpc>
              <a:spcBef>
                <a:spcPts val="0"/>
              </a:spcBef>
              <a:spcAft>
                <a:spcPts val="0"/>
              </a:spcAft>
              <a:buFont typeface="Wingdings" panose="05000000000000000000" pitchFamily="2" charset="2"/>
              <a:buChar char="ü"/>
            </a:pPr>
            <a:r>
              <a:rPr lang="en-US" dirty="0"/>
              <a:t>Single integrated health system with single EHR </a:t>
            </a:r>
          </a:p>
          <a:p>
            <a:pPr marL="619197" lvl="1" indent="-342900">
              <a:lnSpc>
                <a:spcPct val="134000"/>
              </a:lnSpc>
              <a:spcBef>
                <a:spcPts val="0"/>
              </a:spcBef>
              <a:spcAft>
                <a:spcPts val="0"/>
              </a:spcAft>
              <a:buFont typeface="Wingdings" panose="05000000000000000000" pitchFamily="2" charset="2"/>
              <a:buChar char="ü"/>
            </a:pPr>
            <a:r>
              <a:rPr lang="en-US" dirty="0"/>
              <a:t>System supported integrated BH clinicians </a:t>
            </a:r>
          </a:p>
          <a:p>
            <a:pPr marL="619197" lvl="1" indent="-342900">
              <a:lnSpc>
                <a:spcPct val="134000"/>
              </a:lnSpc>
              <a:spcBef>
                <a:spcPts val="0"/>
              </a:spcBef>
              <a:spcAft>
                <a:spcPts val="0"/>
              </a:spcAft>
              <a:buFont typeface="Wingdings" panose="05000000000000000000" pitchFamily="2" charset="2"/>
              <a:buChar char="ü"/>
            </a:pPr>
            <a:endParaRPr lang="en-US" dirty="0">
              <a:solidFill>
                <a:srgbClr val="FF0000"/>
              </a:solidFill>
            </a:endParaRPr>
          </a:p>
          <a:p>
            <a:pPr>
              <a:spcBef>
                <a:spcPts val="600"/>
              </a:spcBef>
              <a:spcAft>
                <a:spcPts val="600"/>
              </a:spcAft>
              <a:buClr>
                <a:srgbClr val="F57D20"/>
              </a:buClr>
              <a:buSzPct val="80000"/>
            </a:pPr>
            <a:endParaRPr lang="en-US" dirty="0"/>
          </a:p>
        </p:txBody>
      </p:sp>
      <p:sp>
        <p:nvSpPr>
          <p:cNvPr id="4" name="Slide Number Placeholder 3">
            <a:extLst>
              <a:ext uri="{FF2B5EF4-FFF2-40B4-BE49-F238E27FC236}">
                <a16:creationId xmlns:a16="http://schemas.microsoft.com/office/drawing/2014/main" id="{9420F499-B129-4638-B110-9F2154030EC4}"/>
              </a:ext>
            </a:extLst>
          </p:cNvPr>
          <p:cNvSpPr>
            <a:spLocks noGrp="1"/>
          </p:cNvSpPr>
          <p:nvPr>
            <p:ph type="sldNum" sz="quarter" idx="12"/>
          </p:nvPr>
        </p:nvSpPr>
        <p:spPr/>
        <p:txBody>
          <a:bodyPr/>
          <a:lstStyle/>
          <a:p>
            <a:fld id="{A0C21F26-985F-9D40-A811-D6DE90C3D8D1}" type="slidenum">
              <a:rPr lang="en-US" smtClean="0">
                <a:solidFill>
                  <a:prstClr val="white">
                    <a:lumMod val="50000"/>
                  </a:prstClr>
                </a:solidFill>
              </a:rPr>
              <a:pPr/>
              <a:t>76</a:t>
            </a:fld>
            <a:endParaRPr lang="en-US">
              <a:solidFill>
                <a:prstClr val="white">
                  <a:lumMod val="50000"/>
                </a:prstClr>
              </a:solidFill>
            </a:endParaRPr>
          </a:p>
        </p:txBody>
      </p:sp>
    </p:spTree>
    <p:extLst>
      <p:ext uri="{BB962C8B-B14F-4D97-AF65-F5344CB8AC3E}">
        <p14:creationId xmlns:p14="http://schemas.microsoft.com/office/powerpoint/2010/main" val="165173330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61441-2221-47BA-8645-63509AF7A1F5}"/>
              </a:ext>
            </a:extLst>
          </p:cNvPr>
          <p:cNvSpPr>
            <a:spLocks noGrp="1"/>
          </p:cNvSpPr>
          <p:nvPr>
            <p:ph type="title"/>
          </p:nvPr>
        </p:nvSpPr>
        <p:spPr/>
        <p:txBody>
          <a:bodyPr>
            <a:normAutofit/>
          </a:bodyPr>
          <a:lstStyle/>
          <a:p>
            <a:r>
              <a:rPr lang="en-US" sz="3200" dirty="0"/>
              <a:t>Summary</a:t>
            </a:r>
          </a:p>
        </p:txBody>
      </p:sp>
      <p:sp>
        <p:nvSpPr>
          <p:cNvPr id="3" name="Content Placeholder 2">
            <a:extLst>
              <a:ext uri="{FF2B5EF4-FFF2-40B4-BE49-F238E27FC236}">
                <a16:creationId xmlns:a16="http://schemas.microsoft.com/office/drawing/2014/main" id="{33A7A864-8620-4B3F-91B1-896D2E4ECD90}"/>
              </a:ext>
            </a:extLst>
          </p:cNvPr>
          <p:cNvSpPr>
            <a:spLocks noGrp="1"/>
          </p:cNvSpPr>
          <p:nvPr>
            <p:ph idx="1"/>
          </p:nvPr>
        </p:nvSpPr>
        <p:spPr>
          <a:xfrm>
            <a:off x="2464527" y="1111896"/>
            <a:ext cx="7987331" cy="5268585"/>
          </a:xfrm>
        </p:spPr>
        <p:txBody>
          <a:bodyPr>
            <a:normAutofit/>
          </a:bodyPr>
          <a:lstStyle/>
          <a:p>
            <a:pPr marL="342900" indent="-342900">
              <a:spcBef>
                <a:spcPts val="600"/>
              </a:spcBef>
              <a:spcAft>
                <a:spcPts val="600"/>
              </a:spcAft>
              <a:buClr>
                <a:srgbClr val="F57D20"/>
              </a:buClr>
              <a:buSzPct val="80000"/>
              <a:buFont typeface="Wingdings" panose="05000000000000000000" pitchFamily="2" charset="2"/>
              <a:buChar char="§"/>
            </a:pPr>
            <a:endParaRPr lang="en-US" dirty="0"/>
          </a:p>
          <a:p>
            <a:pPr>
              <a:spcBef>
                <a:spcPts val="600"/>
              </a:spcBef>
              <a:spcAft>
                <a:spcPts val="600"/>
              </a:spcAft>
              <a:buClr>
                <a:srgbClr val="F57D20"/>
              </a:buClr>
              <a:buSzPct val="80000"/>
            </a:pPr>
            <a:endParaRPr lang="en-US" dirty="0"/>
          </a:p>
          <a:p>
            <a:pPr>
              <a:spcBef>
                <a:spcPts val="600"/>
              </a:spcBef>
              <a:spcAft>
                <a:spcPts val="600"/>
              </a:spcAft>
              <a:buClr>
                <a:srgbClr val="F57D20"/>
              </a:buClr>
              <a:buSzPct val="80000"/>
            </a:pPr>
            <a:r>
              <a:rPr lang="en-US" dirty="0"/>
              <a:t>Implementation strategies improved prevention </a:t>
            </a:r>
          </a:p>
          <a:p>
            <a:pPr marL="342900" indent="-342900">
              <a:spcBef>
                <a:spcPts val="600"/>
              </a:spcBef>
              <a:spcAft>
                <a:spcPts val="600"/>
              </a:spcAft>
              <a:buClr>
                <a:srgbClr val="F57D20"/>
              </a:buClr>
              <a:buSzPct val="80000"/>
              <a:buFont typeface="Wingdings" panose="05000000000000000000" pitchFamily="2" charset="2"/>
              <a:buChar char="§"/>
            </a:pPr>
            <a:r>
              <a:rPr lang="en-US" dirty="0"/>
              <a:t>5-fold increase in brief alcohol counseling</a:t>
            </a:r>
          </a:p>
          <a:p>
            <a:pPr marL="342900" indent="-342900">
              <a:spcBef>
                <a:spcPts val="600"/>
              </a:spcBef>
              <a:spcAft>
                <a:spcPts val="600"/>
              </a:spcAft>
              <a:buClr>
                <a:srgbClr val="F57D20"/>
              </a:buClr>
              <a:buSzPct val="80000"/>
              <a:buFont typeface="Wingdings" panose="05000000000000000000" pitchFamily="2" charset="2"/>
              <a:buChar char="§"/>
            </a:pPr>
            <a:r>
              <a:rPr lang="en-US" dirty="0"/>
              <a:t>High rate of screening </a:t>
            </a:r>
          </a:p>
          <a:p>
            <a:pPr>
              <a:spcBef>
                <a:spcPts val="600"/>
              </a:spcBef>
              <a:spcAft>
                <a:spcPts val="600"/>
              </a:spcAft>
              <a:buClr>
                <a:srgbClr val="F57D20"/>
              </a:buClr>
              <a:buSzPct val="80000"/>
            </a:pPr>
            <a:r>
              <a:rPr lang="en-US" dirty="0"/>
              <a:t>Room for improvement:</a:t>
            </a:r>
          </a:p>
          <a:p>
            <a:pPr marL="619197" lvl="1" indent="-342900">
              <a:spcBef>
                <a:spcPts val="600"/>
              </a:spcBef>
              <a:spcAft>
                <a:spcPts val="600"/>
              </a:spcAft>
              <a:buFont typeface="Wingdings" panose="05000000000000000000" pitchFamily="2" charset="2"/>
              <a:buChar char="ü"/>
            </a:pPr>
            <a:r>
              <a:rPr lang="en-US" dirty="0"/>
              <a:t>Counseling rate low: 5% of positive screens</a:t>
            </a:r>
          </a:p>
          <a:p>
            <a:pPr marL="619197" lvl="1" indent="-342900">
              <a:spcBef>
                <a:spcPts val="600"/>
              </a:spcBef>
              <a:spcAft>
                <a:spcPts val="600"/>
              </a:spcAft>
              <a:buFont typeface="Wingdings" panose="05000000000000000000" pitchFamily="2" charset="2"/>
              <a:buChar char="ü"/>
            </a:pPr>
            <a:r>
              <a:rPr lang="en-US" dirty="0"/>
              <a:t>Quality of counseling unknown</a:t>
            </a:r>
          </a:p>
          <a:p>
            <a:pPr lvl="1" indent="0">
              <a:spcBef>
                <a:spcPts val="600"/>
              </a:spcBef>
              <a:spcAft>
                <a:spcPts val="600"/>
              </a:spcAft>
              <a:buNone/>
            </a:pPr>
            <a:endParaRPr lang="en-US" dirty="0"/>
          </a:p>
        </p:txBody>
      </p:sp>
      <p:sp>
        <p:nvSpPr>
          <p:cNvPr id="4" name="Slide Number Placeholder 3">
            <a:extLst>
              <a:ext uri="{FF2B5EF4-FFF2-40B4-BE49-F238E27FC236}">
                <a16:creationId xmlns:a16="http://schemas.microsoft.com/office/drawing/2014/main" id="{9420F499-B129-4638-B110-9F2154030EC4}"/>
              </a:ext>
            </a:extLst>
          </p:cNvPr>
          <p:cNvSpPr>
            <a:spLocks noGrp="1"/>
          </p:cNvSpPr>
          <p:nvPr>
            <p:ph type="sldNum" sz="quarter" idx="12"/>
          </p:nvPr>
        </p:nvSpPr>
        <p:spPr/>
        <p:txBody>
          <a:bodyPr/>
          <a:lstStyle/>
          <a:p>
            <a:fld id="{A0C21F26-985F-9D40-A811-D6DE90C3D8D1}" type="slidenum">
              <a:rPr lang="en-US" smtClean="0">
                <a:solidFill>
                  <a:prstClr val="white">
                    <a:lumMod val="50000"/>
                  </a:prstClr>
                </a:solidFill>
              </a:rPr>
              <a:pPr/>
              <a:t>77</a:t>
            </a:fld>
            <a:endParaRPr lang="en-US">
              <a:solidFill>
                <a:prstClr val="white">
                  <a:lumMod val="50000"/>
                </a:prstClr>
              </a:solidFill>
            </a:endParaRPr>
          </a:p>
        </p:txBody>
      </p:sp>
    </p:spTree>
    <p:extLst>
      <p:ext uri="{BB962C8B-B14F-4D97-AF65-F5344CB8AC3E}">
        <p14:creationId xmlns:p14="http://schemas.microsoft.com/office/powerpoint/2010/main" val="355098636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61441-2221-47BA-8645-63509AF7A1F5}"/>
              </a:ext>
            </a:extLst>
          </p:cNvPr>
          <p:cNvSpPr>
            <a:spLocks noGrp="1"/>
          </p:cNvSpPr>
          <p:nvPr>
            <p:ph type="title"/>
          </p:nvPr>
        </p:nvSpPr>
        <p:spPr/>
        <p:txBody>
          <a:bodyPr>
            <a:normAutofit/>
          </a:bodyPr>
          <a:lstStyle/>
          <a:p>
            <a:r>
              <a:rPr lang="en-US" sz="3200" dirty="0"/>
              <a:t>Implications</a:t>
            </a:r>
          </a:p>
        </p:txBody>
      </p:sp>
      <p:sp>
        <p:nvSpPr>
          <p:cNvPr id="3" name="Content Placeholder 2">
            <a:extLst>
              <a:ext uri="{FF2B5EF4-FFF2-40B4-BE49-F238E27FC236}">
                <a16:creationId xmlns:a16="http://schemas.microsoft.com/office/drawing/2014/main" id="{33A7A864-8620-4B3F-91B1-896D2E4ECD90}"/>
              </a:ext>
            </a:extLst>
          </p:cNvPr>
          <p:cNvSpPr>
            <a:spLocks noGrp="1"/>
          </p:cNvSpPr>
          <p:nvPr>
            <p:ph idx="1"/>
          </p:nvPr>
        </p:nvSpPr>
        <p:spPr>
          <a:xfrm>
            <a:off x="2464527" y="1111896"/>
            <a:ext cx="7987331" cy="5268585"/>
          </a:xfrm>
        </p:spPr>
        <p:txBody>
          <a:bodyPr>
            <a:normAutofit/>
          </a:bodyPr>
          <a:lstStyle/>
          <a:p>
            <a:pPr marL="342900" indent="-342900">
              <a:spcBef>
                <a:spcPts val="600"/>
              </a:spcBef>
              <a:spcAft>
                <a:spcPts val="600"/>
              </a:spcAft>
              <a:buClr>
                <a:srgbClr val="F57D20"/>
              </a:buClr>
              <a:buSzPct val="80000"/>
              <a:buFont typeface="Wingdings" panose="05000000000000000000" pitchFamily="2" charset="2"/>
              <a:buChar char="§"/>
            </a:pPr>
            <a:endParaRPr lang="en-US" dirty="0"/>
          </a:p>
          <a:p>
            <a:pPr>
              <a:spcBef>
                <a:spcPts val="600"/>
              </a:spcBef>
              <a:spcAft>
                <a:spcPts val="600"/>
              </a:spcAft>
              <a:buClr>
                <a:srgbClr val="F57D20"/>
              </a:buClr>
              <a:buSzPct val="80000"/>
            </a:pPr>
            <a:endParaRPr lang="en-US" dirty="0"/>
          </a:p>
          <a:p>
            <a:pPr>
              <a:spcBef>
                <a:spcPts val="600"/>
              </a:spcBef>
              <a:spcAft>
                <a:spcPts val="600"/>
              </a:spcAft>
              <a:buClr>
                <a:srgbClr val="F57D20"/>
              </a:buClr>
              <a:buSzPct val="80000"/>
            </a:pPr>
            <a:r>
              <a:rPr lang="en-US" dirty="0"/>
              <a:t>Important achievements</a:t>
            </a:r>
          </a:p>
          <a:p>
            <a:pPr marL="342900" indent="-342900">
              <a:spcBef>
                <a:spcPts val="600"/>
              </a:spcBef>
              <a:spcAft>
                <a:spcPts val="600"/>
              </a:spcAft>
              <a:buClr>
                <a:srgbClr val="F57D20"/>
              </a:buClr>
              <a:buSzPct val="80000"/>
              <a:buFont typeface="Wingdings" panose="05000000000000000000" pitchFamily="2" charset="2"/>
              <a:buChar char="§"/>
            </a:pPr>
            <a:r>
              <a:rPr lang="en-US" dirty="0"/>
              <a:t>High rate of screening</a:t>
            </a:r>
          </a:p>
          <a:p>
            <a:pPr marL="342900" indent="-342900">
              <a:spcBef>
                <a:spcPts val="600"/>
              </a:spcBef>
              <a:spcAft>
                <a:spcPts val="600"/>
              </a:spcAft>
              <a:buClr>
                <a:srgbClr val="F57D20"/>
              </a:buClr>
              <a:buSzPct val="80000"/>
              <a:buFont typeface="Wingdings" panose="05000000000000000000" pitchFamily="2" charset="2"/>
              <a:buChar char="§"/>
            </a:pPr>
            <a:r>
              <a:rPr lang="en-US" dirty="0"/>
              <a:t>High prevalence positives: 29% on day of visit </a:t>
            </a:r>
          </a:p>
          <a:p>
            <a:pPr>
              <a:spcBef>
                <a:spcPts val="600"/>
              </a:spcBef>
              <a:spcAft>
                <a:spcPts val="600"/>
              </a:spcAft>
              <a:buClr>
                <a:srgbClr val="F57D20"/>
              </a:buClr>
              <a:buSzPct val="80000"/>
            </a:pPr>
            <a:r>
              <a:rPr lang="en-US" dirty="0"/>
              <a:t>Additional efforts needed</a:t>
            </a:r>
          </a:p>
          <a:p>
            <a:pPr marL="342900" indent="-342900">
              <a:spcBef>
                <a:spcPts val="600"/>
              </a:spcBef>
              <a:spcAft>
                <a:spcPts val="600"/>
              </a:spcAft>
              <a:buClr>
                <a:srgbClr val="F57D20"/>
              </a:buClr>
              <a:buSzPct val="80000"/>
              <a:buFont typeface="Wingdings" panose="05000000000000000000" pitchFamily="2" charset="2"/>
              <a:buChar char="§"/>
            </a:pPr>
            <a:r>
              <a:rPr lang="en-US" dirty="0"/>
              <a:t>To increase brief alcohol counseling</a:t>
            </a:r>
          </a:p>
          <a:p>
            <a:pPr marL="342900" indent="-342900">
              <a:spcBef>
                <a:spcPts val="600"/>
              </a:spcBef>
              <a:spcAft>
                <a:spcPts val="600"/>
              </a:spcAft>
              <a:buClr>
                <a:srgbClr val="F57D20"/>
              </a:buClr>
              <a:buSzPct val="80000"/>
              <a:buFont typeface="Wingdings" panose="05000000000000000000" pitchFamily="2" charset="2"/>
              <a:buChar char="§"/>
            </a:pPr>
            <a:r>
              <a:rPr lang="en-US" dirty="0"/>
              <a:t>Maximize PC clinicians comfort/expertise </a:t>
            </a:r>
          </a:p>
          <a:p>
            <a:pPr>
              <a:spcBef>
                <a:spcPts val="600"/>
              </a:spcBef>
              <a:spcAft>
                <a:spcPts val="600"/>
              </a:spcAft>
              <a:buClr>
                <a:srgbClr val="F57D20"/>
              </a:buClr>
              <a:buSzPct val="80000"/>
            </a:pPr>
            <a:r>
              <a:rPr lang="en-US" dirty="0"/>
              <a:t> </a:t>
            </a:r>
          </a:p>
          <a:p>
            <a:pPr marL="342900" indent="-342900">
              <a:spcBef>
                <a:spcPts val="600"/>
              </a:spcBef>
              <a:spcAft>
                <a:spcPts val="600"/>
              </a:spcAft>
              <a:buClr>
                <a:srgbClr val="F57D20"/>
              </a:buClr>
              <a:buSzPct val="80000"/>
              <a:buFont typeface="Wingdings" panose="05000000000000000000" pitchFamily="2" charset="2"/>
              <a:buChar char="§"/>
            </a:pPr>
            <a:endParaRPr lang="en-US" dirty="0"/>
          </a:p>
          <a:p>
            <a:pPr lvl="1" indent="0">
              <a:spcBef>
                <a:spcPts val="600"/>
              </a:spcBef>
              <a:spcAft>
                <a:spcPts val="600"/>
              </a:spcAft>
              <a:buNone/>
            </a:pPr>
            <a:endParaRPr lang="en-US" dirty="0"/>
          </a:p>
        </p:txBody>
      </p:sp>
      <p:sp>
        <p:nvSpPr>
          <p:cNvPr id="4" name="Slide Number Placeholder 3">
            <a:extLst>
              <a:ext uri="{FF2B5EF4-FFF2-40B4-BE49-F238E27FC236}">
                <a16:creationId xmlns:a16="http://schemas.microsoft.com/office/drawing/2014/main" id="{9420F499-B129-4638-B110-9F2154030EC4}"/>
              </a:ext>
            </a:extLst>
          </p:cNvPr>
          <p:cNvSpPr>
            <a:spLocks noGrp="1"/>
          </p:cNvSpPr>
          <p:nvPr>
            <p:ph type="sldNum" sz="quarter" idx="12"/>
          </p:nvPr>
        </p:nvSpPr>
        <p:spPr/>
        <p:txBody>
          <a:bodyPr/>
          <a:lstStyle/>
          <a:p>
            <a:fld id="{A0C21F26-985F-9D40-A811-D6DE90C3D8D1}" type="slidenum">
              <a:rPr lang="en-US" smtClean="0">
                <a:solidFill>
                  <a:prstClr val="white">
                    <a:lumMod val="50000"/>
                  </a:prstClr>
                </a:solidFill>
              </a:rPr>
              <a:pPr/>
              <a:t>78</a:t>
            </a:fld>
            <a:endParaRPr lang="en-US">
              <a:solidFill>
                <a:prstClr val="white">
                  <a:lumMod val="50000"/>
                </a:prstClr>
              </a:solidFill>
            </a:endParaRPr>
          </a:p>
        </p:txBody>
      </p:sp>
    </p:spTree>
    <p:extLst>
      <p:ext uri="{BB962C8B-B14F-4D97-AF65-F5344CB8AC3E}">
        <p14:creationId xmlns:p14="http://schemas.microsoft.com/office/powerpoint/2010/main" val="391840818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11080" y="2483557"/>
            <a:ext cx="8484781" cy="2114070"/>
          </a:xfrm>
        </p:spPr>
        <p:txBody>
          <a:bodyPr>
            <a:noAutofit/>
          </a:bodyPr>
          <a:lstStyle/>
          <a:p>
            <a:pPr algn="ctr">
              <a:lnSpc>
                <a:spcPct val="100000"/>
              </a:lnSpc>
            </a:pPr>
            <a:br>
              <a:rPr lang="en-US" altLang="en-US" sz="4800" dirty="0"/>
            </a:br>
            <a:r>
              <a:rPr lang="en-US" sz="4800" dirty="0"/>
              <a:t>Thank You!</a:t>
            </a:r>
          </a:p>
        </p:txBody>
      </p:sp>
      <p:sp>
        <p:nvSpPr>
          <p:cNvPr id="5" name="Slide Number Placeholder 4"/>
          <p:cNvSpPr>
            <a:spLocks noGrp="1"/>
          </p:cNvSpPr>
          <p:nvPr>
            <p:ph type="sldNum" sz="quarter" idx="4294967295"/>
          </p:nvPr>
        </p:nvSpPr>
        <p:spPr>
          <a:xfrm>
            <a:off x="8534400" y="6553200"/>
            <a:ext cx="2133600" cy="242888"/>
          </a:xfrm>
        </p:spPr>
        <p:txBody>
          <a:bodyPr/>
          <a:lstStyle/>
          <a:p>
            <a:pPr>
              <a:defRPr/>
            </a:pPr>
            <a:fld id="{59688B50-F209-5A45-8DA6-A40598A1B2D3}" type="slidenum">
              <a:rPr lang="en-US">
                <a:solidFill>
                  <a:prstClr val="white">
                    <a:lumMod val="50000"/>
                  </a:prstClr>
                </a:solidFill>
                <a:latin typeface="Calibri"/>
              </a:rPr>
              <a:pPr>
                <a:defRPr/>
              </a:pPr>
              <a:t>79</a:t>
            </a:fld>
            <a:endParaRPr lang="en-US" dirty="0">
              <a:solidFill>
                <a:prstClr val="white">
                  <a:lumMod val="50000"/>
                </a:prstClr>
              </a:solidFill>
              <a:latin typeface="Calibri"/>
            </a:endParaRPr>
          </a:p>
        </p:txBody>
      </p:sp>
    </p:spTree>
    <p:extLst>
      <p:ext uri="{BB962C8B-B14F-4D97-AF65-F5344CB8AC3E}">
        <p14:creationId xmlns:p14="http://schemas.microsoft.com/office/powerpoint/2010/main" val="3631766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SPARC Trial: Setting</a:t>
            </a:r>
          </a:p>
        </p:txBody>
      </p:sp>
      <p:sp>
        <p:nvSpPr>
          <p:cNvPr id="4" name="Content Placeholder 3"/>
          <p:cNvSpPr>
            <a:spLocks noGrp="1"/>
          </p:cNvSpPr>
          <p:nvPr>
            <p:ph idx="1"/>
          </p:nvPr>
        </p:nvSpPr>
        <p:spPr>
          <a:xfrm>
            <a:off x="2270515" y="1792689"/>
            <a:ext cx="8101653" cy="4839284"/>
          </a:xfrm>
        </p:spPr>
        <p:txBody>
          <a:bodyPr>
            <a:noAutofit/>
          </a:bodyPr>
          <a:lstStyle/>
          <a:p>
            <a:pPr marL="342900" indent="-342900">
              <a:buClr>
                <a:srgbClr val="F57D20"/>
              </a:buClr>
              <a:buSzPct val="80000"/>
              <a:buFont typeface="Wingdings" panose="05000000000000000000" pitchFamily="2" charset="2"/>
              <a:buChar char="§"/>
            </a:pPr>
            <a:endParaRPr lang="en-US" dirty="0"/>
          </a:p>
          <a:p>
            <a:pPr marL="342900" indent="-342900">
              <a:buClr>
                <a:srgbClr val="79C14B"/>
              </a:buClr>
              <a:buSzPct val="80000"/>
              <a:buFont typeface="Wingdings" panose="05000000000000000000" pitchFamily="2" charset="2"/>
              <a:buChar char="§"/>
            </a:pPr>
            <a:r>
              <a:rPr lang="en-US" dirty="0"/>
              <a:t>Pragmatic primary care implementation trial</a:t>
            </a:r>
          </a:p>
          <a:p>
            <a:pPr marL="342900" indent="-342900">
              <a:buClr>
                <a:srgbClr val="79C14B"/>
              </a:buClr>
              <a:buSzPct val="80000"/>
              <a:buFont typeface="Wingdings" panose="05000000000000000000" pitchFamily="2" charset="2"/>
              <a:buChar char="§"/>
            </a:pPr>
            <a:r>
              <a:rPr lang="en-US" dirty="0"/>
              <a:t>January 2015  - July 2018</a:t>
            </a:r>
          </a:p>
          <a:p>
            <a:pPr marL="342900" indent="-342900">
              <a:buClr>
                <a:srgbClr val="79C14B"/>
              </a:buClr>
              <a:buSzPct val="80000"/>
              <a:buFont typeface="Wingdings" panose="05000000000000000000" pitchFamily="2" charset="2"/>
              <a:buChar char="§"/>
            </a:pPr>
            <a:r>
              <a:rPr lang="en-US" dirty="0"/>
              <a:t>Kaiser Permanente Washington </a:t>
            </a:r>
          </a:p>
          <a:p>
            <a:pPr lvl="1" indent="0" algn="r">
              <a:spcBef>
                <a:spcPts val="0"/>
              </a:spcBef>
              <a:spcAft>
                <a:spcPts val="0"/>
              </a:spcAft>
              <a:buNone/>
            </a:pPr>
            <a:endParaRPr lang="en-US" dirty="0"/>
          </a:p>
          <a:p>
            <a:pPr lvl="1" indent="0" algn="r">
              <a:spcBef>
                <a:spcPts val="0"/>
              </a:spcBef>
              <a:spcAft>
                <a:spcPts val="0"/>
              </a:spcAft>
              <a:buNone/>
            </a:pPr>
            <a:endParaRPr lang="en-US" dirty="0"/>
          </a:p>
          <a:p>
            <a:pPr lvl="1" indent="0" algn="r">
              <a:spcBef>
                <a:spcPts val="0"/>
              </a:spcBef>
              <a:spcAft>
                <a:spcPts val="0"/>
              </a:spcAft>
              <a:buNone/>
            </a:pPr>
            <a:endParaRPr lang="en-US" dirty="0"/>
          </a:p>
          <a:p>
            <a:pPr lvl="1" indent="0" algn="r">
              <a:spcBef>
                <a:spcPts val="0"/>
              </a:spcBef>
              <a:spcAft>
                <a:spcPts val="0"/>
              </a:spcAft>
              <a:buNone/>
            </a:pPr>
            <a:endParaRPr lang="en-US" dirty="0"/>
          </a:p>
          <a:p>
            <a:pPr lvl="1" indent="0" algn="r">
              <a:spcBef>
                <a:spcPts val="0"/>
              </a:spcBef>
              <a:spcAft>
                <a:spcPts val="0"/>
              </a:spcAft>
              <a:buNone/>
            </a:pPr>
            <a:endParaRPr lang="en-US" dirty="0"/>
          </a:p>
          <a:p>
            <a:pPr lvl="1" indent="0" algn="r">
              <a:spcBef>
                <a:spcPts val="0"/>
              </a:spcBef>
              <a:spcAft>
                <a:spcPts val="0"/>
              </a:spcAft>
              <a:buNone/>
            </a:pPr>
            <a:r>
              <a:rPr lang="en-US" sz="1800" dirty="0"/>
              <a:t>Bobb IJERPH 2017; Glass Implementation Science 2018</a:t>
            </a:r>
          </a:p>
          <a:p>
            <a:pPr marL="396875">
              <a:buClr>
                <a:srgbClr val="F57D20"/>
              </a:buClr>
              <a:buSzPct val="80000"/>
            </a:pPr>
            <a:endParaRPr lang="en-US" dirty="0"/>
          </a:p>
        </p:txBody>
      </p:sp>
      <p:sp>
        <p:nvSpPr>
          <p:cNvPr id="5" name="Slide Number Placeholder 4"/>
          <p:cNvSpPr>
            <a:spLocks noGrp="1"/>
          </p:cNvSpPr>
          <p:nvPr>
            <p:ph type="sldNum" sz="quarter" idx="12"/>
          </p:nvPr>
        </p:nvSpPr>
        <p:spPr/>
        <p:txBody>
          <a:bodyPr/>
          <a:lstStyle/>
          <a:p>
            <a:fld id="{A0C21F26-985F-9D40-A811-D6DE90C3D8D1}" type="slidenum">
              <a:rPr lang="en-US" smtClean="0"/>
              <a:t>8</a:t>
            </a:fld>
            <a:endParaRPr lang="en-US"/>
          </a:p>
        </p:txBody>
      </p:sp>
    </p:spTree>
    <p:extLst>
      <p:ext uri="{BB962C8B-B14F-4D97-AF65-F5344CB8AC3E}">
        <p14:creationId xmlns:p14="http://schemas.microsoft.com/office/powerpoint/2010/main" val="344455331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11080" y="2483557"/>
            <a:ext cx="8484781" cy="2114070"/>
          </a:xfrm>
        </p:spPr>
        <p:txBody>
          <a:bodyPr>
            <a:noAutofit/>
          </a:bodyPr>
          <a:lstStyle/>
          <a:p>
            <a:pPr algn="ctr">
              <a:lnSpc>
                <a:spcPct val="100000"/>
              </a:lnSpc>
            </a:pPr>
            <a:br>
              <a:rPr lang="en-US" altLang="en-US" sz="4800" dirty="0"/>
            </a:br>
            <a:r>
              <a:rPr lang="en-US" sz="4800" dirty="0"/>
              <a:t>Questions? Comments?</a:t>
            </a:r>
          </a:p>
        </p:txBody>
      </p:sp>
      <p:sp>
        <p:nvSpPr>
          <p:cNvPr id="5" name="Slide Number Placeholder 4"/>
          <p:cNvSpPr>
            <a:spLocks noGrp="1"/>
          </p:cNvSpPr>
          <p:nvPr>
            <p:ph type="sldNum" sz="quarter" idx="4294967295"/>
          </p:nvPr>
        </p:nvSpPr>
        <p:spPr>
          <a:xfrm>
            <a:off x="8534400" y="6553200"/>
            <a:ext cx="2133600" cy="242888"/>
          </a:xfrm>
        </p:spPr>
        <p:txBody>
          <a:bodyPr/>
          <a:lstStyle/>
          <a:p>
            <a:pPr>
              <a:defRPr/>
            </a:pPr>
            <a:fld id="{59688B50-F209-5A45-8DA6-A40598A1B2D3}" type="slidenum">
              <a:rPr lang="en-US">
                <a:solidFill>
                  <a:prstClr val="white">
                    <a:lumMod val="50000"/>
                  </a:prstClr>
                </a:solidFill>
                <a:latin typeface="Calibri"/>
              </a:rPr>
              <a:pPr>
                <a:defRPr/>
              </a:pPr>
              <a:t>80</a:t>
            </a:fld>
            <a:endParaRPr lang="en-US" dirty="0">
              <a:solidFill>
                <a:prstClr val="white">
                  <a:lumMod val="50000"/>
                </a:prstClr>
              </a:solidFill>
              <a:latin typeface="Calibri"/>
            </a:endParaRPr>
          </a:p>
        </p:txBody>
      </p:sp>
    </p:spTree>
    <p:extLst>
      <p:ext uri="{BB962C8B-B14F-4D97-AF65-F5344CB8AC3E}">
        <p14:creationId xmlns:p14="http://schemas.microsoft.com/office/powerpoint/2010/main" val="329287244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11080" y="2483557"/>
            <a:ext cx="8484781" cy="2114070"/>
          </a:xfrm>
        </p:spPr>
        <p:txBody>
          <a:bodyPr>
            <a:noAutofit/>
          </a:bodyPr>
          <a:lstStyle/>
          <a:p>
            <a:pPr algn="ctr">
              <a:lnSpc>
                <a:spcPct val="100000"/>
              </a:lnSpc>
            </a:pPr>
            <a:br>
              <a:rPr lang="en-US" altLang="en-US" sz="4800" dirty="0"/>
            </a:br>
            <a:r>
              <a:rPr lang="en-US" altLang="en-US" sz="4800" dirty="0"/>
              <a:t>Aim 2</a:t>
            </a:r>
            <a:br>
              <a:rPr lang="en-US" altLang="en-US" sz="4800" dirty="0"/>
            </a:br>
            <a:r>
              <a:rPr lang="en-US" altLang="en-US" sz="4800" dirty="0"/>
              <a:t>Improving Care for </a:t>
            </a:r>
            <a:br>
              <a:rPr lang="en-US" altLang="en-US" sz="4800" dirty="0"/>
            </a:br>
            <a:r>
              <a:rPr lang="en-US" altLang="en-US" sz="4800" dirty="0"/>
              <a:t>AUD in PC</a:t>
            </a:r>
            <a:endParaRPr lang="en-US" sz="4800" dirty="0"/>
          </a:p>
        </p:txBody>
      </p:sp>
      <p:sp>
        <p:nvSpPr>
          <p:cNvPr id="5" name="Slide Number Placeholder 4"/>
          <p:cNvSpPr>
            <a:spLocks noGrp="1"/>
          </p:cNvSpPr>
          <p:nvPr>
            <p:ph type="sldNum" sz="quarter" idx="4294967295"/>
          </p:nvPr>
        </p:nvSpPr>
        <p:spPr>
          <a:xfrm>
            <a:off x="8534400" y="6553200"/>
            <a:ext cx="2133600" cy="242888"/>
          </a:xfrm>
        </p:spPr>
        <p:txBody>
          <a:bodyPr/>
          <a:lstStyle/>
          <a:p>
            <a:pPr>
              <a:defRPr/>
            </a:pPr>
            <a:fld id="{59688B50-F209-5A45-8DA6-A40598A1B2D3}" type="slidenum">
              <a:rPr lang="en-US">
                <a:solidFill>
                  <a:prstClr val="white">
                    <a:lumMod val="50000"/>
                  </a:prstClr>
                </a:solidFill>
                <a:latin typeface="Calibri"/>
              </a:rPr>
              <a:pPr>
                <a:defRPr/>
              </a:pPr>
              <a:t>81</a:t>
            </a:fld>
            <a:endParaRPr lang="en-US" dirty="0">
              <a:solidFill>
                <a:prstClr val="white">
                  <a:lumMod val="50000"/>
                </a:prstClr>
              </a:solidFill>
              <a:latin typeface="Calibri"/>
            </a:endParaRPr>
          </a:p>
        </p:txBody>
      </p:sp>
    </p:spTree>
    <p:extLst>
      <p:ext uri="{BB962C8B-B14F-4D97-AF65-F5344CB8AC3E}">
        <p14:creationId xmlns:p14="http://schemas.microsoft.com/office/powerpoint/2010/main" val="425704964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a:t>SPARC Aim #2</a:t>
            </a:r>
          </a:p>
        </p:txBody>
      </p:sp>
      <p:sp>
        <p:nvSpPr>
          <p:cNvPr id="4" name="Content Placeholder 3"/>
          <p:cNvSpPr>
            <a:spLocks noGrp="1"/>
          </p:cNvSpPr>
          <p:nvPr>
            <p:ph idx="1"/>
          </p:nvPr>
        </p:nvSpPr>
        <p:spPr>
          <a:xfrm>
            <a:off x="2216727" y="1739263"/>
            <a:ext cx="7777018" cy="4839284"/>
          </a:xfrm>
        </p:spPr>
        <p:txBody>
          <a:bodyPr>
            <a:noAutofit/>
          </a:bodyPr>
          <a:lstStyle/>
          <a:p>
            <a:pPr>
              <a:buClr>
                <a:srgbClr val="F57D20"/>
              </a:buClr>
              <a:buSzPct val="80000"/>
            </a:pPr>
            <a:r>
              <a:rPr lang="en-US" dirty="0"/>
              <a:t>Specific Aim</a:t>
            </a:r>
          </a:p>
          <a:p>
            <a:pPr>
              <a:buClr>
                <a:srgbClr val="F57D20"/>
              </a:buClr>
              <a:buSzPct val="80000"/>
            </a:pPr>
            <a:r>
              <a:rPr lang="en-US" dirty="0"/>
              <a:t>To evaluate whether the SPARC intervention increased the proportion of PC patients who:</a:t>
            </a:r>
          </a:p>
          <a:p>
            <a:pPr marL="457200" indent="-457200">
              <a:buClr>
                <a:srgbClr val="79C14B"/>
              </a:buClr>
              <a:buSzPct val="80000"/>
              <a:buFont typeface="+mj-lt"/>
              <a:buAutoNum type="arabicPeriod" startAt="2"/>
            </a:pPr>
            <a:r>
              <a:rPr lang="en-US" dirty="0"/>
              <a:t>Had new alcohol use disorder (AUD) diagnosed with subsequent initiation and engagement in alcohol treatment </a:t>
            </a:r>
          </a:p>
        </p:txBody>
      </p:sp>
      <p:sp>
        <p:nvSpPr>
          <p:cNvPr id="5" name="Slide Number Placeholder 4"/>
          <p:cNvSpPr>
            <a:spLocks noGrp="1"/>
          </p:cNvSpPr>
          <p:nvPr>
            <p:ph type="sldNum" sz="quarter" idx="12"/>
          </p:nvPr>
        </p:nvSpPr>
        <p:spPr/>
        <p:txBody>
          <a:bodyPr/>
          <a:lstStyle/>
          <a:p>
            <a:fld id="{A0C21F26-985F-9D40-A811-D6DE90C3D8D1}" type="slidenum">
              <a:rPr lang="en-US" smtClean="0"/>
              <a:t>82</a:t>
            </a:fld>
            <a:endParaRPr lang="en-US"/>
          </a:p>
        </p:txBody>
      </p:sp>
    </p:spTree>
    <p:extLst>
      <p:ext uri="{BB962C8B-B14F-4D97-AF65-F5344CB8AC3E}">
        <p14:creationId xmlns:p14="http://schemas.microsoft.com/office/powerpoint/2010/main" val="391265530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61441-2221-47BA-8645-63509AF7A1F5}"/>
              </a:ext>
            </a:extLst>
          </p:cNvPr>
          <p:cNvSpPr>
            <a:spLocks noGrp="1"/>
          </p:cNvSpPr>
          <p:nvPr>
            <p:ph type="title"/>
          </p:nvPr>
        </p:nvSpPr>
        <p:spPr/>
        <p:txBody>
          <a:bodyPr>
            <a:normAutofit/>
          </a:bodyPr>
          <a:lstStyle/>
          <a:p>
            <a:r>
              <a:rPr lang="en-US" sz="3200" dirty="0"/>
              <a:t>Background AUD Treatment</a:t>
            </a:r>
          </a:p>
        </p:txBody>
      </p:sp>
      <p:sp>
        <p:nvSpPr>
          <p:cNvPr id="3" name="Content Placeholder 2">
            <a:extLst>
              <a:ext uri="{FF2B5EF4-FFF2-40B4-BE49-F238E27FC236}">
                <a16:creationId xmlns:a16="http://schemas.microsoft.com/office/drawing/2014/main" id="{33A7A864-8620-4B3F-91B1-896D2E4ECD90}"/>
              </a:ext>
            </a:extLst>
          </p:cNvPr>
          <p:cNvSpPr>
            <a:spLocks noGrp="1"/>
          </p:cNvSpPr>
          <p:nvPr>
            <p:ph idx="1"/>
          </p:nvPr>
        </p:nvSpPr>
        <p:spPr>
          <a:xfrm>
            <a:off x="2464527" y="1313601"/>
            <a:ext cx="7987331" cy="5268585"/>
          </a:xfrm>
        </p:spPr>
        <p:txBody>
          <a:bodyPr>
            <a:normAutofit lnSpcReduction="10000"/>
          </a:bodyPr>
          <a:lstStyle/>
          <a:p>
            <a:pPr marL="342900" indent="-342900">
              <a:spcBef>
                <a:spcPts val="600"/>
              </a:spcBef>
              <a:spcAft>
                <a:spcPts val="600"/>
              </a:spcAft>
              <a:buClr>
                <a:srgbClr val="F57D20"/>
              </a:buClr>
              <a:buSzPct val="80000"/>
              <a:buFont typeface="Wingdings" panose="05000000000000000000" pitchFamily="2" charset="2"/>
              <a:buChar char="§"/>
            </a:pPr>
            <a:endParaRPr lang="en-US" dirty="0"/>
          </a:p>
          <a:p>
            <a:pPr>
              <a:spcBef>
                <a:spcPts val="600"/>
              </a:spcBef>
              <a:spcAft>
                <a:spcPts val="600"/>
              </a:spcAft>
              <a:buClr>
                <a:srgbClr val="F57D20"/>
              </a:buClr>
              <a:buSzPct val="80000"/>
            </a:pPr>
            <a:r>
              <a:rPr lang="en-US" dirty="0"/>
              <a:t>Treatment for AUD in primary care: </a:t>
            </a:r>
          </a:p>
          <a:p>
            <a:pPr marL="342900" indent="-342900">
              <a:spcBef>
                <a:spcPts val="600"/>
              </a:spcBef>
              <a:spcAft>
                <a:spcPts val="600"/>
              </a:spcAft>
              <a:buClr>
                <a:srgbClr val="79C14B"/>
              </a:buClr>
              <a:buSzPct val="80000"/>
              <a:buFont typeface="Wingdings" panose="05000000000000000000" pitchFamily="2" charset="2"/>
              <a:buChar char="§"/>
            </a:pPr>
            <a:r>
              <a:rPr lang="en-US" dirty="0"/>
              <a:t>Medication and medication management</a:t>
            </a:r>
          </a:p>
          <a:p>
            <a:pPr marL="342900" indent="-342900">
              <a:spcBef>
                <a:spcPts val="600"/>
              </a:spcBef>
              <a:spcAft>
                <a:spcPts val="600"/>
              </a:spcAft>
              <a:buClr>
                <a:srgbClr val="79C14B"/>
              </a:buClr>
              <a:buSzPct val="80000"/>
              <a:buFont typeface="Wingdings" panose="05000000000000000000" pitchFamily="2" charset="2"/>
              <a:buChar char="§"/>
            </a:pPr>
            <a:r>
              <a:rPr lang="en-US" dirty="0"/>
              <a:t>Counseling </a:t>
            </a:r>
          </a:p>
          <a:p>
            <a:pPr marL="342900" indent="-342900">
              <a:spcBef>
                <a:spcPts val="600"/>
              </a:spcBef>
              <a:spcAft>
                <a:spcPts val="600"/>
              </a:spcAft>
              <a:buClr>
                <a:srgbClr val="79C14B"/>
              </a:buClr>
              <a:buSzPct val="80000"/>
              <a:buFont typeface="Wingdings" panose="05000000000000000000" pitchFamily="2" charset="2"/>
              <a:buChar char="§"/>
            </a:pPr>
            <a:r>
              <a:rPr lang="en-US" dirty="0"/>
              <a:t>Specialty addiction treatment programs </a:t>
            </a:r>
          </a:p>
          <a:p>
            <a:pPr marL="342900" indent="-342900">
              <a:spcBef>
                <a:spcPts val="600"/>
              </a:spcBef>
              <a:spcAft>
                <a:spcPts val="600"/>
              </a:spcAft>
              <a:buClr>
                <a:srgbClr val="79C14B"/>
              </a:buClr>
              <a:buSzPct val="80000"/>
              <a:buFont typeface="Wingdings" panose="05000000000000000000" pitchFamily="2" charset="2"/>
              <a:buChar char="§"/>
            </a:pPr>
            <a:r>
              <a:rPr lang="en-US" dirty="0"/>
              <a:t>Mutual/Peer support (AA, SMART recovery  etc.)</a:t>
            </a:r>
          </a:p>
          <a:p>
            <a:pPr marL="342900" indent="-342900">
              <a:spcBef>
                <a:spcPts val="600"/>
              </a:spcBef>
              <a:spcAft>
                <a:spcPts val="600"/>
              </a:spcAft>
              <a:buClr>
                <a:srgbClr val="79C14B"/>
              </a:buClr>
              <a:buSzPct val="80000"/>
              <a:buFont typeface="Wingdings" panose="05000000000000000000" pitchFamily="2" charset="2"/>
              <a:buChar char="§"/>
            </a:pPr>
            <a:r>
              <a:rPr lang="en-US" dirty="0"/>
              <a:t>PC supported self-change</a:t>
            </a:r>
          </a:p>
          <a:p>
            <a:pPr lvl="1" indent="0" algn="r">
              <a:spcBef>
                <a:spcPts val="0"/>
              </a:spcBef>
              <a:spcAft>
                <a:spcPts val="0"/>
              </a:spcAft>
              <a:buNone/>
            </a:pPr>
            <a:endParaRPr lang="en-US" sz="1600" dirty="0"/>
          </a:p>
          <a:p>
            <a:pPr lvl="1" indent="0" algn="r">
              <a:spcBef>
                <a:spcPts val="0"/>
              </a:spcBef>
              <a:spcAft>
                <a:spcPts val="0"/>
              </a:spcAft>
              <a:buNone/>
            </a:pPr>
            <a:endParaRPr lang="en-US" sz="1600" dirty="0"/>
          </a:p>
          <a:p>
            <a:pPr lvl="1" indent="0" algn="r">
              <a:spcBef>
                <a:spcPts val="0"/>
              </a:spcBef>
              <a:spcAft>
                <a:spcPts val="0"/>
              </a:spcAft>
              <a:buNone/>
            </a:pPr>
            <a:endParaRPr lang="en-US" sz="1600" dirty="0"/>
          </a:p>
          <a:p>
            <a:pPr lvl="1" indent="0" algn="r">
              <a:spcBef>
                <a:spcPts val="0"/>
              </a:spcBef>
              <a:spcAft>
                <a:spcPts val="0"/>
              </a:spcAft>
              <a:buNone/>
            </a:pPr>
            <a:r>
              <a:rPr lang="en-US" sz="1600" dirty="0"/>
              <a:t>Anton JAMA 2006; Ernst Ann Fam Med 2008</a:t>
            </a:r>
          </a:p>
          <a:p>
            <a:pPr lvl="1" indent="0" algn="r">
              <a:spcBef>
                <a:spcPts val="0"/>
              </a:spcBef>
              <a:spcAft>
                <a:spcPts val="0"/>
              </a:spcAft>
              <a:buNone/>
            </a:pPr>
            <a:r>
              <a:rPr lang="en-US" sz="1600" dirty="0"/>
              <a:t>Oslin JGIM 2014</a:t>
            </a:r>
          </a:p>
          <a:p>
            <a:pPr lvl="1" indent="0" algn="r">
              <a:spcBef>
                <a:spcPts val="0"/>
              </a:spcBef>
              <a:spcAft>
                <a:spcPts val="0"/>
              </a:spcAft>
              <a:buNone/>
            </a:pPr>
            <a:r>
              <a:rPr lang="en-US" sz="1600" dirty="0"/>
              <a:t>Jonas JAMA 2014; Bradley, Kivlahan JAMA 2014</a:t>
            </a:r>
          </a:p>
          <a:p>
            <a:pPr lvl="1" indent="0" algn="r">
              <a:spcBef>
                <a:spcPts val="0"/>
              </a:spcBef>
              <a:spcAft>
                <a:spcPts val="0"/>
              </a:spcAft>
              <a:buNone/>
            </a:pPr>
            <a:r>
              <a:rPr lang="en-US" sz="1600" dirty="0"/>
              <a:t>VA/DOD substance use disorders guideline</a:t>
            </a:r>
          </a:p>
        </p:txBody>
      </p:sp>
      <p:sp>
        <p:nvSpPr>
          <p:cNvPr id="4" name="Slide Number Placeholder 3">
            <a:extLst>
              <a:ext uri="{FF2B5EF4-FFF2-40B4-BE49-F238E27FC236}">
                <a16:creationId xmlns:a16="http://schemas.microsoft.com/office/drawing/2014/main" id="{9420F499-B129-4638-B110-9F2154030EC4}"/>
              </a:ext>
            </a:extLst>
          </p:cNvPr>
          <p:cNvSpPr>
            <a:spLocks noGrp="1"/>
          </p:cNvSpPr>
          <p:nvPr>
            <p:ph type="sldNum" sz="quarter" idx="12"/>
          </p:nvPr>
        </p:nvSpPr>
        <p:spPr/>
        <p:txBody>
          <a:bodyPr/>
          <a:lstStyle/>
          <a:p>
            <a:fld id="{A0C21F26-985F-9D40-A811-D6DE90C3D8D1}" type="slidenum">
              <a:rPr lang="en-US" smtClean="0">
                <a:solidFill>
                  <a:prstClr val="white">
                    <a:lumMod val="50000"/>
                  </a:prstClr>
                </a:solidFill>
              </a:rPr>
              <a:pPr/>
              <a:t>83</a:t>
            </a:fld>
            <a:endParaRPr lang="en-US">
              <a:solidFill>
                <a:prstClr val="white">
                  <a:lumMod val="50000"/>
                </a:prstClr>
              </a:solidFill>
            </a:endParaRPr>
          </a:p>
        </p:txBody>
      </p:sp>
    </p:spTree>
    <p:extLst>
      <p:ext uri="{BB962C8B-B14F-4D97-AF65-F5344CB8AC3E}">
        <p14:creationId xmlns:p14="http://schemas.microsoft.com/office/powerpoint/2010/main" val="139801904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61441-2221-47BA-8645-63509AF7A1F5}"/>
              </a:ext>
            </a:extLst>
          </p:cNvPr>
          <p:cNvSpPr>
            <a:spLocks noGrp="1"/>
          </p:cNvSpPr>
          <p:nvPr>
            <p:ph type="title"/>
          </p:nvPr>
        </p:nvSpPr>
        <p:spPr/>
        <p:txBody>
          <a:bodyPr>
            <a:normAutofit/>
          </a:bodyPr>
          <a:lstStyle/>
          <a:p>
            <a:r>
              <a:rPr lang="en-US" sz="3200" dirty="0"/>
              <a:t>Background AUD Treatment</a:t>
            </a:r>
          </a:p>
        </p:txBody>
      </p:sp>
      <p:sp>
        <p:nvSpPr>
          <p:cNvPr id="3" name="Content Placeholder 2">
            <a:extLst>
              <a:ext uri="{FF2B5EF4-FFF2-40B4-BE49-F238E27FC236}">
                <a16:creationId xmlns:a16="http://schemas.microsoft.com/office/drawing/2014/main" id="{33A7A864-8620-4B3F-91B1-896D2E4ECD90}"/>
              </a:ext>
            </a:extLst>
          </p:cNvPr>
          <p:cNvSpPr>
            <a:spLocks noGrp="1"/>
          </p:cNvSpPr>
          <p:nvPr>
            <p:ph idx="1"/>
          </p:nvPr>
        </p:nvSpPr>
        <p:spPr>
          <a:xfrm>
            <a:off x="2464527" y="1111896"/>
            <a:ext cx="7987331" cy="5268585"/>
          </a:xfrm>
        </p:spPr>
        <p:txBody>
          <a:bodyPr>
            <a:noAutofit/>
          </a:bodyPr>
          <a:lstStyle/>
          <a:p>
            <a:pPr marL="342900" indent="-342900">
              <a:spcBef>
                <a:spcPts val="600"/>
              </a:spcBef>
              <a:spcAft>
                <a:spcPts val="600"/>
              </a:spcAft>
              <a:buClr>
                <a:srgbClr val="F57D20"/>
              </a:buClr>
              <a:buSzPct val="80000"/>
              <a:buFont typeface="Wingdings" panose="05000000000000000000" pitchFamily="2" charset="2"/>
              <a:buChar char="§"/>
            </a:pPr>
            <a:endParaRPr lang="en-US" dirty="0"/>
          </a:p>
          <a:p>
            <a:pPr>
              <a:lnSpc>
                <a:spcPct val="124000"/>
              </a:lnSpc>
              <a:spcBef>
                <a:spcPts val="0"/>
              </a:spcBef>
              <a:spcAft>
                <a:spcPts val="0"/>
              </a:spcAft>
              <a:buClr>
                <a:srgbClr val="F57D20"/>
              </a:buClr>
              <a:buSzPct val="80000"/>
            </a:pPr>
            <a:r>
              <a:rPr lang="en-US" dirty="0"/>
              <a:t>Previous PC efforts to address AUD focused on</a:t>
            </a:r>
          </a:p>
          <a:p>
            <a:pPr marL="342900" indent="-342900">
              <a:lnSpc>
                <a:spcPct val="124000"/>
              </a:lnSpc>
              <a:spcBef>
                <a:spcPts val="0"/>
              </a:spcBef>
              <a:spcAft>
                <a:spcPts val="0"/>
              </a:spcAft>
              <a:buClr>
                <a:srgbClr val="79C14B"/>
              </a:buClr>
              <a:buSzPct val="80000"/>
              <a:buFont typeface="Wingdings" panose="05000000000000000000" pitchFamily="2" charset="2"/>
              <a:buChar char="§"/>
            </a:pPr>
            <a:r>
              <a:rPr lang="en-US" dirty="0"/>
              <a:t>Secondary screens: AUDIT or 2-item screen</a:t>
            </a:r>
          </a:p>
          <a:p>
            <a:pPr marL="342900" indent="-342900">
              <a:lnSpc>
                <a:spcPct val="124000"/>
              </a:lnSpc>
              <a:spcBef>
                <a:spcPts val="0"/>
              </a:spcBef>
              <a:spcAft>
                <a:spcPts val="0"/>
              </a:spcAft>
              <a:buClr>
                <a:srgbClr val="79C14B"/>
              </a:buClr>
              <a:buSzPct val="80000"/>
              <a:buFont typeface="Wingdings" panose="05000000000000000000" pitchFamily="2" charset="2"/>
              <a:buChar char="§"/>
            </a:pPr>
            <a:r>
              <a:rPr lang="en-US" dirty="0"/>
              <a:t>Referral or linkage to treatment</a:t>
            </a:r>
          </a:p>
          <a:p>
            <a:pPr marL="619197" lvl="1" indent="-342900">
              <a:lnSpc>
                <a:spcPct val="124000"/>
              </a:lnSpc>
              <a:spcBef>
                <a:spcPts val="0"/>
              </a:spcBef>
              <a:spcAft>
                <a:spcPts val="0"/>
              </a:spcAft>
              <a:buClr>
                <a:srgbClr val="79C14B"/>
              </a:buClr>
              <a:buFont typeface="Wingdings" panose="05000000000000000000" pitchFamily="2" charset="2"/>
              <a:buChar char="ü"/>
            </a:pPr>
            <a:r>
              <a:rPr lang="en-US" dirty="0"/>
              <a:t>Not proven efficacious</a:t>
            </a:r>
          </a:p>
          <a:p>
            <a:pPr marL="619197" lvl="1" indent="-342900">
              <a:lnSpc>
                <a:spcPct val="124000"/>
              </a:lnSpc>
              <a:spcBef>
                <a:spcPts val="0"/>
              </a:spcBef>
              <a:spcAft>
                <a:spcPts val="0"/>
              </a:spcAft>
              <a:buClr>
                <a:srgbClr val="79C14B"/>
              </a:buClr>
              <a:buFont typeface="Wingdings" panose="05000000000000000000" pitchFamily="2" charset="2"/>
              <a:buChar char="ü"/>
            </a:pPr>
            <a:r>
              <a:rPr lang="en-US" dirty="0"/>
              <a:t>Brief counseling associated with  decrease?</a:t>
            </a:r>
          </a:p>
          <a:p>
            <a:pPr marL="287338" lvl="1" indent="-277813">
              <a:lnSpc>
                <a:spcPct val="124000"/>
              </a:lnSpc>
              <a:spcBef>
                <a:spcPts val="0"/>
              </a:spcBef>
              <a:spcAft>
                <a:spcPts val="0"/>
              </a:spcAft>
              <a:buClr>
                <a:srgbClr val="79C14B"/>
              </a:buClr>
              <a:buFont typeface="Wingdings" panose="05000000000000000000" pitchFamily="2" charset="2"/>
              <a:buChar char="§"/>
            </a:pPr>
            <a:r>
              <a:rPr lang="en-US" dirty="0"/>
              <a:t>Even in trials of dedicated SUD resources (care management): findings inconsistent</a:t>
            </a:r>
          </a:p>
          <a:p>
            <a:pPr marL="287338" lvl="1" indent="-277813">
              <a:lnSpc>
                <a:spcPct val="124000"/>
              </a:lnSpc>
              <a:spcBef>
                <a:spcPts val="0"/>
              </a:spcBef>
              <a:spcAft>
                <a:spcPts val="0"/>
              </a:spcAft>
              <a:buFont typeface="Wingdings" panose="05000000000000000000" pitchFamily="2" charset="2"/>
              <a:buChar char="§"/>
            </a:pPr>
            <a:endParaRPr lang="en-US" dirty="0"/>
          </a:p>
          <a:p>
            <a:pPr lvl="1" indent="0" algn="r">
              <a:spcBef>
                <a:spcPts val="0"/>
              </a:spcBef>
              <a:spcAft>
                <a:spcPts val="0"/>
              </a:spcAft>
              <a:buNone/>
            </a:pPr>
            <a:endParaRPr lang="en-US" sz="1600" dirty="0"/>
          </a:p>
          <a:p>
            <a:pPr lvl="1" indent="0" algn="r">
              <a:spcBef>
                <a:spcPts val="0"/>
              </a:spcBef>
              <a:spcAft>
                <a:spcPts val="0"/>
              </a:spcAft>
              <a:buNone/>
            </a:pPr>
            <a:r>
              <a:rPr lang="en-US" sz="1600" dirty="0"/>
              <a:t>Mertens ASCP 2015; Glass Addiction 2015, 2016; Frost Addiction 2019</a:t>
            </a:r>
          </a:p>
          <a:p>
            <a:pPr lvl="1" indent="0" algn="r">
              <a:spcBef>
                <a:spcPts val="0"/>
              </a:spcBef>
              <a:spcAft>
                <a:spcPts val="0"/>
              </a:spcAft>
              <a:buNone/>
            </a:pPr>
            <a:r>
              <a:rPr lang="en-US" sz="1600" dirty="0"/>
              <a:t>Saitz JAMA 2013; Oslin JGIM 2014; Watkins JAMA –IM 2017; Bradley JAMA-IM 2018</a:t>
            </a:r>
          </a:p>
          <a:p>
            <a:pPr lvl="1" indent="0" algn="r">
              <a:spcBef>
                <a:spcPts val="0"/>
              </a:spcBef>
              <a:spcAft>
                <a:spcPts val="0"/>
              </a:spcAft>
              <a:buNone/>
            </a:pPr>
            <a:endParaRPr lang="en-US" sz="1600" dirty="0">
              <a:solidFill>
                <a:srgbClr val="FF0000"/>
              </a:solidFill>
            </a:endParaRPr>
          </a:p>
          <a:p>
            <a:pPr lvl="1" indent="0" algn="r">
              <a:spcBef>
                <a:spcPts val="0"/>
              </a:spcBef>
              <a:spcAft>
                <a:spcPts val="0"/>
              </a:spcAft>
              <a:buNone/>
            </a:pPr>
            <a:endParaRPr lang="en-US" sz="1600" dirty="0"/>
          </a:p>
          <a:p>
            <a:pPr lvl="1" indent="0" algn="r">
              <a:spcBef>
                <a:spcPts val="0"/>
              </a:spcBef>
              <a:spcAft>
                <a:spcPts val="0"/>
              </a:spcAft>
              <a:buNone/>
            </a:pPr>
            <a:endParaRPr lang="en-US" sz="1600" dirty="0"/>
          </a:p>
          <a:p>
            <a:pPr lvl="1" indent="0" algn="r">
              <a:spcBef>
                <a:spcPts val="0"/>
              </a:spcBef>
              <a:spcAft>
                <a:spcPts val="0"/>
              </a:spcAft>
              <a:buNone/>
            </a:pPr>
            <a:endParaRPr lang="en-US" sz="1600" dirty="0"/>
          </a:p>
        </p:txBody>
      </p:sp>
      <p:sp>
        <p:nvSpPr>
          <p:cNvPr id="4" name="Slide Number Placeholder 3">
            <a:extLst>
              <a:ext uri="{FF2B5EF4-FFF2-40B4-BE49-F238E27FC236}">
                <a16:creationId xmlns:a16="http://schemas.microsoft.com/office/drawing/2014/main" id="{9420F499-B129-4638-B110-9F2154030EC4}"/>
              </a:ext>
            </a:extLst>
          </p:cNvPr>
          <p:cNvSpPr>
            <a:spLocks noGrp="1"/>
          </p:cNvSpPr>
          <p:nvPr>
            <p:ph type="sldNum" sz="quarter" idx="12"/>
          </p:nvPr>
        </p:nvSpPr>
        <p:spPr/>
        <p:txBody>
          <a:bodyPr/>
          <a:lstStyle/>
          <a:p>
            <a:fld id="{A0C21F26-985F-9D40-A811-D6DE90C3D8D1}" type="slidenum">
              <a:rPr lang="en-US" smtClean="0">
                <a:solidFill>
                  <a:prstClr val="white">
                    <a:lumMod val="50000"/>
                  </a:prstClr>
                </a:solidFill>
              </a:rPr>
              <a:pPr/>
              <a:t>84</a:t>
            </a:fld>
            <a:endParaRPr lang="en-US">
              <a:solidFill>
                <a:prstClr val="white">
                  <a:lumMod val="50000"/>
                </a:prstClr>
              </a:solidFill>
            </a:endParaRPr>
          </a:p>
        </p:txBody>
      </p:sp>
    </p:spTree>
    <p:extLst>
      <p:ext uri="{BB962C8B-B14F-4D97-AF65-F5344CB8AC3E}">
        <p14:creationId xmlns:p14="http://schemas.microsoft.com/office/powerpoint/2010/main" val="332893750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SPARC Alcohol-related Clinical Care</a:t>
            </a:r>
          </a:p>
        </p:txBody>
      </p:sp>
      <p:sp>
        <p:nvSpPr>
          <p:cNvPr id="4" name="Content Placeholder 3"/>
          <p:cNvSpPr>
            <a:spLocks noGrp="1"/>
          </p:cNvSpPr>
          <p:nvPr>
            <p:ph idx="1"/>
          </p:nvPr>
        </p:nvSpPr>
        <p:spPr>
          <a:xfrm>
            <a:off x="2130666" y="1610176"/>
            <a:ext cx="8135824" cy="4839284"/>
          </a:xfrm>
        </p:spPr>
        <p:txBody>
          <a:bodyPr>
            <a:noAutofit/>
          </a:bodyPr>
          <a:lstStyle/>
          <a:p>
            <a:pPr>
              <a:spcAft>
                <a:spcPts val="0"/>
              </a:spcAft>
              <a:buClr>
                <a:srgbClr val="F57D20"/>
              </a:buClr>
              <a:buSzPct val="80000"/>
            </a:pPr>
            <a:endParaRPr lang="en-US" dirty="0"/>
          </a:p>
          <a:p>
            <a:pPr>
              <a:spcAft>
                <a:spcPts val="0"/>
              </a:spcAft>
              <a:buClr>
                <a:srgbClr val="F57D20"/>
              </a:buClr>
              <a:buSzPct val="80000"/>
            </a:pPr>
            <a:r>
              <a:rPr lang="en-US" dirty="0"/>
              <a:t>SPARC approach to PC management of AUDs </a:t>
            </a:r>
          </a:p>
          <a:p>
            <a:pPr marL="457200" indent="-457200">
              <a:spcBef>
                <a:spcPts val="600"/>
              </a:spcBef>
              <a:spcAft>
                <a:spcPts val="600"/>
              </a:spcAft>
              <a:buClr>
                <a:srgbClr val="79C14B"/>
              </a:buClr>
              <a:buSzPct val="80000"/>
              <a:buFont typeface="+mj-lt"/>
              <a:buAutoNum type="arabicPeriod"/>
            </a:pPr>
            <a:r>
              <a:rPr lang="en-US" dirty="0"/>
              <a:t>Identify patients w/ high risk drinking: AUDIT-C ≥ 7</a:t>
            </a:r>
          </a:p>
          <a:p>
            <a:pPr marL="457200" indent="-457200">
              <a:spcBef>
                <a:spcPts val="600"/>
              </a:spcBef>
              <a:spcAft>
                <a:spcPts val="600"/>
              </a:spcAft>
              <a:buClr>
                <a:srgbClr val="79C14B"/>
              </a:buClr>
              <a:buSzPct val="80000"/>
              <a:buFont typeface="+mj-lt"/>
              <a:buAutoNum type="arabicPeriod"/>
            </a:pPr>
            <a:r>
              <a:rPr lang="en-US" dirty="0"/>
              <a:t>DSM-5 alcohol symptom checklist (0-11)</a:t>
            </a:r>
          </a:p>
          <a:p>
            <a:pPr marL="457200" indent="-457200">
              <a:spcBef>
                <a:spcPts val="600"/>
              </a:spcBef>
              <a:spcAft>
                <a:spcPts val="600"/>
              </a:spcAft>
              <a:buClr>
                <a:srgbClr val="79C14B"/>
              </a:buClr>
              <a:buSzPct val="80000"/>
              <a:buFont typeface="+mj-lt"/>
              <a:buAutoNum type="arabicPeriod"/>
            </a:pPr>
            <a:r>
              <a:rPr lang="en-US" dirty="0"/>
              <a:t>PC clinicians make AUD diagnosis </a:t>
            </a:r>
          </a:p>
          <a:p>
            <a:pPr marL="457200" indent="-457200">
              <a:spcBef>
                <a:spcPts val="600"/>
              </a:spcBef>
              <a:spcAft>
                <a:spcPts val="600"/>
              </a:spcAft>
              <a:buClr>
                <a:srgbClr val="79C14B"/>
              </a:buClr>
              <a:buSzPct val="80000"/>
              <a:buFont typeface="+mj-lt"/>
              <a:buAutoNum type="arabicPeriod"/>
            </a:pPr>
            <a:r>
              <a:rPr lang="en-US" dirty="0"/>
              <a:t>Shared decision-making re: options</a:t>
            </a:r>
          </a:p>
          <a:p>
            <a:pPr marL="457200" indent="-457200">
              <a:spcBef>
                <a:spcPts val="600"/>
              </a:spcBef>
              <a:spcAft>
                <a:spcPts val="600"/>
              </a:spcAft>
              <a:buClr>
                <a:srgbClr val="79C14B"/>
              </a:buClr>
              <a:buSzPct val="80000"/>
              <a:buFont typeface="+mj-lt"/>
              <a:buAutoNum type="arabicPeriod"/>
            </a:pPr>
            <a:r>
              <a:rPr lang="en-US" dirty="0"/>
              <a:t>Support initiation &amp; engagement in treatment</a:t>
            </a:r>
          </a:p>
          <a:p>
            <a:pPr lvl="1" indent="0">
              <a:buNone/>
            </a:pPr>
            <a:endParaRPr lang="en-US" dirty="0"/>
          </a:p>
          <a:p>
            <a:pPr lvl="1" indent="0">
              <a:buNone/>
            </a:pPr>
            <a:endParaRPr lang="en-US" dirty="0"/>
          </a:p>
          <a:p>
            <a:pPr lvl="1" indent="0">
              <a:buNone/>
            </a:pPr>
            <a:endParaRPr lang="en-US" dirty="0"/>
          </a:p>
          <a:p>
            <a:pPr lvl="1" indent="0">
              <a:buNone/>
            </a:pPr>
            <a:endParaRPr lang="en-US" dirty="0"/>
          </a:p>
          <a:p>
            <a:pPr marL="619197" lvl="1" indent="-342900">
              <a:buFont typeface="Wingdings" panose="05000000000000000000" pitchFamily="2" charset="2"/>
              <a:buChar char="ü"/>
            </a:pPr>
            <a:endParaRPr lang="en-US" dirty="0"/>
          </a:p>
          <a:p>
            <a:pPr marL="619197" lvl="1" indent="-342900">
              <a:buFont typeface="Wingdings" panose="05000000000000000000" pitchFamily="2" charset="2"/>
              <a:buChar char="ü"/>
            </a:pPr>
            <a:endParaRPr lang="en-US" dirty="0"/>
          </a:p>
        </p:txBody>
      </p:sp>
      <p:sp>
        <p:nvSpPr>
          <p:cNvPr id="5" name="Slide Number Placeholder 4"/>
          <p:cNvSpPr>
            <a:spLocks noGrp="1"/>
          </p:cNvSpPr>
          <p:nvPr>
            <p:ph type="sldNum" sz="quarter" idx="12"/>
          </p:nvPr>
        </p:nvSpPr>
        <p:spPr/>
        <p:txBody>
          <a:bodyPr/>
          <a:lstStyle/>
          <a:p>
            <a:pPr>
              <a:defRPr/>
            </a:pPr>
            <a:fld id="{A0C21F26-985F-9D40-A811-D6DE90C3D8D1}" type="slidenum">
              <a:rPr lang="en-US">
                <a:solidFill>
                  <a:prstClr val="white">
                    <a:lumMod val="50000"/>
                  </a:prstClr>
                </a:solidFill>
                <a:latin typeface="Calibri"/>
              </a:rPr>
              <a:pPr>
                <a:defRPr/>
              </a:pPr>
              <a:t>85</a:t>
            </a:fld>
            <a:endParaRPr lang="en-US">
              <a:solidFill>
                <a:prstClr val="white">
                  <a:lumMod val="50000"/>
                </a:prstClr>
              </a:solidFill>
              <a:latin typeface="Calibri"/>
            </a:endParaRPr>
          </a:p>
        </p:txBody>
      </p:sp>
      <p:sp>
        <p:nvSpPr>
          <p:cNvPr id="2" name="Rectangle 1">
            <a:extLst>
              <a:ext uri="{FF2B5EF4-FFF2-40B4-BE49-F238E27FC236}">
                <a16:creationId xmlns:a16="http://schemas.microsoft.com/office/drawing/2014/main" id="{D419708B-EA74-472C-9688-CBDD881574E4}"/>
              </a:ext>
            </a:extLst>
          </p:cNvPr>
          <p:cNvSpPr/>
          <p:nvPr/>
        </p:nvSpPr>
        <p:spPr>
          <a:xfrm>
            <a:off x="2284316" y="5318355"/>
            <a:ext cx="7982174" cy="1354217"/>
          </a:xfrm>
          <a:prstGeom prst="rect">
            <a:avLst/>
          </a:prstGeom>
        </p:spPr>
        <p:txBody>
          <a:bodyPr wrap="square">
            <a:spAutoFit/>
          </a:bodyPr>
          <a:lstStyle/>
          <a:p>
            <a:pPr lvl="1" algn="r">
              <a:defRPr/>
            </a:pPr>
            <a:endParaRPr lang="en-US" sz="1600" dirty="0">
              <a:solidFill>
                <a:prstClr val="black"/>
              </a:solidFill>
              <a:highlight>
                <a:srgbClr val="FFFF00"/>
              </a:highlight>
              <a:latin typeface="Century Gothic" panose="020B0502020202020204" pitchFamily="34" charset="0"/>
            </a:endParaRPr>
          </a:p>
          <a:p>
            <a:pPr lvl="1" algn="r">
              <a:defRPr/>
            </a:pPr>
            <a:r>
              <a:rPr lang="en-US" sz="1600" dirty="0">
                <a:solidFill>
                  <a:prstClr val="black"/>
                </a:solidFill>
                <a:latin typeface="Century Gothic" panose="020B0502020202020204" pitchFamily="34" charset="0"/>
              </a:rPr>
              <a:t>Bobb IJERPH 2017; Glass Implementation Science 2018</a:t>
            </a:r>
          </a:p>
          <a:p>
            <a:pPr lvl="1" algn="r">
              <a:defRPr/>
            </a:pPr>
            <a:r>
              <a:rPr lang="en-US" dirty="0">
                <a:solidFill>
                  <a:prstClr val="black"/>
                </a:solidFill>
                <a:latin typeface="Century Gothic" panose="020B0502020202020204" pitchFamily="34" charset="0"/>
                <a:hlinkClick r:id="rId2"/>
              </a:rPr>
              <a:t>https://www.youtube.com/watch?v=tbKbq2IytC4</a:t>
            </a:r>
            <a:endParaRPr lang="en-US" sz="2400" dirty="0">
              <a:solidFill>
                <a:prstClr val="black"/>
              </a:solidFill>
              <a:latin typeface="Century Gothic" panose="020B0502020202020204" pitchFamily="34" charset="0"/>
            </a:endParaRPr>
          </a:p>
          <a:p>
            <a:pPr lvl="1" algn="r">
              <a:defRPr/>
            </a:pPr>
            <a:endParaRPr lang="en-US" sz="1600" dirty="0">
              <a:solidFill>
                <a:prstClr val="black"/>
              </a:solidFill>
              <a:latin typeface="Century Gothic" panose="020B0502020202020204" pitchFamily="34" charset="0"/>
            </a:endParaRPr>
          </a:p>
          <a:p>
            <a:pPr lvl="1" algn="r">
              <a:defRPr/>
            </a:pPr>
            <a:r>
              <a:rPr lang="en-US" sz="1600" dirty="0">
                <a:solidFill>
                  <a:prstClr val="black"/>
                </a:solidFill>
                <a:latin typeface="Century Gothic" panose="020B0502020202020204" pitchFamily="34" charset="0"/>
              </a:rPr>
              <a:t>   </a:t>
            </a:r>
          </a:p>
        </p:txBody>
      </p:sp>
    </p:spTree>
    <p:extLst>
      <p:ext uri="{BB962C8B-B14F-4D97-AF65-F5344CB8AC3E}">
        <p14:creationId xmlns:p14="http://schemas.microsoft.com/office/powerpoint/2010/main" val="62898389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Text Box 5"/>
          <p:cNvSpPr txBox="1">
            <a:spLocks noChangeArrowheads="1"/>
          </p:cNvSpPr>
          <p:nvPr/>
        </p:nvSpPr>
        <p:spPr bwMode="auto">
          <a:xfrm>
            <a:off x="1815262" y="2644170"/>
            <a:ext cx="155733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Aft>
                <a:spcPts val="2300"/>
              </a:spcAft>
              <a:defRPr sz="2000" b="1">
                <a:solidFill>
                  <a:schemeClr val="tx1"/>
                </a:solidFill>
                <a:latin typeface="Arial" charset="0"/>
                <a:ea typeface="ヒラギノ角ゴ Pro W3" charset="-128"/>
              </a:defRPr>
            </a:lvl1pPr>
            <a:lvl2pPr marL="742950" indent="-285750" algn="l">
              <a:spcAft>
                <a:spcPts val="2300"/>
              </a:spcAft>
              <a:buFont typeface="Times" pitchFamily="28" charset="0"/>
              <a:buChar char="•"/>
              <a:defRPr sz="1900">
                <a:solidFill>
                  <a:schemeClr val="tx1"/>
                </a:solidFill>
                <a:latin typeface="Arial" charset="0"/>
                <a:ea typeface="ヒラギノ角ゴ Pro W3" charset="-128"/>
              </a:defRPr>
            </a:lvl2pPr>
            <a:lvl3pPr marL="1143000" indent="-228600" algn="l">
              <a:spcAft>
                <a:spcPts val="2300"/>
              </a:spcAft>
              <a:defRPr sz="1900">
                <a:solidFill>
                  <a:schemeClr val="tx1"/>
                </a:solidFill>
                <a:latin typeface="Arial" charset="0"/>
                <a:ea typeface="ヒラギノ角ゴ Pro W3" charset="-128"/>
              </a:defRPr>
            </a:lvl3pPr>
            <a:lvl4pPr marL="1600200" indent="-228600" algn="l">
              <a:spcAft>
                <a:spcPts val="2300"/>
              </a:spcAft>
              <a:defRPr sz="1900">
                <a:solidFill>
                  <a:schemeClr val="tx1"/>
                </a:solidFill>
                <a:latin typeface="Arial" charset="0"/>
                <a:ea typeface="ヒラギノ角ゴ Pro W3" charset="-128"/>
              </a:defRPr>
            </a:lvl4pPr>
            <a:lvl5pPr marL="2057400" indent="-228600" algn="l">
              <a:spcAft>
                <a:spcPts val="2300"/>
              </a:spcAft>
              <a:buChar char="»"/>
              <a:defRPr sz="1900">
                <a:solidFill>
                  <a:schemeClr val="tx1"/>
                </a:solidFill>
                <a:latin typeface="Arial" charset="0"/>
                <a:ea typeface="ヒラギノ角ゴ Pro W3" charset="-128"/>
              </a:defRPr>
            </a:lvl5pPr>
            <a:lvl6pPr marL="2514600" indent="-228600" eaLnBrk="0" fontAlgn="base" hangingPunct="0">
              <a:spcBef>
                <a:spcPct val="0"/>
              </a:spcBef>
              <a:spcAft>
                <a:spcPts val="2300"/>
              </a:spcAft>
              <a:buChar char="»"/>
              <a:defRPr sz="1900">
                <a:solidFill>
                  <a:schemeClr val="tx1"/>
                </a:solidFill>
                <a:latin typeface="Arial" charset="0"/>
                <a:ea typeface="ヒラギノ角ゴ Pro W3" charset="-128"/>
              </a:defRPr>
            </a:lvl6pPr>
            <a:lvl7pPr marL="2971800" indent="-228600" eaLnBrk="0" fontAlgn="base" hangingPunct="0">
              <a:spcBef>
                <a:spcPct val="0"/>
              </a:spcBef>
              <a:spcAft>
                <a:spcPts val="2300"/>
              </a:spcAft>
              <a:buChar char="»"/>
              <a:defRPr sz="1900">
                <a:solidFill>
                  <a:schemeClr val="tx1"/>
                </a:solidFill>
                <a:latin typeface="Arial" charset="0"/>
                <a:ea typeface="ヒラギノ角ゴ Pro W3" charset="-128"/>
              </a:defRPr>
            </a:lvl7pPr>
            <a:lvl8pPr marL="3429000" indent="-228600" eaLnBrk="0" fontAlgn="base" hangingPunct="0">
              <a:spcBef>
                <a:spcPct val="0"/>
              </a:spcBef>
              <a:spcAft>
                <a:spcPts val="2300"/>
              </a:spcAft>
              <a:buChar char="»"/>
              <a:defRPr sz="1900">
                <a:solidFill>
                  <a:schemeClr val="tx1"/>
                </a:solidFill>
                <a:latin typeface="Arial" charset="0"/>
                <a:ea typeface="ヒラギノ角ゴ Pro W3" charset="-128"/>
              </a:defRPr>
            </a:lvl8pPr>
            <a:lvl9pPr marL="3886200" indent="-228600" eaLnBrk="0" fontAlgn="base" hangingPunct="0">
              <a:spcBef>
                <a:spcPct val="0"/>
              </a:spcBef>
              <a:spcAft>
                <a:spcPts val="2300"/>
              </a:spcAft>
              <a:buChar char="»"/>
              <a:defRPr sz="1900">
                <a:solidFill>
                  <a:schemeClr val="tx1"/>
                </a:solidFill>
                <a:latin typeface="Arial" charset="0"/>
                <a:ea typeface="ヒラギノ角ゴ Pro W3" charset="-128"/>
              </a:defRPr>
            </a:lvl9pPr>
          </a:lstStyle>
          <a:p>
            <a:pPr algn="ctr" eaLnBrk="1" hangingPunct="1">
              <a:spcBef>
                <a:spcPct val="50000"/>
              </a:spcBef>
              <a:spcAft>
                <a:spcPct val="0"/>
              </a:spcAft>
            </a:pPr>
            <a:r>
              <a:rPr lang="en-US" altLang="en-US" sz="2400" b="0" dirty="0">
                <a:latin typeface="Century Gothic" pitchFamily="34" charset="0"/>
                <a:cs typeface="Arial" charset="0"/>
              </a:rPr>
              <a:t>Mean</a:t>
            </a:r>
          </a:p>
          <a:p>
            <a:pPr algn="ctr" eaLnBrk="1" hangingPunct="1">
              <a:spcBef>
                <a:spcPct val="50000"/>
              </a:spcBef>
              <a:spcAft>
                <a:spcPct val="0"/>
              </a:spcAft>
            </a:pPr>
            <a:r>
              <a:rPr lang="en-US" altLang="en-US" sz="2400" b="0" dirty="0">
                <a:latin typeface="Century Gothic" pitchFamily="34" charset="0"/>
                <a:cs typeface="Arial" charset="0"/>
              </a:rPr>
              <a:t>drinks </a:t>
            </a:r>
          </a:p>
          <a:p>
            <a:pPr algn="ctr" eaLnBrk="1" hangingPunct="1">
              <a:spcBef>
                <a:spcPct val="50000"/>
              </a:spcBef>
              <a:spcAft>
                <a:spcPct val="0"/>
              </a:spcAft>
            </a:pPr>
            <a:r>
              <a:rPr lang="en-US" altLang="en-US" sz="2400" b="0" dirty="0">
                <a:latin typeface="Century Gothic" pitchFamily="34" charset="0"/>
                <a:cs typeface="Arial" charset="0"/>
              </a:rPr>
              <a:t>per day</a:t>
            </a:r>
            <a:r>
              <a:rPr lang="en-US" altLang="en-US" sz="2400" b="0" dirty="0">
                <a:solidFill>
                  <a:schemeClr val="accent2"/>
                </a:solidFill>
                <a:latin typeface="Century Gothic" pitchFamily="34" charset="0"/>
                <a:cs typeface="Arial" charset="0"/>
              </a:rPr>
              <a:t> </a:t>
            </a:r>
          </a:p>
        </p:txBody>
      </p:sp>
      <p:grpSp>
        <p:nvGrpSpPr>
          <p:cNvPr id="8" name="Group 1">
            <a:extLst>
              <a:ext uri="{FF2B5EF4-FFF2-40B4-BE49-F238E27FC236}">
                <a16:creationId xmlns:a16="http://schemas.microsoft.com/office/drawing/2014/main" id="{922AA8E4-01D5-41B1-B2C7-39DCE2AF7E2B}"/>
              </a:ext>
            </a:extLst>
          </p:cNvPr>
          <p:cNvGrpSpPr>
            <a:grpSpLocks/>
          </p:cNvGrpSpPr>
          <p:nvPr/>
        </p:nvGrpSpPr>
        <p:grpSpPr bwMode="auto">
          <a:xfrm>
            <a:off x="3783874" y="1528355"/>
            <a:ext cx="6426926" cy="4385933"/>
            <a:chOff x="1600200" y="1524000"/>
            <a:chExt cx="6934200" cy="4501615"/>
          </a:xfrm>
        </p:grpSpPr>
        <p:pic>
          <p:nvPicPr>
            <p:cNvPr id="10" name="Picture 5">
              <a:extLst>
                <a:ext uri="{FF2B5EF4-FFF2-40B4-BE49-F238E27FC236}">
                  <a16:creationId xmlns:a16="http://schemas.microsoft.com/office/drawing/2014/main" id="{8ED34314-59D0-4E9E-A35C-8DF22C2990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524000"/>
              <a:ext cx="6019800" cy="438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5">
              <a:extLst>
                <a:ext uri="{FF2B5EF4-FFF2-40B4-BE49-F238E27FC236}">
                  <a16:creationId xmlns:a16="http://schemas.microsoft.com/office/drawing/2014/main" id="{A3DBEC26-5208-4838-AEF5-9656A782ED3A}"/>
                </a:ext>
              </a:extLst>
            </p:cNvPr>
            <p:cNvSpPr txBox="1">
              <a:spLocks noChangeArrowheads="1"/>
            </p:cNvSpPr>
            <p:nvPr/>
          </p:nvSpPr>
          <p:spPr bwMode="auto">
            <a:xfrm>
              <a:off x="1600200" y="4983163"/>
              <a:ext cx="6934200" cy="104245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spcAft>
                  <a:spcPts val="2300"/>
                </a:spcAft>
                <a:defRPr sz="2000" b="1">
                  <a:solidFill>
                    <a:schemeClr val="tx1"/>
                  </a:solidFill>
                  <a:latin typeface="Arial" charset="0"/>
                  <a:ea typeface="ヒラギノ角ゴ Pro W3" charset="-128"/>
                </a:defRPr>
              </a:lvl1pPr>
              <a:lvl2pPr marL="742950" indent="-285750" algn="l">
                <a:spcAft>
                  <a:spcPts val="2300"/>
                </a:spcAft>
                <a:buFont typeface="Times" pitchFamily="28" charset="0"/>
                <a:buChar char="•"/>
                <a:defRPr sz="1900">
                  <a:solidFill>
                    <a:schemeClr val="tx1"/>
                  </a:solidFill>
                  <a:latin typeface="Arial" charset="0"/>
                  <a:ea typeface="ヒラギノ角ゴ Pro W3" charset="-128"/>
                </a:defRPr>
              </a:lvl2pPr>
              <a:lvl3pPr marL="1143000" indent="-228600" algn="l">
                <a:spcAft>
                  <a:spcPts val="2300"/>
                </a:spcAft>
                <a:defRPr sz="1900">
                  <a:solidFill>
                    <a:schemeClr val="tx1"/>
                  </a:solidFill>
                  <a:latin typeface="Arial" charset="0"/>
                  <a:ea typeface="ヒラギノ角ゴ Pro W3" charset="-128"/>
                </a:defRPr>
              </a:lvl3pPr>
              <a:lvl4pPr marL="1600200" indent="-228600" algn="l">
                <a:spcAft>
                  <a:spcPts val="2300"/>
                </a:spcAft>
                <a:defRPr sz="1900">
                  <a:solidFill>
                    <a:schemeClr val="tx1"/>
                  </a:solidFill>
                  <a:latin typeface="Arial" charset="0"/>
                  <a:ea typeface="ヒラギノ角ゴ Pro W3" charset="-128"/>
                </a:defRPr>
              </a:lvl4pPr>
              <a:lvl5pPr marL="2057400" indent="-228600" algn="l">
                <a:spcAft>
                  <a:spcPts val="2300"/>
                </a:spcAft>
                <a:buChar char="»"/>
                <a:defRPr sz="1900">
                  <a:solidFill>
                    <a:schemeClr val="tx1"/>
                  </a:solidFill>
                  <a:latin typeface="Arial" charset="0"/>
                  <a:ea typeface="ヒラギノ角ゴ Pro W3" charset="-128"/>
                </a:defRPr>
              </a:lvl5pPr>
              <a:lvl6pPr marL="2514600" indent="-228600" eaLnBrk="0" fontAlgn="base" hangingPunct="0">
                <a:spcBef>
                  <a:spcPct val="0"/>
                </a:spcBef>
                <a:spcAft>
                  <a:spcPts val="2300"/>
                </a:spcAft>
                <a:buChar char="»"/>
                <a:defRPr sz="1900">
                  <a:solidFill>
                    <a:schemeClr val="tx1"/>
                  </a:solidFill>
                  <a:latin typeface="Arial" charset="0"/>
                  <a:ea typeface="ヒラギノ角ゴ Pro W3" charset="-128"/>
                </a:defRPr>
              </a:lvl6pPr>
              <a:lvl7pPr marL="2971800" indent="-228600" eaLnBrk="0" fontAlgn="base" hangingPunct="0">
                <a:spcBef>
                  <a:spcPct val="0"/>
                </a:spcBef>
                <a:spcAft>
                  <a:spcPts val="2300"/>
                </a:spcAft>
                <a:buChar char="»"/>
                <a:defRPr sz="1900">
                  <a:solidFill>
                    <a:schemeClr val="tx1"/>
                  </a:solidFill>
                  <a:latin typeface="Arial" charset="0"/>
                  <a:ea typeface="ヒラギノ角ゴ Pro W3" charset="-128"/>
                </a:defRPr>
              </a:lvl7pPr>
              <a:lvl8pPr marL="3429000" indent="-228600" eaLnBrk="0" fontAlgn="base" hangingPunct="0">
                <a:spcBef>
                  <a:spcPct val="0"/>
                </a:spcBef>
                <a:spcAft>
                  <a:spcPts val="2300"/>
                </a:spcAft>
                <a:buChar char="»"/>
                <a:defRPr sz="1900">
                  <a:solidFill>
                    <a:schemeClr val="tx1"/>
                  </a:solidFill>
                  <a:latin typeface="Arial" charset="0"/>
                  <a:ea typeface="ヒラギノ角ゴ Pro W3" charset="-128"/>
                </a:defRPr>
              </a:lvl8pPr>
              <a:lvl9pPr marL="3886200" indent="-228600" eaLnBrk="0" fontAlgn="base" hangingPunct="0">
                <a:spcBef>
                  <a:spcPct val="0"/>
                </a:spcBef>
                <a:spcAft>
                  <a:spcPts val="2300"/>
                </a:spcAft>
                <a:buChar char="»"/>
                <a:defRPr sz="1900">
                  <a:solidFill>
                    <a:schemeClr val="tx1"/>
                  </a:solidFill>
                  <a:latin typeface="Arial" charset="0"/>
                  <a:ea typeface="ヒラギノ角ゴ Pro W3" charset="-128"/>
                </a:defRPr>
              </a:lvl9pPr>
            </a:lstStyle>
            <a:p>
              <a:pPr eaLnBrk="1" hangingPunct="1">
                <a:spcBef>
                  <a:spcPct val="50000"/>
                </a:spcBef>
                <a:spcAft>
                  <a:spcPct val="0"/>
                </a:spcAft>
              </a:pPr>
              <a:r>
                <a:rPr lang="en-US" altLang="en-US" sz="2400" b="0" dirty="0">
                  <a:solidFill>
                    <a:schemeClr val="accent2"/>
                  </a:solidFill>
                  <a:latin typeface="Century Gothic" pitchFamily="34" charset="0"/>
                  <a:cs typeface="Arial" charset="0"/>
                </a:rPr>
                <a:t>       </a:t>
              </a:r>
              <a:r>
                <a:rPr lang="en-US" altLang="en-US" sz="2400" b="0" dirty="0">
                  <a:latin typeface="Century Gothic" pitchFamily="34" charset="0"/>
                  <a:cs typeface="Arial" charset="0"/>
                </a:rPr>
                <a:t>0           3  4            7           10      12  </a:t>
              </a:r>
            </a:p>
            <a:p>
              <a:pPr algn="ctr" eaLnBrk="1" hangingPunct="1">
                <a:spcBef>
                  <a:spcPct val="50000"/>
                </a:spcBef>
                <a:spcAft>
                  <a:spcPct val="0"/>
                </a:spcAft>
              </a:pPr>
              <a:r>
                <a:rPr lang="en-US" altLang="en-US" sz="2400" b="0" dirty="0">
                  <a:latin typeface="Century Gothic" pitchFamily="34" charset="0"/>
                  <a:cs typeface="Arial" charset="0"/>
                </a:rPr>
                <a:t>AUDIT-C Scores</a:t>
              </a:r>
              <a:r>
                <a:rPr lang="en-US" altLang="en-US" sz="2400" b="0" dirty="0">
                  <a:solidFill>
                    <a:schemeClr val="accent2"/>
                  </a:solidFill>
                  <a:latin typeface="Century Gothic" pitchFamily="34" charset="0"/>
                  <a:cs typeface="Arial" charset="0"/>
                </a:rPr>
                <a:t> </a:t>
              </a:r>
            </a:p>
          </p:txBody>
        </p:sp>
      </p:grpSp>
      <p:sp>
        <p:nvSpPr>
          <p:cNvPr id="12" name="Rectangle 4">
            <a:extLst>
              <a:ext uri="{FF2B5EF4-FFF2-40B4-BE49-F238E27FC236}">
                <a16:creationId xmlns:a16="http://schemas.microsoft.com/office/drawing/2014/main" id="{34850431-FD21-4DCE-8915-4184C5D88F80}"/>
              </a:ext>
            </a:extLst>
          </p:cNvPr>
          <p:cNvSpPr>
            <a:spLocks noChangeArrowheads="1"/>
          </p:cNvSpPr>
          <p:nvPr/>
        </p:nvSpPr>
        <p:spPr bwMode="auto">
          <a:xfrm>
            <a:off x="4052345" y="6059867"/>
            <a:ext cx="6322565"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Aft>
                <a:spcPts val="2300"/>
              </a:spcAft>
              <a:defRPr sz="2000" b="1">
                <a:solidFill>
                  <a:schemeClr val="tx1"/>
                </a:solidFill>
                <a:latin typeface="Arial" panose="020B0604020202020204" pitchFamily="34" charset="0"/>
                <a:ea typeface="ヒラギノ角ゴ Pro W3" charset="-128"/>
              </a:defRPr>
            </a:lvl1pPr>
            <a:lvl2pPr marL="742950" indent="-285750" algn="l">
              <a:spcAft>
                <a:spcPts val="2300"/>
              </a:spcAft>
              <a:buFont typeface="Times" panose="02020603050405020304" pitchFamily="18" charset="0"/>
              <a:buChar char="•"/>
              <a:defRPr sz="1900">
                <a:solidFill>
                  <a:schemeClr val="tx1"/>
                </a:solidFill>
                <a:latin typeface="Arial" panose="020B0604020202020204" pitchFamily="34" charset="0"/>
                <a:ea typeface="ヒラギノ角ゴ Pro W3" charset="-128"/>
              </a:defRPr>
            </a:lvl2pPr>
            <a:lvl3pPr marL="1143000" indent="-228600" algn="l">
              <a:spcAft>
                <a:spcPts val="2300"/>
              </a:spcAft>
              <a:defRPr sz="1900">
                <a:solidFill>
                  <a:schemeClr val="tx1"/>
                </a:solidFill>
                <a:latin typeface="Arial" panose="020B0604020202020204" pitchFamily="34" charset="0"/>
                <a:ea typeface="ヒラギノ角ゴ Pro W3" charset="-128"/>
              </a:defRPr>
            </a:lvl3pPr>
            <a:lvl4pPr marL="1600200" indent="-228600" algn="l">
              <a:spcAft>
                <a:spcPts val="2300"/>
              </a:spcAft>
              <a:defRPr sz="1900">
                <a:solidFill>
                  <a:schemeClr val="tx1"/>
                </a:solidFill>
                <a:latin typeface="Arial" panose="020B0604020202020204" pitchFamily="34" charset="0"/>
                <a:ea typeface="ヒラギノ角ゴ Pro W3" charset="-128"/>
              </a:defRPr>
            </a:lvl4pPr>
            <a:lvl5pPr marL="2057400" indent="-228600" algn="l">
              <a:spcAft>
                <a:spcPts val="2300"/>
              </a:spcAft>
              <a:buChar char="»"/>
              <a:defRPr sz="19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ts val="2300"/>
              </a:spcAft>
              <a:buChar char="»"/>
              <a:defRPr sz="19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ts val="2300"/>
              </a:spcAft>
              <a:buChar char="»"/>
              <a:defRPr sz="19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ts val="2300"/>
              </a:spcAft>
              <a:buChar char="»"/>
              <a:defRPr sz="19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ts val="2300"/>
              </a:spcAft>
              <a:buChar char="»"/>
              <a:defRPr sz="1900">
                <a:solidFill>
                  <a:schemeClr val="tx1"/>
                </a:solidFill>
                <a:latin typeface="Arial" panose="020B0604020202020204" pitchFamily="34" charset="0"/>
                <a:ea typeface="ヒラギノ角ゴ Pro W3" charset="-128"/>
              </a:defRPr>
            </a:lvl9pPr>
          </a:lstStyle>
          <a:p>
            <a:pPr algn="r" eaLnBrk="1" hangingPunct="1">
              <a:lnSpc>
                <a:spcPct val="80000"/>
              </a:lnSpc>
              <a:spcBef>
                <a:spcPct val="20000"/>
              </a:spcBef>
              <a:spcAft>
                <a:spcPct val="0"/>
              </a:spcAft>
              <a:buClr>
                <a:schemeClr val="accent2"/>
              </a:buClr>
            </a:pPr>
            <a:r>
              <a:rPr lang="en-US" altLang="en-US" sz="1800" b="0" dirty="0">
                <a:solidFill>
                  <a:srgbClr val="000099"/>
                </a:solidFill>
                <a:latin typeface="Century Gothic" panose="020B0502020202020204" pitchFamily="34" charset="0"/>
                <a:cs typeface="Arial" panose="020B0604020202020204" pitchFamily="34" charset="0"/>
              </a:rPr>
              <a:t> </a:t>
            </a:r>
            <a:r>
              <a:rPr lang="en-US" altLang="en-US" sz="1800" b="0" dirty="0">
                <a:latin typeface="Century Gothic" panose="020B0502020202020204" pitchFamily="34" charset="0"/>
                <a:cs typeface="Arial" panose="020B0604020202020204" pitchFamily="34" charset="0"/>
              </a:rPr>
              <a:t>Rubinsky  (Secondary analyses of NESARC) ACER 2013</a:t>
            </a:r>
          </a:p>
        </p:txBody>
      </p:sp>
      <p:sp>
        <p:nvSpPr>
          <p:cNvPr id="13" name="Title 1">
            <a:extLst>
              <a:ext uri="{FF2B5EF4-FFF2-40B4-BE49-F238E27FC236}">
                <a16:creationId xmlns:a16="http://schemas.microsoft.com/office/drawing/2014/main" id="{4C25E644-634A-4F6D-8704-386336BCE476}"/>
              </a:ext>
            </a:extLst>
          </p:cNvPr>
          <p:cNvSpPr txBox="1">
            <a:spLocks/>
          </p:cNvSpPr>
          <p:nvPr/>
        </p:nvSpPr>
        <p:spPr>
          <a:xfrm>
            <a:off x="1754295" y="157758"/>
            <a:ext cx="7731450" cy="797272"/>
          </a:xfrm>
          <a:prstGeom prst="rect">
            <a:avLst/>
          </a:prstGeom>
        </p:spPr>
        <p:txBody>
          <a:bodyPr>
            <a:normAutofit lnSpcReduction="10000"/>
          </a:bodyPr>
          <a:lstStyle>
            <a:lvl1pPr algn="l" defTabSz="432465" rtl="0" eaLnBrk="1" latinLnBrk="0" hangingPunct="1">
              <a:lnSpc>
                <a:spcPct val="80000"/>
              </a:lnSpc>
              <a:spcBef>
                <a:spcPct val="0"/>
              </a:spcBef>
              <a:buNone/>
              <a:defRPr sz="3600" b="0" kern="1200">
                <a:solidFill>
                  <a:schemeClr val="accent4">
                    <a:lumMod val="75000"/>
                  </a:schemeClr>
                </a:solidFill>
                <a:latin typeface="Palatino Linotype" panose="02040502050505030304" pitchFamily="18" charset="0"/>
                <a:ea typeface="+mj-ea"/>
                <a:cs typeface="+mj-cs"/>
              </a:defRPr>
            </a:lvl1pPr>
          </a:lstStyle>
          <a:p>
            <a:endParaRPr lang="en-US" sz="3200" dirty="0"/>
          </a:p>
          <a:p>
            <a:r>
              <a:rPr lang="en-US" sz="3200" dirty="0"/>
              <a:t>AUDIT-C and AUD Risk</a:t>
            </a:r>
          </a:p>
        </p:txBody>
      </p:sp>
      <p:cxnSp>
        <p:nvCxnSpPr>
          <p:cNvPr id="3" name="Straight Arrow Connector 2">
            <a:extLst>
              <a:ext uri="{FF2B5EF4-FFF2-40B4-BE49-F238E27FC236}">
                <a16:creationId xmlns:a16="http://schemas.microsoft.com/office/drawing/2014/main" id="{77057E6B-3522-498E-A6AE-1611C4E3A27B}"/>
              </a:ext>
            </a:extLst>
          </p:cNvPr>
          <p:cNvCxnSpPr>
            <a:cxnSpLocks/>
          </p:cNvCxnSpPr>
          <p:nvPr/>
        </p:nvCxnSpPr>
        <p:spPr>
          <a:xfrm>
            <a:off x="7114903" y="2468881"/>
            <a:ext cx="0" cy="1841863"/>
          </a:xfrm>
          <a:prstGeom prst="straightConnector1">
            <a:avLst/>
          </a:prstGeom>
          <a:ln w="508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8890880"/>
      </p:ext>
    </p:extLst>
  </p:cSld>
  <p:clrMapOvr>
    <a:masterClrMapping/>
  </p:clrMapOvr>
  <p:transition spd="slow"/>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0">
            <a:extLst>
              <a:ext uri="{FF2B5EF4-FFF2-40B4-BE49-F238E27FC236}">
                <a16:creationId xmlns:a16="http://schemas.microsoft.com/office/drawing/2014/main" id="{E61A0524-2C42-4B5C-8774-92BE1B9289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4698" y="1068245"/>
            <a:ext cx="7305675" cy="534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Text Box 5">
            <a:extLst>
              <a:ext uri="{FF2B5EF4-FFF2-40B4-BE49-F238E27FC236}">
                <a16:creationId xmlns:a16="http://schemas.microsoft.com/office/drawing/2014/main" id="{38DB544C-20AC-44D9-961C-572A2BA54C91}"/>
              </a:ext>
            </a:extLst>
          </p:cNvPr>
          <p:cNvSpPr txBox="1">
            <a:spLocks noChangeArrowheads="1"/>
          </p:cNvSpPr>
          <p:nvPr/>
        </p:nvSpPr>
        <p:spPr bwMode="auto">
          <a:xfrm>
            <a:off x="2242460" y="5623120"/>
            <a:ext cx="7543800" cy="83099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Aft>
                <a:spcPts val="2300"/>
              </a:spcAft>
              <a:defRPr sz="2000" b="1">
                <a:solidFill>
                  <a:schemeClr val="tx1"/>
                </a:solidFill>
                <a:latin typeface="Arial" panose="020B0604020202020204" pitchFamily="34" charset="0"/>
                <a:ea typeface="ヒラギノ角ゴ Pro W3" charset="-128"/>
              </a:defRPr>
            </a:lvl1pPr>
            <a:lvl2pPr marL="742950" indent="-285750" algn="l">
              <a:spcAft>
                <a:spcPts val="2300"/>
              </a:spcAft>
              <a:buFont typeface="Times" panose="02020603050405020304" pitchFamily="18" charset="0"/>
              <a:buChar char="•"/>
              <a:defRPr sz="1900">
                <a:solidFill>
                  <a:schemeClr val="tx1"/>
                </a:solidFill>
                <a:latin typeface="Arial" panose="020B0604020202020204" pitchFamily="34" charset="0"/>
                <a:ea typeface="ヒラギノ角ゴ Pro W3" charset="-128"/>
              </a:defRPr>
            </a:lvl2pPr>
            <a:lvl3pPr marL="1143000" indent="-228600" algn="l">
              <a:spcAft>
                <a:spcPts val="2300"/>
              </a:spcAft>
              <a:defRPr sz="1900">
                <a:solidFill>
                  <a:schemeClr val="tx1"/>
                </a:solidFill>
                <a:latin typeface="Arial" panose="020B0604020202020204" pitchFamily="34" charset="0"/>
                <a:ea typeface="ヒラギノ角ゴ Pro W3" charset="-128"/>
              </a:defRPr>
            </a:lvl3pPr>
            <a:lvl4pPr marL="1600200" indent="-228600" algn="l">
              <a:spcAft>
                <a:spcPts val="2300"/>
              </a:spcAft>
              <a:defRPr sz="1900">
                <a:solidFill>
                  <a:schemeClr val="tx1"/>
                </a:solidFill>
                <a:latin typeface="Arial" panose="020B0604020202020204" pitchFamily="34" charset="0"/>
                <a:ea typeface="ヒラギノ角ゴ Pro W3" charset="-128"/>
              </a:defRPr>
            </a:lvl4pPr>
            <a:lvl5pPr marL="2057400" indent="-228600" algn="l">
              <a:spcAft>
                <a:spcPts val="2300"/>
              </a:spcAft>
              <a:buChar char="»"/>
              <a:defRPr sz="19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ts val="2300"/>
              </a:spcAft>
              <a:buChar char="»"/>
              <a:defRPr sz="19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ts val="2300"/>
              </a:spcAft>
              <a:buChar char="»"/>
              <a:defRPr sz="19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ts val="2300"/>
              </a:spcAft>
              <a:buChar char="»"/>
              <a:defRPr sz="19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ts val="2300"/>
              </a:spcAft>
              <a:buChar char="»"/>
              <a:defRPr sz="1900">
                <a:solidFill>
                  <a:schemeClr val="tx1"/>
                </a:solidFill>
                <a:latin typeface="Arial" panose="020B0604020202020204" pitchFamily="34" charset="0"/>
                <a:ea typeface="ヒラギノ角ゴ Pro W3" charset="-128"/>
              </a:defRPr>
            </a:lvl9pPr>
          </a:lstStyle>
          <a:p>
            <a:pPr algn="ctr" eaLnBrk="1" hangingPunct="1">
              <a:spcBef>
                <a:spcPct val="50000"/>
              </a:spcBef>
              <a:spcAft>
                <a:spcPct val="0"/>
              </a:spcAft>
            </a:pPr>
            <a:r>
              <a:rPr lang="en-US" altLang="en-US" sz="2400" b="0" dirty="0">
                <a:latin typeface="Century Gothic" panose="020B0502020202020204" pitchFamily="34" charset="0"/>
                <a:cs typeface="Arial" panose="020B0604020202020204" pitchFamily="34" charset="0"/>
              </a:rPr>
              <a:t>AUDIT-C</a:t>
            </a:r>
          </a:p>
          <a:p>
            <a:pPr algn="r">
              <a:spcBef>
                <a:spcPct val="50000"/>
              </a:spcBef>
              <a:spcAft>
                <a:spcPct val="0"/>
              </a:spcAft>
            </a:pPr>
            <a:r>
              <a:rPr lang="en-US" altLang="en-US" sz="1600" b="0" dirty="0">
                <a:latin typeface="Century Gothic" panose="020B0502020202020204" pitchFamily="34" charset="0"/>
                <a:cs typeface="Arial" panose="020B0604020202020204" pitchFamily="34" charset="0"/>
              </a:rPr>
              <a:t>Rubinsky  (Secondary analyses of NESARC) ACER 2013</a:t>
            </a:r>
          </a:p>
        </p:txBody>
      </p:sp>
      <p:sp>
        <p:nvSpPr>
          <p:cNvPr id="8" name="Title 1">
            <a:extLst>
              <a:ext uri="{FF2B5EF4-FFF2-40B4-BE49-F238E27FC236}">
                <a16:creationId xmlns:a16="http://schemas.microsoft.com/office/drawing/2014/main" id="{88153396-BE73-45EF-9E8F-1B67FDDEA99A}"/>
              </a:ext>
            </a:extLst>
          </p:cNvPr>
          <p:cNvSpPr txBox="1">
            <a:spLocks/>
          </p:cNvSpPr>
          <p:nvPr/>
        </p:nvSpPr>
        <p:spPr>
          <a:xfrm>
            <a:off x="1754295" y="157758"/>
            <a:ext cx="7731450" cy="797272"/>
          </a:xfrm>
          <a:prstGeom prst="rect">
            <a:avLst/>
          </a:prstGeom>
        </p:spPr>
        <p:txBody>
          <a:bodyPr>
            <a:normAutofit lnSpcReduction="10000"/>
          </a:bodyPr>
          <a:lstStyle>
            <a:lvl1pPr algn="l" defTabSz="432465" rtl="0" eaLnBrk="1" latinLnBrk="0" hangingPunct="1">
              <a:lnSpc>
                <a:spcPct val="80000"/>
              </a:lnSpc>
              <a:spcBef>
                <a:spcPct val="0"/>
              </a:spcBef>
              <a:buNone/>
              <a:defRPr sz="3600" b="0" kern="1200">
                <a:solidFill>
                  <a:schemeClr val="accent4">
                    <a:lumMod val="75000"/>
                  </a:schemeClr>
                </a:solidFill>
                <a:latin typeface="Palatino Linotype" panose="02040502050505030304" pitchFamily="18" charset="0"/>
                <a:ea typeface="+mj-ea"/>
                <a:cs typeface="+mj-cs"/>
              </a:defRPr>
            </a:lvl1pPr>
          </a:lstStyle>
          <a:p>
            <a:endParaRPr lang="en-US" sz="3200" dirty="0"/>
          </a:p>
          <a:p>
            <a:r>
              <a:rPr lang="en-US" sz="3200" dirty="0"/>
              <a:t>AUDIT-C and AUD Risk</a:t>
            </a:r>
          </a:p>
        </p:txBody>
      </p:sp>
      <p:sp>
        <p:nvSpPr>
          <p:cNvPr id="2" name="TextBox 1">
            <a:extLst>
              <a:ext uri="{FF2B5EF4-FFF2-40B4-BE49-F238E27FC236}">
                <a16:creationId xmlns:a16="http://schemas.microsoft.com/office/drawing/2014/main" id="{C4F1F20F-F9E9-400A-95DB-2F57D57633D7}"/>
              </a:ext>
            </a:extLst>
          </p:cNvPr>
          <p:cNvSpPr txBox="1"/>
          <p:nvPr/>
        </p:nvSpPr>
        <p:spPr>
          <a:xfrm>
            <a:off x="6239691" y="2967336"/>
            <a:ext cx="715260" cy="461665"/>
          </a:xfrm>
          <a:prstGeom prst="rect">
            <a:avLst/>
          </a:prstGeom>
          <a:noFill/>
        </p:spPr>
        <p:txBody>
          <a:bodyPr wrap="none" rtlCol="0">
            <a:spAutoFit/>
          </a:bodyPr>
          <a:lstStyle/>
          <a:p>
            <a:r>
              <a:rPr lang="en-US" sz="2400" dirty="0"/>
              <a:t>40%</a:t>
            </a:r>
          </a:p>
        </p:txBody>
      </p:sp>
      <p:sp>
        <p:nvSpPr>
          <p:cNvPr id="7" name="TextBox 6">
            <a:extLst>
              <a:ext uri="{FF2B5EF4-FFF2-40B4-BE49-F238E27FC236}">
                <a16:creationId xmlns:a16="http://schemas.microsoft.com/office/drawing/2014/main" id="{CB78C1F8-3C78-4970-83B7-11F3C3601BD9}"/>
              </a:ext>
            </a:extLst>
          </p:cNvPr>
          <p:cNvSpPr txBox="1"/>
          <p:nvPr/>
        </p:nvSpPr>
        <p:spPr>
          <a:xfrm>
            <a:off x="8655426" y="1839576"/>
            <a:ext cx="715260" cy="461665"/>
          </a:xfrm>
          <a:prstGeom prst="rect">
            <a:avLst/>
          </a:prstGeom>
          <a:noFill/>
        </p:spPr>
        <p:txBody>
          <a:bodyPr wrap="none" rtlCol="0">
            <a:spAutoFit/>
          </a:bodyPr>
          <a:lstStyle/>
          <a:p>
            <a:r>
              <a:rPr lang="en-US" sz="2400" dirty="0"/>
              <a:t>80%</a:t>
            </a:r>
          </a:p>
        </p:txBody>
      </p:sp>
      <p:sp>
        <p:nvSpPr>
          <p:cNvPr id="9" name="Rectangle 4">
            <a:extLst>
              <a:ext uri="{FF2B5EF4-FFF2-40B4-BE49-F238E27FC236}">
                <a16:creationId xmlns:a16="http://schemas.microsoft.com/office/drawing/2014/main" id="{F4050566-F860-4D9E-890A-A0470C10B49A}"/>
              </a:ext>
            </a:extLst>
          </p:cNvPr>
          <p:cNvSpPr>
            <a:spLocks noChangeArrowheads="1"/>
          </p:cNvSpPr>
          <p:nvPr/>
        </p:nvSpPr>
        <p:spPr bwMode="auto">
          <a:xfrm>
            <a:off x="1994944" y="6303699"/>
            <a:ext cx="248786"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Aft>
                <a:spcPts val="2300"/>
              </a:spcAft>
              <a:defRPr sz="2000" b="1">
                <a:solidFill>
                  <a:schemeClr val="tx1"/>
                </a:solidFill>
                <a:latin typeface="Arial" panose="020B0604020202020204" pitchFamily="34" charset="0"/>
                <a:ea typeface="ヒラギノ角ゴ Pro W3" charset="-128"/>
              </a:defRPr>
            </a:lvl1pPr>
            <a:lvl2pPr marL="742950" indent="-285750" algn="l">
              <a:spcAft>
                <a:spcPts val="2300"/>
              </a:spcAft>
              <a:buFont typeface="Times" panose="02020603050405020304" pitchFamily="18" charset="0"/>
              <a:buChar char="•"/>
              <a:defRPr sz="1900">
                <a:solidFill>
                  <a:schemeClr val="tx1"/>
                </a:solidFill>
                <a:latin typeface="Arial" panose="020B0604020202020204" pitchFamily="34" charset="0"/>
                <a:ea typeface="ヒラギノ角ゴ Pro W3" charset="-128"/>
              </a:defRPr>
            </a:lvl2pPr>
            <a:lvl3pPr marL="1143000" indent="-228600" algn="l">
              <a:spcAft>
                <a:spcPts val="2300"/>
              </a:spcAft>
              <a:defRPr sz="1900">
                <a:solidFill>
                  <a:schemeClr val="tx1"/>
                </a:solidFill>
                <a:latin typeface="Arial" panose="020B0604020202020204" pitchFamily="34" charset="0"/>
                <a:ea typeface="ヒラギノ角ゴ Pro W3" charset="-128"/>
              </a:defRPr>
            </a:lvl3pPr>
            <a:lvl4pPr marL="1600200" indent="-228600" algn="l">
              <a:spcAft>
                <a:spcPts val="2300"/>
              </a:spcAft>
              <a:defRPr sz="1900">
                <a:solidFill>
                  <a:schemeClr val="tx1"/>
                </a:solidFill>
                <a:latin typeface="Arial" panose="020B0604020202020204" pitchFamily="34" charset="0"/>
                <a:ea typeface="ヒラギノ角ゴ Pro W3" charset="-128"/>
              </a:defRPr>
            </a:lvl4pPr>
            <a:lvl5pPr marL="2057400" indent="-228600" algn="l">
              <a:spcAft>
                <a:spcPts val="2300"/>
              </a:spcAft>
              <a:buChar char="»"/>
              <a:defRPr sz="19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ts val="2300"/>
              </a:spcAft>
              <a:buChar char="»"/>
              <a:defRPr sz="19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ts val="2300"/>
              </a:spcAft>
              <a:buChar char="»"/>
              <a:defRPr sz="19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ts val="2300"/>
              </a:spcAft>
              <a:buChar char="»"/>
              <a:defRPr sz="19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ts val="2300"/>
              </a:spcAft>
              <a:buChar char="»"/>
              <a:defRPr sz="1900">
                <a:solidFill>
                  <a:schemeClr val="tx1"/>
                </a:solidFill>
                <a:latin typeface="Arial" panose="020B0604020202020204" pitchFamily="34" charset="0"/>
                <a:ea typeface="ヒラギノ角ゴ Pro W3" charset="-128"/>
              </a:defRPr>
            </a:lvl9pPr>
          </a:lstStyle>
          <a:p>
            <a:pPr eaLnBrk="1" hangingPunct="1">
              <a:lnSpc>
                <a:spcPct val="80000"/>
              </a:lnSpc>
              <a:spcBef>
                <a:spcPct val="20000"/>
              </a:spcBef>
              <a:spcAft>
                <a:spcPct val="0"/>
              </a:spcAft>
              <a:buClr>
                <a:schemeClr val="accent2"/>
              </a:buClr>
            </a:pPr>
            <a:r>
              <a:rPr lang="en-US" altLang="en-US" sz="1800" b="0" dirty="0">
                <a:solidFill>
                  <a:srgbClr val="000099"/>
                </a:solidFill>
                <a:latin typeface="Century Gothic" panose="020B0502020202020204" pitchFamily="34" charset="0"/>
                <a:cs typeface="Arial" panose="020B0604020202020204" pitchFamily="34" charset="0"/>
              </a:rPr>
              <a:t> </a:t>
            </a:r>
            <a:endParaRPr lang="en-US" altLang="en-US" sz="1800" b="0" dirty="0">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2480791528"/>
      </p:ext>
    </p:extLst>
  </p:cSld>
  <p:clrMapOvr>
    <a:masterClrMapping/>
  </p:clrMapOvr>
  <p:transition spd="slow"/>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8861906C-A275-4E9E-9790-1D5F9EB0279C}"/>
              </a:ext>
            </a:extLst>
          </p:cNvPr>
          <p:cNvSpPr>
            <a:spLocks noGrp="1"/>
          </p:cNvSpPr>
          <p:nvPr>
            <p:ph type="title"/>
          </p:nvPr>
        </p:nvSpPr>
        <p:spPr>
          <a:xfrm>
            <a:off x="2240693" y="3030364"/>
            <a:ext cx="2693773" cy="797272"/>
          </a:xfrm>
        </p:spPr>
        <p:txBody>
          <a:bodyPr>
            <a:normAutofit fontScale="90000"/>
          </a:bodyPr>
          <a:lstStyle/>
          <a:p>
            <a:pPr marL="111125" indent="9525">
              <a:lnSpc>
                <a:spcPct val="100000"/>
              </a:lnSpc>
            </a:pPr>
            <a:r>
              <a:rPr lang="en-US" dirty="0"/>
              <a:t>Alcohol</a:t>
            </a:r>
            <a:br>
              <a:rPr lang="en-US" dirty="0"/>
            </a:br>
            <a:r>
              <a:rPr lang="en-US" dirty="0"/>
              <a:t>Symptom </a:t>
            </a:r>
            <a:br>
              <a:rPr lang="en-US" dirty="0"/>
            </a:br>
            <a:r>
              <a:rPr lang="en-US" dirty="0"/>
              <a:t>Checklist</a:t>
            </a:r>
          </a:p>
        </p:txBody>
      </p:sp>
      <p:pic>
        <p:nvPicPr>
          <p:cNvPr id="3" name="Picture 2" descr="A screenshot of a cell phone&#10;&#10;Description automatically generated">
            <a:extLst>
              <a:ext uri="{FF2B5EF4-FFF2-40B4-BE49-F238E27FC236}">
                <a16:creationId xmlns:a16="http://schemas.microsoft.com/office/drawing/2014/main" id="{40805426-BB55-4FA1-88B0-10721FE0E3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9348" y="395417"/>
            <a:ext cx="4498264" cy="6018991"/>
          </a:xfrm>
          <a:prstGeom prst="rect">
            <a:avLst/>
          </a:prstGeom>
        </p:spPr>
      </p:pic>
    </p:spTree>
    <p:extLst>
      <p:ext uri="{BB962C8B-B14F-4D97-AF65-F5344CB8AC3E}">
        <p14:creationId xmlns:p14="http://schemas.microsoft.com/office/powerpoint/2010/main" val="26145916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SPARC Alcohol-related Clinical Care</a:t>
            </a:r>
          </a:p>
        </p:txBody>
      </p:sp>
      <p:sp>
        <p:nvSpPr>
          <p:cNvPr id="4" name="Content Placeholder 3"/>
          <p:cNvSpPr>
            <a:spLocks noGrp="1"/>
          </p:cNvSpPr>
          <p:nvPr>
            <p:ph idx="1"/>
          </p:nvPr>
        </p:nvSpPr>
        <p:spPr>
          <a:xfrm>
            <a:off x="2130666" y="1610176"/>
            <a:ext cx="8135824" cy="4839284"/>
          </a:xfrm>
        </p:spPr>
        <p:txBody>
          <a:bodyPr>
            <a:noAutofit/>
          </a:bodyPr>
          <a:lstStyle/>
          <a:p>
            <a:pPr>
              <a:spcAft>
                <a:spcPts val="0"/>
              </a:spcAft>
              <a:buClr>
                <a:srgbClr val="F57D20"/>
              </a:buClr>
              <a:buSzPct val="80000"/>
            </a:pPr>
            <a:endParaRPr lang="en-US" dirty="0"/>
          </a:p>
          <a:p>
            <a:pPr>
              <a:spcAft>
                <a:spcPts val="0"/>
              </a:spcAft>
              <a:buClr>
                <a:srgbClr val="F57D20"/>
              </a:buClr>
              <a:buSzPct val="80000"/>
            </a:pPr>
            <a:r>
              <a:rPr lang="en-US" dirty="0"/>
              <a:t>Management of AUDs within primary care </a:t>
            </a:r>
          </a:p>
          <a:p>
            <a:pPr marL="457200" indent="-457200">
              <a:spcBef>
                <a:spcPts val="600"/>
              </a:spcBef>
              <a:spcAft>
                <a:spcPts val="600"/>
              </a:spcAft>
              <a:buClr>
                <a:srgbClr val="79C14B"/>
              </a:buClr>
              <a:buSzPct val="80000"/>
              <a:buFont typeface="+mj-lt"/>
              <a:buAutoNum type="arabicPeriod"/>
            </a:pPr>
            <a:r>
              <a:rPr lang="en-US" dirty="0"/>
              <a:t>Identify patients w/ high risk drinking: AUDIT-C ≥ 7</a:t>
            </a:r>
          </a:p>
          <a:p>
            <a:pPr marL="457200" indent="-457200">
              <a:spcBef>
                <a:spcPts val="600"/>
              </a:spcBef>
              <a:spcAft>
                <a:spcPts val="600"/>
              </a:spcAft>
              <a:buClr>
                <a:srgbClr val="79C14B"/>
              </a:buClr>
              <a:buSzPct val="80000"/>
              <a:buFont typeface="+mj-lt"/>
              <a:buAutoNum type="arabicPeriod"/>
            </a:pPr>
            <a:r>
              <a:rPr lang="en-US" dirty="0"/>
              <a:t>DSM-5 alcohol symptom checklist (0-11)</a:t>
            </a:r>
          </a:p>
          <a:p>
            <a:pPr marL="457200" indent="-457200">
              <a:spcBef>
                <a:spcPts val="600"/>
              </a:spcBef>
              <a:spcAft>
                <a:spcPts val="600"/>
              </a:spcAft>
              <a:buClr>
                <a:srgbClr val="79C14B"/>
              </a:buClr>
              <a:buSzPct val="80000"/>
              <a:buFont typeface="+mj-lt"/>
              <a:buAutoNum type="arabicPeriod"/>
            </a:pPr>
            <a:r>
              <a:rPr lang="en-US" dirty="0"/>
              <a:t>PC clinicians make AUD diagnosis </a:t>
            </a:r>
          </a:p>
          <a:p>
            <a:pPr marL="457200" indent="-457200">
              <a:spcBef>
                <a:spcPts val="600"/>
              </a:spcBef>
              <a:spcAft>
                <a:spcPts val="600"/>
              </a:spcAft>
              <a:buClr>
                <a:srgbClr val="79C14B"/>
              </a:buClr>
              <a:buSzPct val="80000"/>
              <a:buFont typeface="+mj-lt"/>
              <a:buAutoNum type="arabicPeriod"/>
            </a:pPr>
            <a:r>
              <a:rPr lang="en-US" dirty="0"/>
              <a:t>Shared decision-making re: options</a:t>
            </a:r>
          </a:p>
          <a:p>
            <a:pPr marL="457200" indent="-457200">
              <a:spcBef>
                <a:spcPts val="600"/>
              </a:spcBef>
              <a:spcAft>
                <a:spcPts val="600"/>
              </a:spcAft>
              <a:buClr>
                <a:srgbClr val="79C14B"/>
              </a:buClr>
              <a:buSzPct val="80000"/>
              <a:buFont typeface="+mj-lt"/>
              <a:buAutoNum type="arabicPeriod"/>
            </a:pPr>
            <a:r>
              <a:rPr lang="en-US" dirty="0"/>
              <a:t>Support initiation &amp; engagement in treatment</a:t>
            </a:r>
          </a:p>
          <a:p>
            <a:pPr lvl="1" indent="0">
              <a:buNone/>
            </a:pPr>
            <a:endParaRPr lang="en-US" dirty="0"/>
          </a:p>
          <a:p>
            <a:pPr lvl="1" indent="0">
              <a:buNone/>
            </a:pPr>
            <a:endParaRPr lang="en-US" dirty="0"/>
          </a:p>
          <a:p>
            <a:pPr lvl="1" indent="0">
              <a:buNone/>
            </a:pPr>
            <a:endParaRPr lang="en-US" dirty="0"/>
          </a:p>
          <a:p>
            <a:pPr lvl="1" indent="0">
              <a:buNone/>
            </a:pPr>
            <a:endParaRPr lang="en-US" dirty="0"/>
          </a:p>
          <a:p>
            <a:pPr marL="619197" lvl="1" indent="-342900">
              <a:buFont typeface="Wingdings" panose="05000000000000000000" pitchFamily="2" charset="2"/>
              <a:buChar char="ü"/>
            </a:pPr>
            <a:endParaRPr lang="en-US" dirty="0"/>
          </a:p>
          <a:p>
            <a:pPr marL="619197" lvl="1" indent="-342900">
              <a:buFont typeface="Wingdings" panose="05000000000000000000" pitchFamily="2" charset="2"/>
              <a:buChar char="ü"/>
            </a:pPr>
            <a:endParaRPr lang="en-US" dirty="0"/>
          </a:p>
        </p:txBody>
      </p:sp>
      <p:sp>
        <p:nvSpPr>
          <p:cNvPr id="5" name="Slide Number Placeholder 4"/>
          <p:cNvSpPr>
            <a:spLocks noGrp="1"/>
          </p:cNvSpPr>
          <p:nvPr>
            <p:ph type="sldNum" sz="quarter" idx="12"/>
          </p:nvPr>
        </p:nvSpPr>
        <p:spPr/>
        <p:txBody>
          <a:bodyPr/>
          <a:lstStyle/>
          <a:p>
            <a:pPr>
              <a:defRPr/>
            </a:pPr>
            <a:fld id="{A0C21F26-985F-9D40-A811-D6DE90C3D8D1}" type="slidenum">
              <a:rPr lang="en-US">
                <a:solidFill>
                  <a:prstClr val="white">
                    <a:lumMod val="50000"/>
                  </a:prstClr>
                </a:solidFill>
                <a:latin typeface="Calibri"/>
              </a:rPr>
              <a:pPr>
                <a:defRPr/>
              </a:pPr>
              <a:t>89</a:t>
            </a:fld>
            <a:endParaRPr lang="en-US">
              <a:solidFill>
                <a:prstClr val="white">
                  <a:lumMod val="50000"/>
                </a:prstClr>
              </a:solidFill>
              <a:latin typeface="Calibri"/>
            </a:endParaRPr>
          </a:p>
        </p:txBody>
      </p:sp>
      <p:sp>
        <p:nvSpPr>
          <p:cNvPr id="2" name="Rectangle 1">
            <a:extLst>
              <a:ext uri="{FF2B5EF4-FFF2-40B4-BE49-F238E27FC236}">
                <a16:creationId xmlns:a16="http://schemas.microsoft.com/office/drawing/2014/main" id="{D419708B-EA74-472C-9688-CBDD881574E4}"/>
              </a:ext>
            </a:extLst>
          </p:cNvPr>
          <p:cNvSpPr/>
          <p:nvPr/>
        </p:nvSpPr>
        <p:spPr>
          <a:xfrm>
            <a:off x="2284316" y="5318355"/>
            <a:ext cx="7982174" cy="1354217"/>
          </a:xfrm>
          <a:prstGeom prst="rect">
            <a:avLst/>
          </a:prstGeom>
        </p:spPr>
        <p:txBody>
          <a:bodyPr wrap="square">
            <a:spAutoFit/>
          </a:bodyPr>
          <a:lstStyle/>
          <a:p>
            <a:pPr lvl="1" algn="r">
              <a:defRPr/>
            </a:pPr>
            <a:endParaRPr lang="en-US" sz="1600" dirty="0">
              <a:solidFill>
                <a:prstClr val="black"/>
              </a:solidFill>
              <a:highlight>
                <a:srgbClr val="FFFF00"/>
              </a:highlight>
              <a:latin typeface="Century Gothic" panose="020B0502020202020204" pitchFamily="34" charset="0"/>
            </a:endParaRPr>
          </a:p>
          <a:p>
            <a:pPr lvl="1" algn="r">
              <a:defRPr/>
            </a:pPr>
            <a:r>
              <a:rPr lang="en-US" sz="1600" dirty="0">
                <a:solidFill>
                  <a:prstClr val="black"/>
                </a:solidFill>
                <a:latin typeface="Century Gothic" panose="020B0502020202020204" pitchFamily="34" charset="0"/>
              </a:rPr>
              <a:t>Bobb IJERPH 2017; Glass Implementation Science 2018</a:t>
            </a:r>
          </a:p>
          <a:p>
            <a:pPr lvl="1" algn="r">
              <a:defRPr/>
            </a:pPr>
            <a:r>
              <a:rPr lang="en-US" dirty="0">
                <a:solidFill>
                  <a:prstClr val="black"/>
                </a:solidFill>
                <a:latin typeface="Century Gothic" panose="020B0502020202020204" pitchFamily="34" charset="0"/>
                <a:hlinkClick r:id="rId2"/>
              </a:rPr>
              <a:t>https://www.youtube.com/watch?v=tbKbq2IytC4</a:t>
            </a:r>
            <a:endParaRPr lang="en-US" sz="2400" dirty="0">
              <a:solidFill>
                <a:prstClr val="black"/>
              </a:solidFill>
              <a:latin typeface="Century Gothic" panose="020B0502020202020204" pitchFamily="34" charset="0"/>
            </a:endParaRPr>
          </a:p>
          <a:p>
            <a:pPr lvl="1" algn="r">
              <a:defRPr/>
            </a:pPr>
            <a:endParaRPr lang="en-US" sz="1600" dirty="0">
              <a:solidFill>
                <a:prstClr val="black"/>
              </a:solidFill>
              <a:latin typeface="Century Gothic" panose="020B0502020202020204" pitchFamily="34" charset="0"/>
            </a:endParaRPr>
          </a:p>
          <a:p>
            <a:pPr lvl="1" algn="r">
              <a:defRPr/>
            </a:pPr>
            <a:r>
              <a:rPr lang="en-US" sz="1600" dirty="0">
                <a:solidFill>
                  <a:prstClr val="black"/>
                </a:solidFill>
                <a:latin typeface="Century Gothic" panose="020B0502020202020204" pitchFamily="34" charset="0"/>
              </a:rPr>
              <a:t>   </a:t>
            </a:r>
          </a:p>
        </p:txBody>
      </p:sp>
    </p:spTree>
    <p:extLst>
      <p:ext uri="{BB962C8B-B14F-4D97-AF65-F5344CB8AC3E}">
        <p14:creationId xmlns:p14="http://schemas.microsoft.com/office/powerpoint/2010/main" val="449869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HServiceArea_3">
            <a:extLst>
              <a:ext uri="{FF2B5EF4-FFF2-40B4-BE49-F238E27FC236}">
                <a16:creationId xmlns:a16="http://schemas.microsoft.com/office/drawing/2014/main" id="{EFE7249E-B66A-40FE-B4FE-EDBC4129A3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066" t="15585" r="11407" b="18178"/>
          <a:stretch>
            <a:fillRect/>
          </a:stretch>
        </p:blipFill>
        <p:spPr bwMode="auto">
          <a:xfrm>
            <a:off x="2712720" y="1353310"/>
            <a:ext cx="6766560" cy="4465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a:extLst>
              <a:ext uri="{FF2B5EF4-FFF2-40B4-BE49-F238E27FC236}">
                <a16:creationId xmlns:a16="http://schemas.microsoft.com/office/drawing/2014/main" id="{0CD4CAE1-625A-4961-AB6C-1FA0C32BB0ED}"/>
              </a:ext>
            </a:extLst>
          </p:cNvPr>
          <p:cNvSpPr txBox="1">
            <a:spLocks/>
          </p:cNvSpPr>
          <p:nvPr/>
        </p:nvSpPr>
        <p:spPr>
          <a:xfrm>
            <a:off x="1754295" y="443496"/>
            <a:ext cx="7731450" cy="797272"/>
          </a:xfrm>
          <a:prstGeom prst="rect">
            <a:avLst/>
          </a:prstGeom>
        </p:spPr>
        <p:txBody>
          <a:bodyPr>
            <a:normAutofit/>
          </a:bodyPr>
          <a:lstStyle>
            <a:lvl1pPr algn="l" defTabSz="432465" rtl="0" eaLnBrk="1" latinLnBrk="0" hangingPunct="1">
              <a:lnSpc>
                <a:spcPct val="80000"/>
              </a:lnSpc>
              <a:spcBef>
                <a:spcPct val="0"/>
              </a:spcBef>
              <a:buNone/>
              <a:defRPr sz="3600" b="0" kern="1200">
                <a:solidFill>
                  <a:schemeClr val="accent4">
                    <a:lumMod val="75000"/>
                  </a:schemeClr>
                </a:solidFill>
                <a:latin typeface="Palatino Linotype" panose="02040502050505030304" pitchFamily="18" charset="0"/>
                <a:ea typeface="+mj-ea"/>
                <a:cs typeface="+mj-cs"/>
              </a:defRPr>
            </a:lvl1pPr>
          </a:lstStyle>
          <a:p>
            <a:r>
              <a:rPr lang="en-US" dirty="0"/>
              <a:t>SPARC Trial: Setting</a:t>
            </a:r>
          </a:p>
        </p:txBody>
      </p:sp>
    </p:spTree>
    <p:extLst>
      <p:ext uri="{BB962C8B-B14F-4D97-AF65-F5344CB8AC3E}">
        <p14:creationId xmlns:p14="http://schemas.microsoft.com/office/powerpoint/2010/main" val="142652081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54295" y="144695"/>
            <a:ext cx="7731450" cy="797272"/>
          </a:xfrm>
        </p:spPr>
        <p:txBody>
          <a:bodyPr>
            <a:normAutofit/>
          </a:bodyPr>
          <a:lstStyle/>
          <a:p>
            <a:r>
              <a:rPr lang="en-US" dirty="0"/>
              <a:t>SPARC: Implementation Strategy #1</a:t>
            </a:r>
          </a:p>
        </p:txBody>
      </p:sp>
      <p:sp>
        <p:nvSpPr>
          <p:cNvPr id="4" name="Content Placeholder 3"/>
          <p:cNvSpPr>
            <a:spLocks noGrp="1"/>
          </p:cNvSpPr>
          <p:nvPr>
            <p:ph idx="1"/>
          </p:nvPr>
        </p:nvSpPr>
        <p:spPr>
          <a:xfrm>
            <a:off x="2130665" y="1610176"/>
            <a:ext cx="8406706" cy="4839284"/>
          </a:xfrm>
        </p:spPr>
        <p:txBody>
          <a:bodyPr>
            <a:noAutofit/>
          </a:bodyPr>
          <a:lstStyle/>
          <a:p>
            <a:pPr>
              <a:spcAft>
                <a:spcPts val="0"/>
              </a:spcAft>
              <a:buClr>
                <a:srgbClr val="F57D20"/>
              </a:buClr>
              <a:buSzPct val="80000"/>
            </a:pPr>
            <a:endParaRPr lang="en-US" dirty="0"/>
          </a:p>
          <a:p>
            <a:pPr>
              <a:spcAft>
                <a:spcPts val="0"/>
              </a:spcAft>
              <a:buClr>
                <a:srgbClr val="F57D20"/>
              </a:buClr>
              <a:buSzPct val="80000"/>
            </a:pPr>
            <a:r>
              <a:rPr lang="en-US" dirty="0"/>
              <a:t>Practice coaches: </a:t>
            </a:r>
          </a:p>
          <a:p>
            <a:pPr marL="342900" indent="-342900">
              <a:spcBef>
                <a:spcPts val="0"/>
              </a:spcBef>
              <a:spcAft>
                <a:spcPts val="0"/>
              </a:spcAft>
              <a:buClr>
                <a:srgbClr val="79C14B"/>
              </a:buClr>
              <a:buSzTx/>
              <a:buFont typeface="Wingdings" panose="05000000000000000000" pitchFamily="2" charset="2"/>
              <a:buChar char="§"/>
              <a:defRPr/>
            </a:pPr>
            <a:r>
              <a:rPr lang="en-US" dirty="0"/>
              <a:t>Increasing comfort by overcoming stigma</a:t>
            </a:r>
          </a:p>
          <a:p>
            <a:pPr marL="796925" indent="-342900">
              <a:spcBef>
                <a:spcPts val="0"/>
              </a:spcBef>
              <a:spcAft>
                <a:spcPts val="0"/>
              </a:spcAft>
              <a:buClr>
                <a:srgbClr val="79C14B"/>
              </a:buClr>
              <a:buSzTx/>
              <a:buFont typeface="Wingdings" panose="05000000000000000000" pitchFamily="2" charset="2"/>
              <a:buChar char="ü"/>
              <a:defRPr/>
            </a:pPr>
            <a:r>
              <a:rPr lang="en-US" dirty="0"/>
              <a:t>Scripting for MAs</a:t>
            </a:r>
          </a:p>
          <a:p>
            <a:pPr marL="796925" indent="-342900">
              <a:buClr>
                <a:srgbClr val="79C14B"/>
              </a:buClr>
              <a:buFont typeface="Wingdings" panose="05000000000000000000" pitchFamily="2" charset="2"/>
              <a:buChar char="ü"/>
            </a:pPr>
            <a:r>
              <a:rPr lang="en-US" dirty="0"/>
              <a:t>Training: </a:t>
            </a:r>
          </a:p>
          <a:p>
            <a:pPr marL="1073222" lvl="1" indent="-342900">
              <a:buClr>
                <a:srgbClr val="79C14B"/>
              </a:buClr>
              <a:buFont typeface="Courier New" panose="02070309020205020404" pitchFamily="49" charset="0"/>
              <a:buChar char="o"/>
            </a:pPr>
            <a:r>
              <a:rPr lang="en-US" dirty="0"/>
              <a:t>All staff – 1 hour</a:t>
            </a:r>
          </a:p>
          <a:p>
            <a:pPr marL="1073222" lvl="1" indent="-342900">
              <a:buClr>
                <a:srgbClr val="79C14B"/>
              </a:buClr>
              <a:buFont typeface="Courier New" panose="02070309020205020404" pitchFamily="49" charset="0"/>
              <a:buChar char="o"/>
            </a:pPr>
            <a:r>
              <a:rPr lang="en-US" dirty="0"/>
              <a:t>PCP/RN training and MA/front desk training</a:t>
            </a:r>
          </a:p>
          <a:p>
            <a:pPr marL="1073222" lvl="1" indent="-342900">
              <a:buClr>
                <a:srgbClr val="79C14B"/>
              </a:buClr>
              <a:buFont typeface="Courier New" panose="02070309020205020404" pitchFamily="49" charset="0"/>
              <a:buChar char="o"/>
            </a:pPr>
            <a:r>
              <a:rPr lang="en-US" dirty="0"/>
              <a:t>Same: video, handout, “Getting Started Guide”</a:t>
            </a:r>
          </a:p>
          <a:p>
            <a:pPr marL="1073222" lvl="1" indent="-342900">
              <a:buClr>
                <a:srgbClr val="79C14B"/>
              </a:buClr>
              <a:buFont typeface="Courier New" panose="02070309020205020404" pitchFamily="49" charset="0"/>
              <a:buChar char="o"/>
            </a:pPr>
            <a:r>
              <a:rPr lang="en-US" dirty="0"/>
              <a:t>DSM-5 checklist </a:t>
            </a:r>
            <a:r>
              <a:rPr lang="en-US" dirty="0">
                <a:sym typeface="Wingdings" panose="05000000000000000000" pitchFamily="2" charset="2"/>
              </a:rPr>
              <a:t> conversation starter</a:t>
            </a:r>
          </a:p>
          <a:p>
            <a:pPr marL="1073222" lvl="1" indent="-342900">
              <a:buClr>
                <a:srgbClr val="79C14B"/>
              </a:buClr>
              <a:buFont typeface="Courier New" panose="02070309020205020404" pitchFamily="49" charset="0"/>
              <a:buChar char="o"/>
            </a:pPr>
            <a:r>
              <a:rPr lang="en-US" dirty="0">
                <a:sym typeface="Wingdings" panose="05000000000000000000" pitchFamily="2" charset="2"/>
              </a:rPr>
              <a:t>Shared decision-making </a:t>
            </a:r>
            <a:endParaRPr lang="en-US" dirty="0"/>
          </a:p>
          <a:p>
            <a:pPr lvl="1" indent="0">
              <a:buNone/>
            </a:pPr>
            <a:endParaRPr lang="en-US" dirty="0"/>
          </a:p>
          <a:p>
            <a:pPr lvl="1" indent="0">
              <a:buNone/>
            </a:pPr>
            <a:endParaRPr lang="en-US" dirty="0"/>
          </a:p>
          <a:p>
            <a:pPr marL="619197" lvl="1" indent="-342900">
              <a:buFont typeface="Wingdings" panose="05000000000000000000" pitchFamily="2" charset="2"/>
              <a:buChar char="ü"/>
            </a:pPr>
            <a:endParaRPr lang="en-US" dirty="0"/>
          </a:p>
          <a:p>
            <a:pPr marL="619197" lvl="1" indent="-342900">
              <a:buFont typeface="Wingdings" panose="05000000000000000000" pitchFamily="2" charset="2"/>
              <a:buChar char="ü"/>
            </a:pPr>
            <a:endParaRPr lang="en-US" dirty="0"/>
          </a:p>
        </p:txBody>
      </p:sp>
      <p:sp>
        <p:nvSpPr>
          <p:cNvPr id="5" name="Slide Number Placeholder 4"/>
          <p:cNvSpPr>
            <a:spLocks noGrp="1"/>
          </p:cNvSpPr>
          <p:nvPr>
            <p:ph type="sldNum" sz="quarter" idx="12"/>
          </p:nvPr>
        </p:nvSpPr>
        <p:spPr/>
        <p:txBody>
          <a:bodyPr/>
          <a:lstStyle/>
          <a:p>
            <a:fld id="{A0C21F26-985F-9D40-A811-D6DE90C3D8D1}" type="slidenum">
              <a:rPr lang="en-US" smtClean="0"/>
              <a:t>90</a:t>
            </a:fld>
            <a:endParaRPr lang="en-US"/>
          </a:p>
        </p:txBody>
      </p:sp>
      <p:sp>
        <p:nvSpPr>
          <p:cNvPr id="2" name="Rectangle 1">
            <a:extLst>
              <a:ext uri="{FF2B5EF4-FFF2-40B4-BE49-F238E27FC236}">
                <a16:creationId xmlns:a16="http://schemas.microsoft.com/office/drawing/2014/main" id="{D419708B-EA74-472C-9688-CBDD881574E4}"/>
              </a:ext>
            </a:extLst>
          </p:cNvPr>
          <p:cNvSpPr/>
          <p:nvPr/>
        </p:nvSpPr>
        <p:spPr>
          <a:xfrm>
            <a:off x="2284316" y="5968810"/>
            <a:ext cx="7982174" cy="830997"/>
          </a:xfrm>
          <a:prstGeom prst="rect">
            <a:avLst/>
          </a:prstGeom>
        </p:spPr>
        <p:txBody>
          <a:bodyPr wrap="square">
            <a:spAutoFit/>
          </a:bodyPr>
          <a:lstStyle/>
          <a:p>
            <a:pPr lvl="1" algn="r"/>
            <a:endParaRPr lang="en-US" sz="1600" dirty="0">
              <a:highlight>
                <a:srgbClr val="FFFF00"/>
              </a:highlight>
              <a:latin typeface="Century Gothic" panose="020B0502020202020204" pitchFamily="34" charset="0"/>
            </a:endParaRPr>
          </a:p>
          <a:p>
            <a:pPr lvl="1" algn="r"/>
            <a:r>
              <a:rPr lang="en-US" sz="1600" dirty="0">
                <a:latin typeface="Century Gothic" panose="020B0502020202020204" pitchFamily="34" charset="0"/>
              </a:rPr>
              <a:t>Bobb IJERPH 2017; Glass Implementation Science 2018</a:t>
            </a:r>
          </a:p>
          <a:p>
            <a:pPr lvl="1" algn="r"/>
            <a:r>
              <a:rPr lang="en-US" sz="1600" dirty="0">
                <a:latin typeface="Century Gothic" panose="020B0502020202020204" pitchFamily="34" charset="0"/>
              </a:rPr>
              <a:t>   </a:t>
            </a:r>
          </a:p>
        </p:txBody>
      </p:sp>
    </p:spTree>
    <p:extLst>
      <p:ext uri="{BB962C8B-B14F-4D97-AF65-F5344CB8AC3E}">
        <p14:creationId xmlns:p14="http://schemas.microsoft.com/office/powerpoint/2010/main" val="78437576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C13C22-6376-4D3F-A132-99DCA59752AB}"/>
              </a:ext>
            </a:extLst>
          </p:cNvPr>
          <p:cNvPicPr>
            <a:picLocks noChangeAspect="1"/>
          </p:cNvPicPr>
          <p:nvPr/>
        </p:nvPicPr>
        <p:blipFill>
          <a:blip r:embed="rId3"/>
          <a:stretch>
            <a:fillRect/>
          </a:stretch>
        </p:blipFill>
        <p:spPr>
          <a:xfrm>
            <a:off x="2542904" y="1052677"/>
            <a:ext cx="7283073" cy="5337878"/>
          </a:xfrm>
          <a:prstGeom prst="rect">
            <a:avLst/>
          </a:prstGeom>
          <a:ln>
            <a:solidFill>
              <a:srgbClr val="000000"/>
            </a:solidFill>
          </a:ln>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7C4A2315-6624-4244-B6FB-F2C7F273805A}"/>
              </a:ext>
            </a:extLst>
          </p:cNvPr>
          <p:cNvSpPr/>
          <p:nvPr/>
        </p:nvSpPr>
        <p:spPr>
          <a:xfrm>
            <a:off x="4951209" y="4611190"/>
            <a:ext cx="2438015" cy="1779365"/>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26894049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574E5EC-18DF-4BB6-ABF4-128D573BF5EC}"/>
              </a:ext>
            </a:extLst>
          </p:cNvPr>
          <p:cNvPicPr>
            <a:picLocks noChangeAspect="1"/>
          </p:cNvPicPr>
          <p:nvPr/>
        </p:nvPicPr>
        <p:blipFill>
          <a:blip r:embed="rId3"/>
          <a:stretch>
            <a:fillRect/>
          </a:stretch>
        </p:blipFill>
        <p:spPr>
          <a:xfrm>
            <a:off x="1636232" y="194553"/>
            <a:ext cx="8907587" cy="6562106"/>
          </a:xfrm>
          <a:prstGeom prst="rect">
            <a:avLst/>
          </a:prstGeom>
        </p:spPr>
      </p:pic>
      <p:sp>
        <p:nvSpPr>
          <p:cNvPr id="2" name="Rectangle 1">
            <a:extLst>
              <a:ext uri="{FF2B5EF4-FFF2-40B4-BE49-F238E27FC236}">
                <a16:creationId xmlns:a16="http://schemas.microsoft.com/office/drawing/2014/main" id="{A3853D04-692E-406C-9EC5-351B7C4125A2}"/>
              </a:ext>
            </a:extLst>
          </p:cNvPr>
          <p:cNvSpPr/>
          <p:nvPr/>
        </p:nvSpPr>
        <p:spPr>
          <a:xfrm>
            <a:off x="4441370" y="3662987"/>
            <a:ext cx="3017520" cy="2972952"/>
          </a:xfrm>
          <a:prstGeom prst="rect">
            <a:avLst/>
          </a:prstGeom>
          <a:noFill/>
          <a:ln w="381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2143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SPARC: Implementation Strategy #2</a:t>
            </a:r>
          </a:p>
        </p:txBody>
      </p:sp>
      <p:sp>
        <p:nvSpPr>
          <p:cNvPr id="4" name="Content Placeholder 3"/>
          <p:cNvSpPr>
            <a:spLocks noGrp="1"/>
          </p:cNvSpPr>
          <p:nvPr>
            <p:ph idx="1"/>
          </p:nvPr>
        </p:nvSpPr>
        <p:spPr>
          <a:xfrm>
            <a:off x="2130666" y="1610176"/>
            <a:ext cx="7982173" cy="4839284"/>
          </a:xfrm>
        </p:spPr>
        <p:txBody>
          <a:bodyPr>
            <a:noAutofit/>
          </a:bodyPr>
          <a:lstStyle/>
          <a:p>
            <a:endParaRPr lang="en-US" dirty="0">
              <a:solidFill>
                <a:srgbClr val="FF0000"/>
              </a:solidFill>
            </a:endParaRPr>
          </a:p>
          <a:p>
            <a:r>
              <a:rPr lang="en-US" dirty="0"/>
              <a:t>EHR prompts</a:t>
            </a:r>
          </a:p>
          <a:p>
            <a:pPr marL="342900" indent="-342900">
              <a:lnSpc>
                <a:spcPct val="114000"/>
              </a:lnSpc>
              <a:spcBef>
                <a:spcPts val="0"/>
              </a:spcBef>
              <a:spcAft>
                <a:spcPts val="0"/>
              </a:spcAft>
              <a:buClr>
                <a:srgbClr val="79C14B"/>
              </a:buClr>
              <a:buSzTx/>
              <a:buFont typeface="Wingdings" panose="05000000000000000000" pitchFamily="2" charset="2"/>
              <a:buChar char="§"/>
              <a:defRPr/>
            </a:pPr>
            <a:r>
              <a:rPr lang="en-US" dirty="0"/>
              <a:t>MAs: AUDIT-C 7-12 </a:t>
            </a:r>
            <a:r>
              <a:rPr lang="en-US" dirty="0">
                <a:sym typeface="Wingdings" panose="05000000000000000000" pitchFamily="2" charset="2"/>
              </a:rPr>
              <a:t> DSM-5 checklist</a:t>
            </a:r>
          </a:p>
          <a:p>
            <a:pPr marL="342900" indent="-342900">
              <a:lnSpc>
                <a:spcPct val="114000"/>
              </a:lnSpc>
              <a:spcBef>
                <a:spcPts val="0"/>
              </a:spcBef>
              <a:spcAft>
                <a:spcPts val="0"/>
              </a:spcAft>
              <a:buClr>
                <a:srgbClr val="79C14B"/>
              </a:buClr>
              <a:buSzTx/>
              <a:buFont typeface="Wingdings" panose="05000000000000000000" pitchFamily="2" charset="2"/>
              <a:buChar char="§"/>
              <a:defRPr/>
            </a:pPr>
            <a:r>
              <a:rPr lang="en-US" dirty="0"/>
              <a:t>PCPs: Best Practice Alert </a:t>
            </a:r>
          </a:p>
          <a:p>
            <a:pPr lvl="1" indent="0">
              <a:buNone/>
            </a:pPr>
            <a:endParaRPr lang="en-US" dirty="0"/>
          </a:p>
          <a:p>
            <a:pPr lvl="1" indent="0">
              <a:buNone/>
            </a:pPr>
            <a:endParaRPr lang="en-US" dirty="0"/>
          </a:p>
          <a:p>
            <a:pPr marL="619197" lvl="1" indent="-342900">
              <a:buFont typeface="Wingdings" panose="05000000000000000000" pitchFamily="2" charset="2"/>
              <a:buChar char="ü"/>
            </a:pPr>
            <a:endParaRPr lang="en-US" dirty="0"/>
          </a:p>
          <a:p>
            <a:pPr marL="619197" lvl="1" indent="-342900">
              <a:buFont typeface="Wingdings" panose="05000000000000000000" pitchFamily="2" charset="2"/>
              <a:buChar char="ü"/>
            </a:pPr>
            <a:endParaRPr lang="en-US" dirty="0"/>
          </a:p>
        </p:txBody>
      </p:sp>
      <p:sp>
        <p:nvSpPr>
          <p:cNvPr id="5" name="Slide Number Placeholder 4"/>
          <p:cNvSpPr>
            <a:spLocks noGrp="1"/>
          </p:cNvSpPr>
          <p:nvPr>
            <p:ph type="sldNum" sz="quarter" idx="12"/>
          </p:nvPr>
        </p:nvSpPr>
        <p:spPr/>
        <p:txBody>
          <a:bodyPr/>
          <a:lstStyle/>
          <a:p>
            <a:fld id="{A0C21F26-985F-9D40-A811-D6DE90C3D8D1}" type="slidenum">
              <a:rPr lang="en-US" smtClean="0"/>
              <a:t>93</a:t>
            </a:fld>
            <a:endParaRPr lang="en-US"/>
          </a:p>
        </p:txBody>
      </p:sp>
      <p:sp>
        <p:nvSpPr>
          <p:cNvPr id="2" name="Rectangle 1">
            <a:extLst>
              <a:ext uri="{FF2B5EF4-FFF2-40B4-BE49-F238E27FC236}">
                <a16:creationId xmlns:a16="http://schemas.microsoft.com/office/drawing/2014/main" id="{D419708B-EA74-472C-9688-CBDD881574E4}"/>
              </a:ext>
            </a:extLst>
          </p:cNvPr>
          <p:cNvSpPr/>
          <p:nvPr/>
        </p:nvSpPr>
        <p:spPr>
          <a:xfrm>
            <a:off x="2284316" y="5605741"/>
            <a:ext cx="7982174" cy="830997"/>
          </a:xfrm>
          <a:prstGeom prst="rect">
            <a:avLst/>
          </a:prstGeom>
        </p:spPr>
        <p:txBody>
          <a:bodyPr wrap="square">
            <a:spAutoFit/>
          </a:bodyPr>
          <a:lstStyle/>
          <a:p>
            <a:pPr lvl="1" algn="r"/>
            <a:endParaRPr lang="en-US" sz="1600" dirty="0">
              <a:highlight>
                <a:srgbClr val="FFFF00"/>
              </a:highlight>
              <a:latin typeface="Century Gothic" panose="020B0502020202020204" pitchFamily="34" charset="0"/>
            </a:endParaRPr>
          </a:p>
          <a:p>
            <a:pPr lvl="1" algn="r"/>
            <a:r>
              <a:rPr lang="en-US" sz="1600" dirty="0">
                <a:latin typeface="Century Gothic" panose="020B0502020202020204" pitchFamily="34" charset="0"/>
              </a:rPr>
              <a:t>Bobb IJERPH 2017; Glass Implementation Science 2018</a:t>
            </a:r>
          </a:p>
          <a:p>
            <a:pPr lvl="1" algn="r"/>
            <a:r>
              <a:rPr lang="en-US" sz="1600" dirty="0">
                <a:latin typeface="Century Gothic" panose="020B0502020202020204" pitchFamily="34" charset="0"/>
              </a:rPr>
              <a:t>   </a:t>
            </a:r>
          </a:p>
        </p:txBody>
      </p:sp>
    </p:spTree>
    <p:extLst>
      <p:ext uri="{BB962C8B-B14F-4D97-AF65-F5344CB8AC3E}">
        <p14:creationId xmlns:p14="http://schemas.microsoft.com/office/powerpoint/2010/main" val="73797399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80630-96C5-4A44-A11C-B4939913D04C}"/>
              </a:ext>
            </a:extLst>
          </p:cNvPr>
          <p:cNvSpPr>
            <a:spLocks noGrp="1"/>
          </p:cNvSpPr>
          <p:nvPr>
            <p:ph type="title"/>
          </p:nvPr>
        </p:nvSpPr>
        <p:spPr/>
        <p:txBody>
          <a:bodyPr>
            <a:normAutofit fontScale="90000"/>
          </a:bodyPr>
          <a:lstStyle/>
          <a:p>
            <a:r>
              <a:rPr lang="en-US" dirty="0"/>
              <a:t>Prompt for MA to give Alcohol Symptom Checklist</a:t>
            </a:r>
          </a:p>
        </p:txBody>
      </p:sp>
      <p:sp>
        <p:nvSpPr>
          <p:cNvPr id="4" name="Slide Number Placeholder 3">
            <a:extLst>
              <a:ext uri="{FF2B5EF4-FFF2-40B4-BE49-F238E27FC236}">
                <a16:creationId xmlns:a16="http://schemas.microsoft.com/office/drawing/2014/main" id="{897CA25F-4B89-48DB-92F4-8C7E33C22A5F}"/>
              </a:ext>
            </a:extLst>
          </p:cNvPr>
          <p:cNvSpPr>
            <a:spLocks noGrp="1"/>
          </p:cNvSpPr>
          <p:nvPr>
            <p:ph type="sldNum" sz="quarter" idx="12"/>
          </p:nvPr>
        </p:nvSpPr>
        <p:spPr/>
        <p:txBody>
          <a:bodyPr/>
          <a:lstStyle/>
          <a:p>
            <a:fld id="{A0C21F26-985F-9D40-A811-D6DE90C3D8D1}" type="slidenum">
              <a:rPr lang="en-US" smtClean="0">
                <a:solidFill>
                  <a:prstClr val="white">
                    <a:lumMod val="50000"/>
                  </a:prstClr>
                </a:solidFill>
              </a:rPr>
              <a:pPr/>
              <a:t>94</a:t>
            </a:fld>
            <a:endParaRPr lang="en-US">
              <a:solidFill>
                <a:prstClr val="white">
                  <a:lumMod val="50000"/>
                </a:prstClr>
              </a:solidFill>
            </a:endParaRPr>
          </a:p>
        </p:txBody>
      </p:sp>
      <p:pic>
        <p:nvPicPr>
          <p:cNvPr id="3" name="Picture 2">
            <a:extLst>
              <a:ext uri="{FF2B5EF4-FFF2-40B4-BE49-F238E27FC236}">
                <a16:creationId xmlns:a16="http://schemas.microsoft.com/office/drawing/2014/main" id="{F207C4A1-1CCC-407C-802C-C0E46160AC58}"/>
              </a:ext>
            </a:extLst>
          </p:cNvPr>
          <p:cNvPicPr>
            <a:picLocks noChangeAspect="1"/>
          </p:cNvPicPr>
          <p:nvPr/>
        </p:nvPicPr>
        <p:blipFill>
          <a:blip r:embed="rId3"/>
          <a:stretch>
            <a:fillRect/>
          </a:stretch>
        </p:blipFill>
        <p:spPr>
          <a:xfrm>
            <a:off x="2237566" y="1304925"/>
            <a:ext cx="7539847" cy="4350287"/>
          </a:xfrm>
          <a:prstGeom prst="rect">
            <a:avLst/>
          </a:prstGeom>
        </p:spPr>
      </p:pic>
      <p:sp>
        <p:nvSpPr>
          <p:cNvPr id="5" name="Rectangle: Rounded Corners 4">
            <a:extLst>
              <a:ext uri="{FF2B5EF4-FFF2-40B4-BE49-F238E27FC236}">
                <a16:creationId xmlns:a16="http://schemas.microsoft.com/office/drawing/2014/main" id="{509731BE-606B-4805-BEB6-40551F428938}"/>
              </a:ext>
            </a:extLst>
          </p:cNvPr>
          <p:cNvSpPr/>
          <p:nvPr/>
        </p:nvSpPr>
        <p:spPr>
          <a:xfrm>
            <a:off x="2232661" y="2247900"/>
            <a:ext cx="7612379" cy="685800"/>
          </a:xfrm>
          <a:prstGeom prst="roundRect">
            <a:avLst/>
          </a:prstGeom>
          <a:no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DA19B369-1867-45C9-994F-5A713F968883}"/>
              </a:ext>
            </a:extLst>
          </p:cNvPr>
          <p:cNvSpPr/>
          <p:nvPr/>
        </p:nvSpPr>
        <p:spPr>
          <a:xfrm>
            <a:off x="2165034" y="4781551"/>
            <a:ext cx="7612379" cy="981074"/>
          </a:xfrm>
          <a:prstGeom prst="roundRect">
            <a:avLst/>
          </a:prstGeom>
          <a:no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19A5DCA6-74AC-47FB-8A34-FAC0C4101D5C}"/>
              </a:ext>
            </a:extLst>
          </p:cNvPr>
          <p:cNvCxnSpPr>
            <a:cxnSpLocks/>
          </p:cNvCxnSpPr>
          <p:nvPr/>
        </p:nvCxnSpPr>
        <p:spPr>
          <a:xfrm>
            <a:off x="8386455" y="1304924"/>
            <a:ext cx="1103745" cy="2448050"/>
          </a:xfrm>
          <a:prstGeom prst="straightConnector1">
            <a:avLst/>
          </a:prstGeom>
          <a:ln w="508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725207DE-6BD1-4144-927D-AB6D4F59F4CF}"/>
              </a:ext>
            </a:extLst>
          </p:cNvPr>
          <p:cNvSpPr txBox="1"/>
          <p:nvPr/>
        </p:nvSpPr>
        <p:spPr>
          <a:xfrm>
            <a:off x="7095115" y="928777"/>
            <a:ext cx="2189830" cy="461665"/>
          </a:xfrm>
          <a:prstGeom prst="rect">
            <a:avLst/>
          </a:prstGeom>
          <a:noFill/>
        </p:spPr>
        <p:txBody>
          <a:bodyPr wrap="none" rtlCol="0">
            <a:spAutoFit/>
          </a:bodyPr>
          <a:lstStyle/>
          <a:p>
            <a:r>
              <a:rPr lang="en-US" sz="2400" dirty="0">
                <a:solidFill>
                  <a:srgbClr val="FF0000"/>
                </a:solidFill>
              </a:rPr>
              <a:t>AUDIT-C score 7</a:t>
            </a:r>
          </a:p>
        </p:txBody>
      </p:sp>
    </p:spTree>
    <p:extLst>
      <p:ext uri="{BB962C8B-B14F-4D97-AF65-F5344CB8AC3E}">
        <p14:creationId xmlns:p14="http://schemas.microsoft.com/office/powerpoint/2010/main" val="231231250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80630-96C5-4A44-A11C-B4939913D04C}"/>
              </a:ext>
            </a:extLst>
          </p:cNvPr>
          <p:cNvSpPr>
            <a:spLocks noGrp="1"/>
          </p:cNvSpPr>
          <p:nvPr>
            <p:ph type="title"/>
          </p:nvPr>
        </p:nvSpPr>
        <p:spPr/>
        <p:txBody>
          <a:bodyPr>
            <a:normAutofit fontScale="90000"/>
          </a:bodyPr>
          <a:lstStyle/>
          <a:p>
            <a:r>
              <a:rPr lang="en-US" dirty="0"/>
              <a:t>Prompt for MA to give Alcohol Symptom Checklist</a:t>
            </a:r>
          </a:p>
        </p:txBody>
      </p:sp>
      <p:sp>
        <p:nvSpPr>
          <p:cNvPr id="4" name="Slide Number Placeholder 3">
            <a:extLst>
              <a:ext uri="{FF2B5EF4-FFF2-40B4-BE49-F238E27FC236}">
                <a16:creationId xmlns:a16="http://schemas.microsoft.com/office/drawing/2014/main" id="{897CA25F-4B89-48DB-92F4-8C7E33C22A5F}"/>
              </a:ext>
            </a:extLst>
          </p:cNvPr>
          <p:cNvSpPr>
            <a:spLocks noGrp="1"/>
          </p:cNvSpPr>
          <p:nvPr>
            <p:ph type="sldNum" sz="quarter" idx="12"/>
          </p:nvPr>
        </p:nvSpPr>
        <p:spPr/>
        <p:txBody>
          <a:bodyPr/>
          <a:lstStyle/>
          <a:p>
            <a:fld id="{A0C21F26-985F-9D40-A811-D6DE90C3D8D1}" type="slidenum">
              <a:rPr lang="en-US" smtClean="0">
                <a:solidFill>
                  <a:prstClr val="white">
                    <a:lumMod val="50000"/>
                  </a:prstClr>
                </a:solidFill>
              </a:rPr>
              <a:pPr/>
              <a:t>95</a:t>
            </a:fld>
            <a:endParaRPr lang="en-US">
              <a:solidFill>
                <a:prstClr val="white">
                  <a:lumMod val="50000"/>
                </a:prstClr>
              </a:solidFill>
            </a:endParaRPr>
          </a:p>
        </p:txBody>
      </p:sp>
      <p:pic>
        <p:nvPicPr>
          <p:cNvPr id="3" name="Picture 2">
            <a:extLst>
              <a:ext uri="{FF2B5EF4-FFF2-40B4-BE49-F238E27FC236}">
                <a16:creationId xmlns:a16="http://schemas.microsoft.com/office/drawing/2014/main" id="{F207C4A1-1CCC-407C-802C-C0E46160AC58}"/>
              </a:ext>
            </a:extLst>
          </p:cNvPr>
          <p:cNvPicPr>
            <a:picLocks noChangeAspect="1"/>
          </p:cNvPicPr>
          <p:nvPr/>
        </p:nvPicPr>
        <p:blipFill>
          <a:blip r:embed="rId3"/>
          <a:stretch>
            <a:fillRect/>
          </a:stretch>
        </p:blipFill>
        <p:spPr>
          <a:xfrm>
            <a:off x="2237566" y="1304925"/>
            <a:ext cx="7539847" cy="4350287"/>
          </a:xfrm>
          <a:prstGeom prst="rect">
            <a:avLst/>
          </a:prstGeom>
        </p:spPr>
      </p:pic>
      <p:sp>
        <p:nvSpPr>
          <p:cNvPr id="5" name="Rectangle: Rounded Corners 4">
            <a:extLst>
              <a:ext uri="{FF2B5EF4-FFF2-40B4-BE49-F238E27FC236}">
                <a16:creationId xmlns:a16="http://schemas.microsoft.com/office/drawing/2014/main" id="{509731BE-606B-4805-BEB6-40551F428938}"/>
              </a:ext>
            </a:extLst>
          </p:cNvPr>
          <p:cNvSpPr/>
          <p:nvPr/>
        </p:nvSpPr>
        <p:spPr>
          <a:xfrm>
            <a:off x="2232661" y="2247900"/>
            <a:ext cx="7612379" cy="685800"/>
          </a:xfrm>
          <a:prstGeom prst="roundRect">
            <a:avLst/>
          </a:prstGeom>
          <a:no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DA19B369-1867-45C9-994F-5A713F968883}"/>
              </a:ext>
            </a:extLst>
          </p:cNvPr>
          <p:cNvSpPr/>
          <p:nvPr/>
        </p:nvSpPr>
        <p:spPr>
          <a:xfrm>
            <a:off x="2165034" y="4781551"/>
            <a:ext cx="7612379" cy="981074"/>
          </a:xfrm>
          <a:prstGeom prst="roundRect">
            <a:avLst/>
          </a:prstGeom>
          <a:no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19A5DCA6-74AC-47FB-8A34-FAC0C4101D5C}"/>
              </a:ext>
            </a:extLst>
          </p:cNvPr>
          <p:cNvCxnSpPr>
            <a:cxnSpLocks/>
          </p:cNvCxnSpPr>
          <p:nvPr/>
        </p:nvCxnSpPr>
        <p:spPr>
          <a:xfrm>
            <a:off x="8386455" y="1304924"/>
            <a:ext cx="1103745" cy="2448050"/>
          </a:xfrm>
          <a:prstGeom prst="straightConnector1">
            <a:avLst/>
          </a:prstGeom>
          <a:ln w="508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725207DE-6BD1-4144-927D-AB6D4F59F4CF}"/>
              </a:ext>
            </a:extLst>
          </p:cNvPr>
          <p:cNvSpPr txBox="1"/>
          <p:nvPr/>
        </p:nvSpPr>
        <p:spPr>
          <a:xfrm>
            <a:off x="7095115" y="746387"/>
            <a:ext cx="2189830" cy="461665"/>
          </a:xfrm>
          <a:prstGeom prst="rect">
            <a:avLst/>
          </a:prstGeom>
          <a:noFill/>
        </p:spPr>
        <p:txBody>
          <a:bodyPr wrap="none" rtlCol="0">
            <a:spAutoFit/>
          </a:bodyPr>
          <a:lstStyle/>
          <a:p>
            <a:r>
              <a:rPr lang="en-US" sz="2400" dirty="0">
                <a:solidFill>
                  <a:srgbClr val="FF0000"/>
                </a:solidFill>
              </a:rPr>
              <a:t>AUDIT-C score 7</a:t>
            </a:r>
          </a:p>
        </p:txBody>
      </p:sp>
      <p:cxnSp>
        <p:nvCxnSpPr>
          <p:cNvPr id="10" name="Straight Arrow Connector 9">
            <a:extLst>
              <a:ext uri="{FF2B5EF4-FFF2-40B4-BE49-F238E27FC236}">
                <a16:creationId xmlns:a16="http://schemas.microsoft.com/office/drawing/2014/main" id="{84C1A6D7-DD00-447F-A762-61149D53E2B8}"/>
              </a:ext>
            </a:extLst>
          </p:cNvPr>
          <p:cNvCxnSpPr>
            <a:cxnSpLocks/>
          </p:cNvCxnSpPr>
          <p:nvPr/>
        </p:nvCxnSpPr>
        <p:spPr>
          <a:xfrm flipV="1">
            <a:off x="2012894" y="5094514"/>
            <a:ext cx="1222340" cy="909708"/>
          </a:xfrm>
          <a:prstGeom prst="straightConnector1">
            <a:avLst/>
          </a:prstGeom>
          <a:ln w="508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6E202EE9-7A38-4DCF-A92C-C7081FA7AA5D}"/>
              </a:ext>
            </a:extLst>
          </p:cNvPr>
          <p:cNvSpPr txBox="1"/>
          <p:nvPr/>
        </p:nvSpPr>
        <p:spPr>
          <a:xfrm>
            <a:off x="1867353" y="6004223"/>
            <a:ext cx="8018926" cy="461665"/>
          </a:xfrm>
          <a:prstGeom prst="rect">
            <a:avLst/>
          </a:prstGeom>
          <a:noFill/>
        </p:spPr>
        <p:txBody>
          <a:bodyPr wrap="none" rtlCol="0">
            <a:spAutoFit/>
          </a:bodyPr>
          <a:lstStyle/>
          <a:p>
            <a:r>
              <a:rPr lang="en-US" sz="2400" dirty="0">
                <a:solidFill>
                  <a:srgbClr val="FF0000"/>
                </a:solidFill>
              </a:rPr>
              <a:t>MA prompted by DSM-5 Alcohol Symptom Checklist opens up </a:t>
            </a:r>
          </a:p>
        </p:txBody>
      </p:sp>
    </p:spTree>
    <p:extLst>
      <p:ext uri="{BB962C8B-B14F-4D97-AF65-F5344CB8AC3E}">
        <p14:creationId xmlns:p14="http://schemas.microsoft.com/office/powerpoint/2010/main" val="194551728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a:t>Prompts for AUD Treatment</a:t>
            </a:r>
          </a:p>
        </p:txBody>
      </p:sp>
      <p:sp>
        <p:nvSpPr>
          <p:cNvPr id="5" name="Slide Number Placeholder 4"/>
          <p:cNvSpPr>
            <a:spLocks noGrp="1"/>
          </p:cNvSpPr>
          <p:nvPr>
            <p:ph type="sldNum" sz="quarter" idx="12"/>
          </p:nvPr>
        </p:nvSpPr>
        <p:spPr/>
        <p:txBody>
          <a:bodyPr/>
          <a:lstStyle/>
          <a:p>
            <a:fld id="{A0C21F26-985F-9D40-A811-D6DE90C3D8D1}" type="slidenum">
              <a:rPr lang="en-US" smtClean="0"/>
              <a:t>96</a:t>
            </a:fld>
            <a:endParaRPr lang="en-US"/>
          </a:p>
        </p:txBody>
      </p:sp>
      <p:sp>
        <p:nvSpPr>
          <p:cNvPr id="6" name="Rectangle 3">
            <a:extLst>
              <a:ext uri="{FF2B5EF4-FFF2-40B4-BE49-F238E27FC236}">
                <a16:creationId xmlns:a16="http://schemas.microsoft.com/office/drawing/2014/main" id="{14C04750-B0C5-45AC-A774-D5A01F3625A6}"/>
              </a:ext>
            </a:extLst>
          </p:cNvPr>
          <p:cNvSpPr>
            <a:spLocks noChangeArrowheads="1"/>
          </p:cNvSpPr>
          <p:nvPr/>
        </p:nvSpPr>
        <p:spPr bwMode="auto">
          <a:xfrm>
            <a:off x="1854200" y="1203446"/>
            <a:ext cx="8407400" cy="38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fontAlgn="base">
              <a:spcBef>
                <a:spcPct val="0"/>
              </a:spcBef>
              <a:spcAft>
                <a:spcPct val="0"/>
              </a:spcAft>
            </a:pPr>
            <a:r>
              <a:rPr lang="en-US" altLang="en-US" sz="1900" b="1" dirty="0">
                <a:latin typeface="Century Gothic" panose="020B0502020202020204" pitchFamily="34" charset="0"/>
                <a:ea typeface="Calibri" pitchFamily="34" charset="0"/>
                <a:cs typeface="Times New Roman" pitchFamily="18" charset="0"/>
              </a:rPr>
              <a:t>Best Practice Alert (BPA)</a:t>
            </a:r>
            <a:endParaRPr lang="en-US" altLang="en-US" sz="1900" b="1" dirty="0">
              <a:latin typeface="Century Gothic" panose="020B0502020202020204" pitchFamily="34" charset="0"/>
              <a:cs typeface="Arial" pitchFamily="34" charset="0"/>
            </a:endParaRPr>
          </a:p>
        </p:txBody>
      </p:sp>
      <p:pic>
        <p:nvPicPr>
          <p:cNvPr id="7" name="Picture 6" descr="cid:image001.png@01D2EC1A.B92FFB40">
            <a:extLst>
              <a:ext uri="{FF2B5EF4-FFF2-40B4-BE49-F238E27FC236}">
                <a16:creationId xmlns:a16="http://schemas.microsoft.com/office/drawing/2014/main" id="{04724784-C2D0-48CB-81CA-E9E99871D09F}"/>
              </a:ext>
            </a:extLst>
          </p:cNvPr>
          <p:cNvPicPr>
            <a:picLocks noChangeAspect="1"/>
          </p:cNvPicPr>
          <p:nvPr/>
        </p:nvPicPr>
        <p:blipFill rotWithShape="1">
          <a:blip r:embed="rId3" r:link="rId4">
            <a:extLst>
              <a:ext uri="{28A0092B-C50C-407E-A947-70E740481C1C}">
                <a14:useLocalDpi xmlns:a14="http://schemas.microsoft.com/office/drawing/2010/main" val="0"/>
              </a:ext>
            </a:extLst>
          </a:blip>
          <a:srcRect l="25435" t="22136" r="24795" b="43180"/>
          <a:stretch>
            <a:fillRect/>
          </a:stretch>
        </p:blipFill>
        <p:spPr bwMode="auto">
          <a:xfrm>
            <a:off x="1888924" y="1588165"/>
            <a:ext cx="8113530" cy="2364099"/>
          </a:xfrm>
          <a:prstGeom prst="rect">
            <a:avLst/>
          </a:prstGeom>
          <a:noFill/>
          <a:ln>
            <a:noFill/>
          </a:ln>
        </p:spPr>
      </p:pic>
      <p:pic>
        <p:nvPicPr>
          <p:cNvPr id="8" name="Picture 2">
            <a:extLst>
              <a:ext uri="{FF2B5EF4-FFF2-40B4-BE49-F238E27FC236}">
                <a16:creationId xmlns:a16="http://schemas.microsoft.com/office/drawing/2014/main" id="{15A0764F-83F9-40C2-8941-8F5EEF29D23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5834"/>
          <a:stretch/>
        </p:blipFill>
        <p:spPr bwMode="auto">
          <a:xfrm>
            <a:off x="1810954" y="4508902"/>
            <a:ext cx="8191500" cy="1667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3">
            <a:extLst>
              <a:ext uri="{FF2B5EF4-FFF2-40B4-BE49-F238E27FC236}">
                <a16:creationId xmlns:a16="http://schemas.microsoft.com/office/drawing/2014/main" id="{23ED3F87-78E2-45C5-8E0E-B154C7E483A2}"/>
              </a:ext>
            </a:extLst>
          </p:cNvPr>
          <p:cNvSpPr>
            <a:spLocks noChangeArrowheads="1"/>
          </p:cNvSpPr>
          <p:nvPr/>
        </p:nvSpPr>
        <p:spPr bwMode="auto">
          <a:xfrm>
            <a:off x="1892300" y="4076883"/>
            <a:ext cx="8407400" cy="38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fontAlgn="base">
              <a:spcBef>
                <a:spcPct val="0"/>
              </a:spcBef>
              <a:spcAft>
                <a:spcPct val="0"/>
              </a:spcAft>
            </a:pPr>
            <a:r>
              <a:rPr lang="en-US" altLang="en-US" sz="1900" b="1" dirty="0">
                <a:latin typeface="Century Gothic" panose="020B0502020202020204" pitchFamily="34" charset="0"/>
                <a:ea typeface="Calibri" pitchFamily="34" charset="0"/>
                <a:cs typeface="Times New Roman" pitchFamily="18" charset="0"/>
              </a:rPr>
              <a:t>Pre-visit summary prompts:</a:t>
            </a:r>
            <a:endParaRPr lang="en-US" altLang="en-US" sz="1900" b="1" dirty="0">
              <a:latin typeface="Century Gothic" panose="020B0502020202020204" pitchFamily="34" charset="0"/>
              <a:cs typeface="Arial" pitchFamily="34" charset="0"/>
            </a:endParaRPr>
          </a:p>
        </p:txBody>
      </p:sp>
    </p:spTree>
    <p:extLst>
      <p:ext uri="{BB962C8B-B14F-4D97-AF65-F5344CB8AC3E}">
        <p14:creationId xmlns:p14="http://schemas.microsoft.com/office/powerpoint/2010/main" val="377871620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SPARC: Implementation Strategy #3</a:t>
            </a:r>
          </a:p>
        </p:txBody>
      </p:sp>
      <p:sp>
        <p:nvSpPr>
          <p:cNvPr id="4" name="Content Placeholder 3"/>
          <p:cNvSpPr>
            <a:spLocks noGrp="1"/>
          </p:cNvSpPr>
          <p:nvPr>
            <p:ph idx="1"/>
          </p:nvPr>
        </p:nvSpPr>
        <p:spPr>
          <a:xfrm>
            <a:off x="2130666" y="1610176"/>
            <a:ext cx="7982173" cy="4839284"/>
          </a:xfrm>
        </p:spPr>
        <p:txBody>
          <a:bodyPr>
            <a:noAutofit/>
          </a:bodyPr>
          <a:lstStyle/>
          <a:p>
            <a:endParaRPr lang="en-US" dirty="0"/>
          </a:p>
          <a:p>
            <a:endParaRPr lang="en-US" dirty="0"/>
          </a:p>
          <a:p>
            <a:endParaRPr lang="en-US" dirty="0"/>
          </a:p>
          <a:p>
            <a:r>
              <a:rPr lang="en-US" dirty="0"/>
              <a:t>Coaches provided performance feedback:</a:t>
            </a:r>
          </a:p>
          <a:p>
            <a:pPr marL="342900" indent="-342900">
              <a:lnSpc>
                <a:spcPct val="114000"/>
              </a:lnSpc>
              <a:spcBef>
                <a:spcPts val="0"/>
              </a:spcBef>
              <a:spcAft>
                <a:spcPts val="0"/>
              </a:spcAft>
              <a:buClr>
                <a:srgbClr val="79C14B"/>
              </a:buClr>
              <a:buSzTx/>
              <a:buFont typeface="Wingdings" panose="05000000000000000000" pitchFamily="2" charset="2"/>
              <a:buChar char="§"/>
              <a:defRPr/>
            </a:pPr>
            <a:r>
              <a:rPr lang="en-US" dirty="0"/>
              <a:t>% checklists completed when “due” weekly</a:t>
            </a:r>
          </a:p>
          <a:p>
            <a:pPr marL="342900" indent="-342900">
              <a:lnSpc>
                <a:spcPct val="114000"/>
              </a:lnSpc>
              <a:spcBef>
                <a:spcPts val="0"/>
              </a:spcBef>
              <a:spcAft>
                <a:spcPts val="0"/>
              </a:spcAft>
              <a:buClr>
                <a:srgbClr val="79C14B"/>
              </a:buClr>
              <a:buSzTx/>
              <a:buFont typeface="Wingdings" panose="05000000000000000000" pitchFamily="2" charset="2"/>
              <a:buChar char="§"/>
              <a:defRPr/>
            </a:pPr>
            <a:r>
              <a:rPr lang="en-US" dirty="0"/>
              <a:t>NCQA HEDIS measure of initiation of alcohol or drug (AOD) treatment (monthly)</a:t>
            </a:r>
          </a:p>
          <a:p>
            <a:pPr>
              <a:lnSpc>
                <a:spcPct val="114000"/>
              </a:lnSpc>
              <a:spcBef>
                <a:spcPts val="0"/>
              </a:spcBef>
              <a:spcAft>
                <a:spcPts val="0"/>
              </a:spcAft>
              <a:buClr>
                <a:srgbClr val="79C14B"/>
              </a:buClr>
              <a:buSzTx/>
              <a:defRPr/>
            </a:pPr>
            <a:endParaRPr lang="en-US" dirty="0">
              <a:solidFill>
                <a:srgbClr val="FF0000"/>
              </a:solidFill>
            </a:endParaRPr>
          </a:p>
          <a:p>
            <a:pPr lvl="1" indent="0">
              <a:buNone/>
            </a:pPr>
            <a:endParaRPr lang="en-US" dirty="0"/>
          </a:p>
          <a:p>
            <a:pPr lvl="1" indent="0">
              <a:buNone/>
            </a:pPr>
            <a:endParaRPr lang="en-US" dirty="0"/>
          </a:p>
          <a:p>
            <a:pPr marL="619197" lvl="1" indent="-342900">
              <a:buFont typeface="Wingdings" panose="05000000000000000000" pitchFamily="2" charset="2"/>
              <a:buChar char="ü"/>
            </a:pPr>
            <a:endParaRPr lang="en-US" dirty="0"/>
          </a:p>
          <a:p>
            <a:pPr marL="619197" lvl="1" indent="-342900">
              <a:buFont typeface="Wingdings" panose="05000000000000000000" pitchFamily="2" charset="2"/>
              <a:buChar char="ü"/>
            </a:pPr>
            <a:endParaRPr lang="en-US" dirty="0"/>
          </a:p>
        </p:txBody>
      </p:sp>
      <p:sp>
        <p:nvSpPr>
          <p:cNvPr id="5" name="Slide Number Placeholder 4"/>
          <p:cNvSpPr>
            <a:spLocks noGrp="1"/>
          </p:cNvSpPr>
          <p:nvPr>
            <p:ph type="sldNum" sz="quarter" idx="12"/>
          </p:nvPr>
        </p:nvSpPr>
        <p:spPr/>
        <p:txBody>
          <a:bodyPr/>
          <a:lstStyle/>
          <a:p>
            <a:fld id="{A0C21F26-985F-9D40-A811-D6DE90C3D8D1}" type="slidenum">
              <a:rPr lang="en-US" smtClean="0"/>
              <a:t>97</a:t>
            </a:fld>
            <a:endParaRPr lang="en-US"/>
          </a:p>
        </p:txBody>
      </p:sp>
      <p:sp>
        <p:nvSpPr>
          <p:cNvPr id="2" name="Rectangle 1">
            <a:extLst>
              <a:ext uri="{FF2B5EF4-FFF2-40B4-BE49-F238E27FC236}">
                <a16:creationId xmlns:a16="http://schemas.microsoft.com/office/drawing/2014/main" id="{D419708B-EA74-472C-9688-CBDD881574E4}"/>
              </a:ext>
            </a:extLst>
          </p:cNvPr>
          <p:cNvSpPr/>
          <p:nvPr/>
        </p:nvSpPr>
        <p:spPr>
          <a:xfrm>
            <a:off x="2284316" y="5605741"/>
            <a:ext cx="7982174" cy="830997"/>
          </a:xfrm>
          <a:prstGeom prst="rect">
            <a:avLst/>
          </a:prstGeom>
        </p:spPr>
        <p:txBody>
          <a:bodyPr wrap="square">
            <a:spAutoFit/>
          </a:bodyPr>
          <a:lstStyle/>
          <a:p>
            <a:pPr lvl="1" algn="r"/>
            <a:endParaRPr lang="en-US" sz="1600" dirty="0">
              <a:highlight>
                <a:srgbClr val="FFFF00"/>
              </a:highlight>
              <a:latin typeface="Century Gothic" panose="020B0502020202020204" pitchFamily="34" charset="0"/>
            </a:endParaRPr>
          </a:p>
          <a:p>
            <a:pPr lvl="1" algn="r"/>
            <a:r>
              <a:rPr lang="en-US" sz="1600" dirty="0">
                <a:latin typeface="Century Gothic" panose="020B0502020202020204" pitchFamily="34" charset="0"/>
              </a:rPr>
              <a:t>Bobb IJERPH 2017; Glass Implementation Science 2018</a:t>
            </a:r>
          </a:p>
          <a:p>
            <a:pPr lvl="1" algn="r"/>
            <a:r>
              <a:rPr lang="en-US" sz="1600" dirty="0">
                <a:latin typeface="Century Gothic" panose="020B0502020202020204" pitchFamily="34" charset="0"/>
              </a:rPr>
              <a:t>   </a:t>
            </a:r>
          </a:p>
        </p:txBody>
      </p:sp>
    </p:spTree>
    <p:extLst>
      <p:ext uri="{BB962C8B-B14F-4D97-AF65-F5344CB8AC3E}">
        <p14:creationId xmlns:p14="http://schemas.microsoft.com/office/powerpoint/2010/main" val="340546336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a:t>Performance Feedback – Alcohol </a:t>
            </a:r>
          </a:p>
        </p:txBody>
      </p:sp>
      <p:sp>
        <p:nvSpPr>
          <p:cNvPr id="4" name="Content Placeholder 3"/>
          <p:cNvSpPr>
            <a:spLocks noGrp="1"/>
          </p:cNvSpPr>
          <p:nvPr>
            <p:ph idx="1"/>
          </p:nvPr>
        </p:nvSpPr>
        <p:spPr>
          <a:xfrm>
            <a:off x="2216727" y="1739263"/>
            <a:ext cx="7777018" cy="4839284"/>
          </a:xfrm>
        </p:spPr>
        <p:txBody>
          <a:bodyPr>
            <a:noAutofit/>
          </a:bodyPr>
          <a:lstStyle/>
          <a:p>
            <a:pPr>
              <a:buClr>
                <a:srgbClr val="F57D20"/>
              </a:buClr>
            </a:pPr>
            <a:endParaRPr lang="en-US" dirty="0"/>
          </a:p>
          <a:p>
            <a:pPr>
              <a:buClr>
                <a:srgbClr val="F57D20"/>
              </a:buClr>
            </a:pPr>
            <a:r>
              <a:rPr lang="en-US" dirty="0"/>
              <a:t>No leadership support for feedback measures of:</a:t>
            </a:r>
          </a:p>
          <a:p>
            <a:pPr marL="342900" indent="-342900">
              <a:buClr>
                <a:srgbClr val="79C14B"/>
              </a:buClr>
              <a:buFont typeface="Wingdings" panose="05000000000000000000" pitchFamily="2" charset="2"/>
              <a:buChar char="§"/>
            </a:pPr>
            <a:r>
              <a:rPr lang="en-US" dirty="0"/>
              <a:t>Evidence-based treatment</a:t>
            </a:r>
          </a:p>
          <a:p>
            <a:pPr marL="619125" lvl="1" indent="-279400">
              <a:buClr>
                <a:srgbClr val="79C14B"/>
              </a:buClr>
              <a:buFont typeface="Wingdings" panose="05000000000000000000" pitchFamily="2" charset="2"/>
              <a:buChar char="ü"/>
            </a:pPr>
            <a:r>
              <a:rPr lang="en-US" dirty="0"/>
              <a:t>Behavioral treatment</a:t>
            </a:r>
          </a:p>
          <a:p>
            <a:pPr marL="619125" lvl="1" indent="-279400">
              <a:buClr>
                <a:srgbClr val="79C14B"/>
              </a:buClr>
              <a:buFont typeface="Wingdings" panose="05000000000000000000" pitchFamily="2" charset="2"/>
              <a:buChar char="ü"/>
            </a:pPr>
            <a:r>
              <a:rPr lang="en-US" dirty="0"/>
              <a:t>Medication</a:t>
            </a:r>
          </a:p>
          <a:p>
            <a:pPr marL="619125" lvl="1" indent="-279400">
              <a:buClr>
                <a:srgbClr val="79C14B"/>
              </a:buClr>
              <a:buFont typeface="Wingdings" panose="05000000000000000000" pitchFamily="2" charset="2"/>
              <a:buChar char="ü"/>
            </a:pPr>
            <a:r>
              <a:rPr lang="en-US" dirty="0"/>
              <a:t>Specialty treatment</a:t>
            </a:r>
          </a:p>
          <a:p>
            <a:pPr marL="342900" indent="-342900">
              <a:buClr>
                <a:srgbClr val="79C14B"/>
              </a:buClr>
              <a:buFont typeface="Wingdings" panose="05000000000000000000" pitchFamily="2" charset="2"/>
              <a:buChar char="§"/>
            </a:pPr>
            <a:r>
              <a:rPr lang="en-US" dirty="0"/>
              <a:t>AUD Treatment engagement</a:t>
            </a:r>
          </a:p>
        </p:txBody>
      </p:sp>
      <p:sp>
        <p:nvSpPr>
          <p:cNvPr id="5" name="Slide Number Placeholder 4"/>
          <p:cNvSpPr>
            <a:spLocks noGrp="1"/>
          </p:cNvSpPr>
          <p:nvPr>
            <p:ph type="sldNum" sz="quarter" idx="12"/>
          </p:nvPr>
        </p:nvSpPr>
        <p:spPr/>
        <p:txBody>
          <a:bodyPr/>
          <a:lstStyle/>
          <a:p>
            <a:fld id="{A0C21F26-985F-9D40-A811-D6DE90C3D8D1}" type="slidenum">
              <a:rPr lang="en-US" smtClean="0"/>
              <a:t>98</a:t>
            </a:fld>
            <a:endParaRPr lang="en-US"/>
          </a:p>
        </p:txBody>
      </p:sp>
    </p:spTree>
    <p:extLst>
      <p:ext uri="{BB962C8B-B14F-4D97-AF65-F5344CB8AC3E}">
        <p14:creationId xmlns:p14="http://schemas.microsoft.com/office/powerpoint/2010/main" val="182873505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SPARC Trial: Aim 2 Methods</a:t>
            </a:r>
          </a:p>
        </p:txBody>
      </p:sp>
      <p:sp>
        <p:nvSpPr>
          <p:cNvPr id="4" name="Content Placeholder 3"/>
          <p:cNvSpPr>
            <a:spLocks noGrp="1"/>
          </p:cNvSpPr>
          <p:nvPr>
            <p:ph idx="1"/>
          </p:nvPr>
        </p:nvSpPr>
        <p:spPr>
          <a:xfrm>
            <a:off x="2216727" y="1899736"/>
            <a:ext cx="8085513" cy="4839284"/>
          </a:xfrm>
        </p:spPr>
        <p:txBody>
          <a:bodyPr vert="horz" lIns="86493" tIns="43247" rIns="86493" bIns="43247" rtlCol="0">
            <a:noAutofit/>
          </a:bodyPr>
          <a:lstStyle/>
          <a:p>
            <a:pPr>
              <a:buClr>
                <a:srgbClr val="F57D20"/>
              </a:buClr>
              <a:buSzPct val="80000"/>
            </a:pPr>
            <a:r>
              <a:rPr lang="en-US" dirty="0"/>
              <a:t>Methods same as for Aim 1 … </a:t>
            </a:r>
          </a:p>
          <a:p>
            <a:pPr>
              <a:buClr>
                <a:srgbClr val="F57D20"/>
              </a:buClr>
              <a:buSzPct val="80000"/>
            </a:pPr>
            <a:r>
              <a:rPr lang="en-US" dirty="0"/>
              <a:t>except outcome</a:t>
            </a:r>
          </a:p>
          <a:p>
            <a:pPr>
              <a:buClr>
                <a:srgbClr val="F57D20"/>
              </a:buClr>
              <a:buSzPct val="80000"/>
            </a:pPr>
            <a:endParaRPr lang="en-US" dirty="0"/>
          </a:p>
          <a:p>
            <a:pPr>
              <a:buClr>
                <a:srgbClr val="F57D20"/>
              </a:buClr>
              <a:buSzPct val="80000"/>
            </a:pPr>
            <a:endParaRPr lang="en-US" dirty="0"/>
          </a:p>
          <a:p>
            <a:pPr>
              <a:buClr>
                <a:srgbClr val="F57D20"/>
              </a:buClr>
              <a:buSzPct val="80000"/>
            </a:pPr>
            <a:endParaRPr lang="en-US" dirty="0"/>
          </a:p>
          <a:p>
            <a:pPr>
              <a:buClr>
                <a:srgbClr val="F57D20"/>
              </a:buClr>
              <a:buSzPct val="80000"/>
            </a:pPr>
            <a:endParaRPr lang="en-US" dirty="0"/>
          </a:p>
          <a:p>
            <a:pPr marL="739775" lvl="1" indent="-342900">
              <a:buFont typeface="Wingdings" panose="05000000000000000000" pitchFamily="2" charset="2"/>
              <a:buChar char="ü"/>
            </a:pPr>
            <a:endParaRPr lang="en-US" dirty="0"/>
          </a:p>
          <a:p>
            <a:pPr marL="396875" lvl="1" indent="0">
              <a:buNone/>
            </a:pPr>
            <a:endParaRPr lang="en-US" dirty="0"/>
          </a:p>
          <a:p>
            <a:pPr marL="396875" lvl="1" indent="0" algn="r">
              <a:buNone/>
            </a:pPr>
            <a:r>
              <a:rPr lang="en-US" sz="1600" dirty="0"/>
              <a:t>Bobb IJERPH 2017; Glass Implementation Science 2018</a:t>
            </a:r>
          </a:p>
          <a:p>
            <a:pPr marL="342900" indent="-342900">
              <a:buClr>
                <a:srgbClr val="F57D20"/>
              </a:buClr>
              <a:buSzPct val="80000"/>
              <a:buFont typeface="Wingdings" panose="05000000000000000000" pitchFamily="2" charset="2"/>
              <a:buChar char="§"/>
            </a:pPr>
            <a:endParaRPr lang="en-US" dirty="0"/>
          </a:p>
        </p:txBody>
      </p:sp>
      <p:sp>
        <p:nvSpPr>
          <p:cNvPr id="5" name="Slide Number Placeholder 4"/>
          <p:cNvSpPr>
            <a:spLocks noGrp="1"/>
          </p:cNvSpPr>
          <p:nvPr>
            <p:ph type="sldNum" sz="quarter" idx="12"/>
          </p:nvPr>
        </p:nvSpPr>
        <p:spPr/>
        <p:txBody>
          <a:bodyPr/>
          <a:lstStyle/>
          <a:p>
            <a:fld id="{A0C21F26-985F-9D40-A811-D6DE90C3D8D1}" type="slidenum">
              <a:rPr lang="en-US" smtClean="0"/>
              <a:t>99</a:t>
            </a:fld>
            <a:endParaRPr lang="en-US"/>
          </a:p>
        </p:txBody>
      </p:sp>
    </p:spTree>
    <p:extLst>
      <p:ext uri="{BB962C8B-B14F-4D97-AF65-F5344CB8AC3E}">
        <p14:creationId xmlns:p14="http://schemas.microsoft.com/office/powerpoint/2010/main" val="3898239082"/>
      </p:ext>
    </p:extLst>
  </p:cSld>
  <p:clrMapOvr>
    <a:masterClrMapping/>
  </p:clrMapOvr>
</p:sld>
</file>

<file path=ppt/theme/theme1.xml><?xml version="1.0" encoding="utf-8"?>
<a:theme xmlns:a="http://schemas.openxmlformats.org/drawingml/2006/main" name="1_Custom Design">
  <a:themeElements>
    <a:clrScheme name="kp - ghc washington">
      <a:dk1>
        <a:sysClr val="windowText" lastClr="000000"/>
      </a:dk1>
      <a:lt1>
        <a:sysClr val="window" lastClr="FFFFFF"/>
      </a:lt1>
      <a:dk2>
        <a:srgbClr val="E6762F"/>
      </a:dk2>
      <a:lt2>
        <a:srgbClr val="FAB439"/>
      </a:lt2>
      <a:accent1>
        <a:srgbClr val="559D37"/>
      </a:accent1>
      <a:accent2>
        <a:srgbClr val="40A2A0"/>
      </a:accent2>
      <a:accent3>
        <a:srgbClr val="92CCF0"/>
      </a:accent3>
      <a:accent4>
        <a:srgbClr val="0078B3"/>
      </a:accent4>
      <a:accent5>
        <a:srgbClr val="003B71"/>
      </a:accent5>
      <a:accent6>
        <a:srgbClr val="633C8C"/>
      </a:accent6>
      <a:hlink>
        <a:srgbClr val="0078B3"/>
      </a:hlink>
      <a:folHlink>
        <a:srgbClr val="0078B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HI template">
  <a:themeElements>
    <a:clrScheme name="kp - ghc washington">
      <a:dk1>
        <a:sysClr val="windowText" lastClr="000000"/>
      </a:dk1>
      <a:lt1>
        <a:sysClr val="window" lastClr="FFFFFF"/>
      </a:lt1>
      <a:dk2>
        <a:srgbClr val="E6762F"/>
      </a:dk2>
      <a:lt2>
        <a:srgbClr val="FAB439"/>
      </a:lt2>
      <a:accent1>
        <a:srgbClr val="559D37"/>
      </a:accent1>
      <a:accent2>
        <a:srgbClr val="40A2A0"/>
      </a:accent2>
      <a:accent3>
        <a:srgbClr val="92CCF0"/>
      </a:accent3>
      <a:accent4>
        <a:srgbClr val="0078B3"/>
      </a:accent4>
      <a:accent5>
        <a:srgbClr val="003B71"/>
      </a:accent5>
      <a:accent6>
        <a:srgbClr val="633C8C"/>
      </a:accent6>
      <a:hlink>
        <a:srgbClr val="0078B3"/>
      </a:hlink>
      <a:folHlink>
        <a:srgbClr val="0078B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84A635DEB2B2343A312DCB92F4AF6A9" ma:contentTypeVersion="1" ma:contentTypeDescription="Create a new document." ma:contentTypeScope="" ma:versionID="a1bf7fa2d8bd9fe1a2246ba5e248b647">
  <xsd:schema xmlns:xsd="http://www.w3.org/2001/XMLSchema" xmlns:xs="http://www.w3.org/2001/XMLSchema" xmlns:p="http://schemas.microsoft.com/office/2006/metadata/properties" xmlns:ns1="http://schemas.microsoft.com/sharepoint/v3" targetNamespace="http://schemas.microsoft.com/office/2006/metadata/properties" ma:root="true" ma:fieldsID="94edd8a3920f48931480940c33942fbb"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8A4877A9-82FD-4724-9BBA-BF7A9C8548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9787554-7591-4ACC-989C-5B07B87D8E83}">
  <ds:schemaRefs>
    <ds:schemaRef ds:uri="http://schemas.microsoft.com/sharepoint/v3/contenttype/forms"/>
  </ds:schemaRefs>
</ds:datastoreItem>
</file>

<file path=customXml/itemProps3.xml><?xml version="1.0" encoding="utf-8"?>
<ds:datastoreItem xmlns:ds="http://schemas.openxmlformats.org/officeDocument/2006/customXml" ds:itemID="{3F057999-368C-436E-B59F-CF6879AAC6E9}">
  <ds:schemaRefs>
    <ds:schemaRef ds:uri="http://purl.org/dc/elements/1.1/"/>
    <ds:schemaRef ds:uri="http://schemas.microsoft.com/office/2006/documentManagement/types"/>
    <ds:schemaRef ds:uri="http://schemas.microsoft.com/sharepoint/v3"/>
    <ds:schemaRef ds:uri="http://purl.org/dc/terms/"/>
    <ds:schemaRef ds:uri="http://purl.org/dc/dcmitype/"/>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16960</TotalTime>
  <Words>11033</Words>
  <Application>Microsoft Office PowerPoint</Application>
  <PresentationFormat>Widescreen</PresentationFormat>
  <Paragraphs>2079</Paragraphs>
  <Slides>139</Slides>
  <Notes>126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139</vt:i4>
      </vt:variant>
    </vt:vector>
  </HeadingPairs>
  <TitlesOfParts>
    <vt:vector size="149" baseType="lpstr">
      <vt:lpstr>Arial</vt:lpstr>
      <vt:lpstr>Arial Narrow</vt:lpstr>
      <vt:lpstr>Calibri</vt:lpstr>
      <vt:lpstr>Century Gothic</vt:lpstr>
      <vt:lpstr>Courier New</vt:lpstr>
      <vt:lpstr>Palatino Linotype</vt:lpstr>
      <vt:lpstr>Times New Roman</vt:lpstr>
      <vt:lpstr>Wingdings</vt:lpstr>
      <vt:lpstr>1_Custom Design</vt:lpstr>
      <vt:lpstr>BHI template</vt:lpstr>
      <vt:lpstr>The Sustained Patient-centered Alcohol-Related Care (SPARC) Trial:  A cluster-randomized implementation trial in primary care</vt:lpstr>
      <vt:lpstr>Thanks to:</vt:lpstr>
      <vt:lpstr>Overview</vt:lpstr>
      <vt:lpstr> Overview</vt:lpstr>
      <vt:lpstr>Spectrum Unhealthy Alcohol Use </vt:lpstr>
      <vt:lpstr>SPARC Trial: Specific Aims</vt:lpstr>
      <vt:lpstr>Greenhalgh  Model</vt:lpstr>
      <vt:lpstr>SPARC Trial: Setting</vt:lpstr>
      <vt:lpstr>PowerPoint Presentation</vt:lpstr>
      <vt:lpstr>SPARC Trial: Setting</vt:lpstr>
      <vt:lpstr>SPARC Trial: Goal</vt:lpstr>
      <vt:lpstr>SPARC Implementation Intervention</vt:lpstr>
      <vt:lpstr>SPARC Trial: 25 Primary Care Clinics</vt:lpstr>
      <vt:lpstr> SPARC Intervention: Refinements Based on Pilot </vt:lpstr>
      <vt:lpstr>SPARC Leadership</vt:lpstr>
      <vt:lpstr>SPARC – Scope</vt:lpstr>
      <vt:lpstr>SPARC Leadership</vt:lpstr>
      <vt:lpstr>Where we started</vt:lpstr>
      <vt:lpstr>SPARC Leadership</vt:lpstr>
      <vt:lpstr>SPARC – Practice Coaching</vt:lpstr>
      <vt:lpstr>Implementation: 4 Phases Each Site</vt:lpstr>
      <vt:lpstr>Implementation: 4 Phases Each Site</vt:lpstr>
      <vt:lpstr>Implementation: 4 Phases Each Site</vt:lpstr>
      <vt:lpstr>Implementation: 4 Phases Each Site</vt:lpstr>
      <vt:lpstr>Implementation: 4 Phases Each Site</vt:lpstr>
      <vt:lpstr>BHI Clinical Care</vt:lpstr>
      <vt:lpstr>BHI Clinical Care</vt:lpstr>
      <vt:lpstr>BHI Clinical Care</vt:lpstr>
      <vt:lpstr>PowerPoint Presentation</vt:lpstr>
      <vt:lpstr>SPARC Trial: Randomization</vt:lpstr>
      <vt:lpstr>SPARC Prevention: Methods</vt:lpstr>
      <vt:lpstr>SPARC Trial: Main Analyses</vt:lpstr>
      <vt:lpstr>SPARC Trial: Main Outcomes</vt:lpstr>
      <vt:lpstr>Implementation: 4 Phases Each Site</vt:lpstr>
      <vt:lpstr>Implementation: 4 Phases Each Site</vt:lpstr>
      <vt:lpstr>SPARC Trial: Analyses</vt:lpstr>
      <vt:lpstr> Aim 1  Implementation of  Evidence-based Alcohol-related  Preventive Care  </vt:lpstr>
      <vt:lpstr>SPARC Aim #1: Prevention</vt:lpstr>
      <vt:lpstr>SPARC Prevention: Background </vt:lpstr>
      <vt:lpstr>SPARC Prevention: Background </vt:lpstr>
      <vt:lpstr>SPARC Prevention: Background </vt:lpstr>
      <vt:lpstr>SPARC Prevention: Background </vt:lpstr>
      <vt:lpstr>SPARC Prevention</vt:lpstr>
      <vt:lpstr>SPARC Prevention: Strategy #1</vt:lpstr>
      <vt:lpstr>PowerPoint Presentation</vt:lpstr>
      <vt:lpstr>PowerPoint Presentation</vt:lpstr>
      <vt:lpstr>SPARC Prevention: Strategy #2</vt:lpstr>
      <vt:lpstr>EHR Prompts: Annual Screening</vt:lpstr>
      <vt:lpstr>EHR Prompts: Annual Screening</vt:lpstr>
      <vt:lpstr>Annual Screening:  7-item  Screen</vt:lpstr>
      <vt:lpstr>MA enters AUDIT-C into EHR </vt:lpstr>
      <vt:lpstr>MA enters AUDIT-C into EHR </vt:lpstr>
      <vt:lpstr>EHR Sums the AUDIT-C Score </vt:lpstr>
      <vt:lpstr>Prompt for MA to give alcohol handout</vt:lpstr>
      <vt:lpstr>PowerPoint Presentation</vt:lpstr>
      <vt:lpstr>PowerPoint Presentation</vt:lpstr>
      <vt:lpstr>SPARC Prevention: Strategy #3</vt:lpstr>
      <vt:lpstr>  Outcomes: Prevention </vt:lpstr>
      <vt:lpstr>SPARC Prevention: Outcomes</vt:lpstr>
      <vt:lpstr>SPARC Prevention: Outcomes</vt:lpstr>
      <vt:lpstr>  SPARC Trial: Aim #1 Results (Prevention)</vt:lpstr>
      <vt:lpstr>SPARC Trial: Sample</vt:lpstr>
      <vt:lpstr>SPARC Trial: Sample</vt:lpstr>
      <vt:lpstr>SPARC Trial: Sample</vt:lpstr>
      <vt:lpstr>SPARC Trial: Sample</vt:lpstr>
      <vt:lpstr>SPARC Trial: Sample</vt:lpstr>
      <vt:lpstr>SPARC Trial: Sample</vt:lpstr>
      <vt:lpstr>SPARC Trial: Sample</vt:lpstr>
      <vt:lpstr>SPARC Trial: Sample</vt:lpstr>
      <vt:lpstr>SPARC Trial: Sample</vt:lpstr>
      <vt:lpstr>Interrupted Time Series: Screening</vt:lpstr>
      <vt:lpstr>SPARC Trial: Prevention</vt:lpstr>
      <vt:lpstr>Main Outcome: Prevention </vt:lpstr>
      <vt:lpstr>Results: Prevention Cascade</vt:lpstr>
      <vt:lpstr>Qualitative Observations</vt:lpstr>
      <vt:lpstr>Limitations</vt:lpstr>
      <vt:lpstr>Summary</vt:lpstr>
      <vt:lpstr>Implications</vt:lpstr>
      <vt:lpstr> Thank You!</vt:lpstr>
      <vt:lpstr> Questions? Comments?</vt:lpstr>
      <vt:lpstr> Aim 2 Improving Care for  AUD in PC</vt:lpstr>
      <vt:lpstr>SPARC Aim #2</vt:lpstr>
      <vt:lpstr>Background AUD Treatment</vt:lpstr>
      <vt:lpstr>Background AUD Treatment</vt:lpstr>
      <vt:lpstr>SPARC Alcohol-related Clinical Care</vt:lpstr>
      <vt:lpstr>PowerPoint Presentation</vt:lpstr>
      <vt:lpstr>PowerPoint Presentation</vt:lpstr>
      <vt:lpstr>Alcohol Symptom  Checklist</vt:lpstr>
      <vt:lpstr>SPARC Alcohol-related Clinical Care</vt:lpstr>
      <vt:lpstr>SPARC: Implementation Strategy #1</vt:lpstr>
      <vt:lpstr>PowerPoint Presentation</vt:lpstr>
      <vt:lpstr>PowerPoint Presentation</vt:lpstr>
      <vt:lpstr>SPARC: Implementation Strategy #2</vt:lpstr>
      <vt:lpstr>Prompt for MA to give Alcohol Symptom Checklist</vt:lpstr>
      <vt:lpstr>Prompt for MA to give Alcohol Symptom Checklist</vt:lpstr>
      <vt:lpstr>Prompts for AUD Treatment</vt:lpstr>
      <vt:lpstr>SPARC: Implementation Strategy #3</vt:lpstr>
      <vt:lpstr>Performance Feedback – Alcohol </vt:lpstr>
      <vt:lpstr>SPARC Trial: Aim 2 Methods</vt:lpstr>
      <vt:lpstr>SPARC Trial: Aim 2 Methods</vt:lpstr>
      <vt:lpstr> Results Aim 2</vt:lpstr>
      <vt:lpstr>SPARC Trial: Treatment</vt:lpstr>
      <vt:lpstr>Main Outcome: Treatment</vt:lpstr>
      <vt:lpstr>Results: AUD Diagnosis</vt:lpstr>
      <vt:lpstr>Qualitative Observations</vt:lpstr>
      <vt:lpstr>Limitations</vt:lpstr>
      <vt:lpstr>Summary</vt:lpstr>
      <vt:lpstr>Where we ended</vt:lpstr>
      <vt:lpstr>Next Steps</vt:lpstr>
      <vt:lpstr>Options Study: Patient  Decision  Aid</vt:lpstr>
      <vt:lpstr> Thank You!</vt:lpstr>
      <vt:lpstr>Stories Destigmatize  &amp; Engage  </vt:lpstr>
      <vt:lpstr> Questions? Comments?</vt:lpstr>
      <vt:lpstr> Thank You!</vt:lpstr>
      <vt:lpstr> Sustainment</vt:lpstr>
      <vt:lpstr>Key Take-Away</vt:lpstr>
      <vt:lpstr>Definition</vt:lpstr>
      <vt:lpstr>Definition</vt:lpstr>
      <vt:lpstr>Implementation Strategies</vt:lpstr>
      <vt:lpstr>SPARC Phases</vt:lpstr>
      <vt:lpstr>During ACTIVE Implementation</vt:lpstr>
      <vt:lpstr>During SUSTAINMENT</vt:lpstr>
      <vt:lpstr>Sustainment Evaluation</vt:lpstr>
      <vt:lpstr>Statistical Analyses</vt:lpstr>
      <vt:lpstr>3 Phase Comparisons</vt:lpstr>
      <vt:lpstr>Statistical Analyses</vt:lpstr>
      <vt:lpstr>Sustainment Results</vt:lpstr>
      <vt:lpstr>Brief alcohol counseling</vt:lpstr>
      <vt:lpstr>AUD Treatment &amp; Engagement</vt:lpstr>
      <vt:lpstr>Descriptive Analyses</vt:lpstr>
      <vt:lpstr>Performance Metrics October 2019</vt:lpstr>
      <vt:lpstr>Treatment Cascade October 2019</vt:lpstr>
      <vt:lpstr>Key Take-Away</vt:lpstr>
      <vt:lpstr>Key Take-Away</vt:lpstr>
      <vt:lpstr>Discussion</vt:lpstr>
      <vt:lpstr>Discussion</vt:lpstr>
      <vt:lpstr>Limitations</vt:lpstr>
      <vt:lpstr>Future Directions?</vt:lpstr>
      <vt:lpstr>THANK YOU!</vt:lpstr>
    </vt:vector>
  </TitlesOfParts>
  <Company>KP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C154110 Fisher</dc:creator>
  <cp:lastModifiedBy>Gwen T Lapham</cp:lastModifiedBy>
  <cp:revision>677</cp:revision>
  <cp:lastPrinted>2019-11-15T01:27:36Z</cp:lastPrinted>
  <dcterms:created xsi:type="dcterms:W3CDTF">2014-02-20T20:16:52Z</dcterms:created>
  <dcterms:modified xsi:type="dcterms:W3CDTF">2023-06-23T00:18:30Z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0x010100784A635DEB2B2343A312DCB92F4AF6A9</vt:lpwstr>
  </property>
</Properties>
</file>